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63" r:id="rId3"/>
    <p:sldId id="260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269" r:id="rId12"/>
    <p:sldId id="305" r:id="rId13"/>
    <p:sldId id="273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</p:sldIdLst>
  <p:sldSz cx="9144000" cy="5143500" type="screen16x9"/>
  <p:notesSz cx="6888163" cy="10018713"/>
  <p:embeddedFontLst>
    <p:embeddedFont>
      <p:font typeface="Montserrat" panose="020B0604020202020204" charset="0"/>
      <p:regular r:id="rId27"/>
      <p:bold r:id="rId28"/>
      <p:italic r:id="rId29"/>
      <p:boldItalic r:id="rId30"/>
    </p:embeddedFont>
    <p:embeddedFont>
      <p:font typeface="Montserrat ExtraBold" panose="020B0604020202020204" charset="0"/>
      <p:bold r:id="rId31"/>
      <p:boldItalic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1F38A1"/>
    <a:srgbClr val="CCECFF"/>
    <a:srgbClr val="FD5110"/>
    <a:srgbClr val="FE7440"/>
    <a:srgbClr val="38A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35" autoAdjust="0"/>
    <p:restoredTop sz="82801" autoAdjust="0"/>
  </p:normalViewPr>
  <p:slideViewPr>
    <p:cSldViewPr snapToGrid="0">
      <p:cViewPr varScale="1">
        <p:scale>
          <a:sx n="82" d="100"/>
          <a:sy n="82" d="100"/>
        </p:scale>
        <p:origin x="90" y="5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0" baseline="0" dirty="0">
                <a:effectLst/>
              </a:rPr>
              <a:t>Динамика среднегодовой заработной платы сотрудников</a:t>
            </a:r>
            <a:endParaRPr lang="ru-RU" sz="1200" dirty="0">
              <a:effectLst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ru-RU" dirty="0"/>
          </a:p>
        </c:rich>
      </c:tx>
      <c:layout>
        <c:manualLayout>
          <c:xMode val="edge"/>
          <c:yMode val="edge"/>
          <c:x val="0.12179155730533683"/>
          <c:y val="9.2592592592592587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991732283464566"/>
          <c:y val="0.19310185185185186"/>
          <c:w val="0.83952712160979881"/>
          <c:h val="0.506368110236220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Лист1!$B$2</c:f>
              <c:strCache>
                <c:ptCount val="1"/>
                <c:pt idx="0">
                  <c:v>2024 г.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3.6687351461622601E-2"/>
                  <c:y val="9.674279391108833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141057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72-4136-B4BF-A43F9F195CC4}"/>
                </c:ext>
              </c:extLst>
            </c:dLbl>
            <c:dLbl>
              <c:idx val="1"/>
              <c:layout>
                <c:manualLayout>
                  <c:x val="-1.7375425566881295E-2"/>
                  <c:y val="-2.4058872581193091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91114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72-4136-B4BF-A43F9F195CC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125060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572-4136-B4BF-A43F9F195CC4}"/>
                </c:ext>
              </c:extLst>
            </c:dLbl>
            <c:dLbl>
              <c:idx val="3"/>
              <c:layout>
                <c:manualLayout>
                  <c:x val="4.9614166980130929E-2"/>
                  <c:y val="-4.267310942221292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99496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572-4136-B4BF-A43F9F195C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Лист1!$A$3:$A$6</c:f>
              <c:strCache>
                <c:ptCount val="4"/>
                <c:pt idx="0">
                  <c:v>учителя</c:v>
                </c:pt>
                <c:pt idx="1">
                  <c:v>воспитатели </c:v>
                </c:pt>
                <c:pt idx="2">
                  <c:v>педагоги дополнительного образования</c:v>
                </c:pt>
                <c:pt idx="3">
                  <c:v>прочий персонал</c:v>
                </c:pt>
              </c:strCache>
            </c:strRef>
          </c:cat>
          <c:val>
            <c:numRef>
              <c:f>Лист1!$B$3:$B$6</c:f>
              <c:numCache>
                <c:formatCode>#,##0.00</c:formatCode>
                <c:ptCount val="4"/>
                <c:pt idx="0">
                  <c:v>135980.70000000001</c:v>
                </c:pt>
                <c:pt idx="1">
                  <c:v>88737.1</c:v>
                </c:pt>
                <c:pt idx="2">
                  <c:v>99786.4</c:v>
                </c:pt>
                <c:pt idx="3">
                  <c:v>86366.3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572-4136-B4BF-A43F9F195CC4}"/>
            </c:ext>
          </c:extLst>
        </c:ser>
        <c:ser>
          <c:idx val="1"/>
          <c:order val="1"/>
          <c:tx>
            <c:strRef>
              <c:f>Лист1!$C$2</c:f>
              <c:strCache>
                <c:ptCount val="1"/>
                <c:pt idx="0">
                  <c:v>2025 г.</c:v>
                </c:pt>
              </c:strCache>
            </c:strRef>
          </c:tx>
          <c:spPr>
            <a:solidFill>
              <a:schemeClr val="accent4"/>
            </a:solidFill>
            <a:ln w="28575" cap="rnd">
              <a:solidFill>
                <a:srgbClr val="FFC000"/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6.5522546844087991E-3"/>
                  <c:y val="-1.188865954539257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144706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572-4136-B4BF-A43F9F195CC4}"/>
                </c:ext>
              </c:extLst>
            </c:dLbl>
            <c:dLbl>
              <c:idx val="1"/>
              <c:layout>
                <c:manualLayout>
                  <c:x val="-3.2243686511124656E-3"/>
                  <c:y val="-3.04071428344954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99788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572-4136-B4BF-A43F9F195CC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128159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572-4136-B4BF-A43F9F195CC4}"/>
                </c:ext>
              </c:extLst>
            </c:dLbl>
            <c:dLbl>
              <c:idx val="3"/>
              <c:layout>
                <c:manualLayout>
                  <c:x val="-7.7299791943248736E-2"/>
                  <c:y val="3.462315270155012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86366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572-4136-B4BF-A43F9F195C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Лист1!$A$3:$A$6</c:f>
              <c:strCache>
                <c:ptCount val="4"/>
                <c:pt idx="0">
                  <c:v>учителя</c:v>
                </c:pt>
                <c:pt idx="1">
                  <c:v>воспитатели </c:v>
                </c:pt>
                <c:pt idx="2">
                  <c:v>педагоги дополнительного образования</c:v>
                </c:pt>
                <c:pt idx="3">
                  <c:v>прочий персонал</c:v>
                </c:pt>
              </c:strCache>
            </c:strRef>
          </c:cat>
          <c:val>
            <c:numRef>
              <c:f>Лист1!$C$3:$C$6</c:f>
              <c:numCache>
                <c:formatCode>#,##0.00</c:formatCode>
                <c:ptCount val="4"/>
                <c:pt idx="0">
                  <c:v>141057.9</c:v>
                </c:pt>
                <c:pt idx="1">
                  <c:v>91114.4</c:v>
                </c:pt>
                <c:pt idx="2">
                  <c:v>125060.3</c:v>
                </c:pt>
                <c:pt idx="3">
                  <c:v>91694.399999999994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572-4136-B4BF-A43F9F195C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4015232"/>
        <c:axId val="134197248"/>
      </c:barChart>
      <c:catAx>
        <c:axId val="134015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4197248"/>
        <c:crosses val="autoZero"/>
        <c:auto val="1"/>
        <c:lblAlgn val="ctr"/>
        <c:lblOffset val="100"/>
        <c:noMultiLvlLbl val="0"/>
      </c:catAx>
      <c:valAx>
        <c:axId val="134197248"/>
        <c:scaling>
          <c:orientation val="minMax"/>
          <c:min val="7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4015232"/>
        <c:crosses val="autoZero"/>
        <c:crossBetween val="between"/>
        <c:majorUnit val="5000"/>
      </c:valAx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343913081194936"/>
          <c:y val="6.2059325356874133E-2"/>
          <c:w val="0.72851532478126468"/>
          <c:h val="0.62236637140473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1.5337423312883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170-4AA7-B86C-A453EC32A7A8}"/>
                </c:ext>
              </c:extLst>
            </c:dLbl>
            <c:dLbl>
              <c:idx val="1"/>
              <c:layout>
                <c:manualLayout>
                  <c:x val="-8.0842780498506403E-17"/>
                  <c:y val="-3.06748466257668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70-4AA7-B86C-A453EC32A7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Победители и призеры: всего</c:v>
                </c:pt>
                <c:pt idx="1">
                  <c:v>Победители и призеры в 7-11 классах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3080</c:v>
                </c:pt>
                <c:pt idx="1">
                  <c:v>1845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170-4AA7-B86C-A453EC32A7A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3.06748466257668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170-4AA7-B86C-A453EC32A7A8}"/>
                </c:ext>
              </c:extLst>
            </c:dLbl>
            <c:dLbl>
              <c:idx val="1"/>
              <c:layout>
                <c:manualLayout>
                  <c:x val="-2.2048285745783266E-3"/>
                  <c:y val="-2.0449897750511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170-4AA7-B86C-A453EC32A7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Победители и призеры: всего</c:v>
                </c:pt>
                <c:pt idx="1">
                  <c:v>Победители и призеры в 7-11 классах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2695</c:v>
                </c:pt>
                <c:pt idx="1">
                  <c:v>1846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170-4AA7-B86C-A453EC32A7A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1.78936605316973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170-4AA7-B86C-A453EC32A7A8}"/>
                </c:ext>
              </c:extLst>
            </c:dLbl>
            <c:dLbl>
              <c:idx val="1"/>
              <c:layout>
                <c:manualLayout>
                  <c:x val="3.9686914342409799E-2"/>
                  <c:y val="-1.27811860940695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4312644691875202E-2"/>
                      <c:h val="6.898016198895383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E170-4AA7-B86C-A453EC32A7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Победители и призеры: всего</c:v>
                </c:pt>
                <c:pt idx="1">
                  <c:v>Победители и призеры в 7-11 классах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4066</c:v>
                </c:pt>
                <c:pt idx="1">
                  <c:v>2913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170-4AA7-B86C-A453EC32A7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780224"/>
        <c:axId val="5781760"/>
        <c:axId val="0"/>
      </c:bar3DChart>
      <c:catAx>
        <c:axId val="57802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81760"/>
        <c:crosses val="autoZero"/>
        <c:auto val="0"/>
        <c:lblAlgn val="ctr"/>
        <c:lblOffset val="100"/>
        <c:noMultiLvlLbl val="0"/>
      </c:catAx>
      <c:valAx>
        <c:axId val="5781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80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569248309566436"/>
          <c:y val="1.8893857721282933E-2"/>
          <c:w val="0.6627736354422521"/>
          <c:h val="0.7211443340802633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2023-2024 г.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1845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AA3-43A2-A9CC-F3FCFA536B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Участники МЭ</c:v>
                </c:pt>
                <c:pt idx="1">
                  <c:v>Победители и призеры: всего</c:v>
                </c:pt>
                <c:pt idx="2">
                  <c:v>Победители и призеры в 9-11 классах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1069</c:v>
                </c:pt>
                <c:pt idx="1">
                  <c:v>117</c:v>
                </c:pt>
                <c:pt idx="2">
                  <c:v>44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7AA3-43A2-A9CC-F3FCFA536B3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2024-2025 г.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6.4136825227151259E-3"/>
                  <c:y val="-8.293020041465112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1846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AA3-43A2-A9CC-F3FCFA536B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Участники МЭ</c:v>
                </c:pt>
                <c:pt idx="1">
                  <c:v>Победители и призеры: всего</c:v>
                </c:pt>
                <c:pt idx="2">
                  <c:v>Победители и призеры в 9-11 классах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951</c:v>
                </c:pt>
                <c:pt idx="1">
                  <c:v>133</c:v>
                </c:pt>
                <c:pt idx="2">
                  <c:v>85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7AA3-43A2-A9CC-F3FCFA536B3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2025-2026 г</c:v>
                </c:pt>
              </c:strCache>
            </c:strRef>
          </c:tx>
          <c:spPr>
            <a:solidFill>
              <a:srgbClr val="F79646">
                <a:lumMod val="60000"/>
                <a:lumOff val="40000"/>
              </a:srgb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79646">
                  <a:lumMod val="60000"/>
                  <a:lumOff val="40000"/>
                </a:srgb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7AA3-43A2-A9CC-F3FCFA536B32}"/>
              </c:ext>
            </c:extLst>
          </c:dPt>
          <c:dPt>
            <c:idx val="1"/>
            <c:invertIfNegative val="0"/>
            <c:bubble3D val="0"/>
            <c:spPr>
              <a:solidFill>
                <a:srgbClr val="F79646">
                  <a:lumMod val="60000"/>
                  <a:lumOff val="40000"/>
                </a:srgb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7AA3-43A2-A9CC-F3FCFA536B32}"/>
              </c:ext>
            </c:extLst>
          </c:dPt>
          <c:dPt>
            <c:idx val="2"/>
            <c:invertIfNegative val="0"/>
            <c:bubble3D val="0"/>
            <c:spPr>
              <a:solidFill>
                <a:srgbClr val="F79646">
                  <a:lumMod val="60000"/>
                  <a:lumOff val="40000"/>
                </a:srgb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7AA3-43A2-A9CC-F3FCFA536B32}"/>
              </c:ext>
            </c:extLst>
          </c:dPt>
          <c:dLbls>
            <c:dLbl>
              <c:idx val="0"/>
              <c:layout>
                <c:manualLayout>
                  <c:x val="3.6344200962052375E-2"/>
                  <c:y val="-1.382170006910850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2913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AA3-43A2-A9CC-F3FCFA536B32}"/>
                </c:ext>
              </c:extLst>
            </c:dLbl>
            <c:dLbl>
              <c:idx val="1"/>
              <c:layout>
                <c:manualLayout>
                  <c:x val="1.4965259219668549E-2"/>
                  <c:y val="-2.76434001382180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AA3-43A2-A9CC-F3FCFA536B32}"/>
                </c:ext>
              </c:extLst>
            </c:dLbl>
            <c:dLbl>
              <c:idx val="2"/>
              <c:layout>
                <c:manualLayout>
                  <c:x val="1.0689470871191877E-2"/>
                  <c:y val="-8.29302004146510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AA3-43A2-A9CC-F3FCFA536B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Участники МЭ</c:v>
                </c:pt>
                <c:pt idx="1">
                  <c:v>Победители и призеры: всего</c:v>
                </c:pt>
                <c:pt idx="2">
                  <c:v>Победители и призеры в 9-11 классах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1398</c:v>
                </c:pt>
                <c:pt idx="1">
                  <c:v>192</c:v>
                </c:pt>
                <c:pt idx="2">
                  <c:v>100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9-7AA3-43A2-A9CC-F3FCFA536B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780224"/>
        <c:axId val="5781760"/>
        <c:axId val="462242552"/>
      </c:bar3DChart>
      <c:catAx>
        <c:axId val="57802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81760"/>
        <c:crosses val="autoZero"/>
        <c:auto val="0"/>
        <c:lblAlgn val="ctr"/>
        <c:lblOffset val="100"/>
        <c:noMultiLvlLbl val="0"/>
      </c:catAx>
      <c:valAx>
        <c:axId val="5781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80224"/>
        <c:crosses val="autoZero"/>
        <c:crossBetween val="between"/>
      </c:valAx>
      <c:serAx>
        <c:axId val="46224255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81760"/>
        <c:crosses val="autoZero"/>
      </c:ser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1661067344945312"/>
          <c:y val="0.93074301772508483"/>
          <c:w val="0.67290932043522833"/>
          <c:h val="6.92569822749151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009237815861255E-2"/>
          <c:y val="2.7388888888888886E-2"/>
          <c:w val="0.92761179494197121"/>
          <c:h val="0.734977034120734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2023-2024 ГОД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/>
            <a:sp3d>
              <a:contourClr>
                <a:schemeClr val="accent2">
                  <a:lumMod val="60000"/>
                  <a:lumOff val="4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6.0457516339869281E-2"/>
                  <c:y val="-5.55555555555565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870-4F4F-BB20-E2F163F28B50}"/>
                </c:ext>
              </c:extLst>
            </c:dLbl>
            <c:dLbl>
              <c:idx val="1"/>
              <c:layout>
                <c:manualLayout>
                  <c:x val="1.12718892811665E-2"/>
                  <c:y val="-0.118350960986865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798553850057084E-2"/>
                      <c:h val="8.166268894192521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870-4F4F-BB20-E2F163F28B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2"/>
                <c:pt idx="0">
                  <c:v>Победители </c:v>
                </c:pt>
                <c:pt idx="1">
                  <c:v>Призеры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</c:v>
                </c:pt>
                <c:pt idx="1">
                  <c:v>3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4870-4F4F-BB20-E2F163F28B5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2024-2025 ГОД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8482095136290792E-2"/>
                  <c:y val="-3.9777247414478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870-4F4F-BB20-E2F163F28B50}"/>
                </c:ext>
              </c:extLst>
            </c:dLbl>
            <c:dLbl>
              <c:idx val="1"/>
              <c:layout>
                <c:manualLayout>
                  <c:x val="-6.4641778791366969E-2"/>
                  <c:y val="-3.704414203994800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14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630725255261339"/>
                      <c:h val="5.809501985624457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4870-4F4F-BB20-E2F163F28B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2"/>
                <c:pt idx="0">
                  <c:v>Победители </c:v>
                </c:pt>
                <c:pt idx="1">
                  <c:v>Призеры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1">
                  <c:v>14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5-4870-4F4F-BB20-E2F163F28B5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2025-2026 ГОД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4144271570014143E-2"/>
                  <c:y val="-4.8569886670264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870-4F4F-BB20-E2F163F28B50}"/>
                </c:ext>
              </c:extLst>
            </c:dLbl>
            <c:dLbl>
              <c:idx val="1"/>
              <c:layout>
                <c:manualLayout>
                  <c:x val="-9.4085392791247637E-3"/>
                  <c:y val="-3.37987770416987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870-4F4F-BB20-E2F163F28B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2"/>
                <c:pt idx="0">
                  <c:v>Победители </c:v>
                </c:pt>
                <c:pt idx="1">
                  <c:v>Призеры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</c:v>
                </c:pt>
                <c:pt idx="1">
                  <c:v>27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8-4870-4F4F-BB20-E2F163F28B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44959496"/>
        <c:axId val="444958840"/>
        <c:axId val="705972488"/>
      </c:bar3DChart>
      <c:catAx>
        <c:axId val="444959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4958840"/>
        <c:crosses val="autoZero"/>
        <c:auto val="1"/>
        <c:lblAlgn val="ctr"/>
        <c:lblOffset val="100"/>
        <c:noMultiLvlLbl val="0"/>
      </c:catAx>
      <c:valAx>
        <c:axId val="444958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4959496"/>
        <c:crosses val="autoZero"/>
        <c:crossBetween val="between"/>
      </c:valAx>
      <c:serAx>
        <c:axId val="705972488"/>
        <c:scaling>
          <c:orientation val="minMax"/>
        </c:scaling>
        <c:delete val="1"/>
        <c:axPos val="b"/>
        <c:majorTickMark val="none"/>
        <c:minorTickMark val="none"/>
        <c:tickLblPos val="nextTo"/>
        <c:crossAx val="444958840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accent6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image" Target="../media/image28.emf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image" Target="../media/image28.emf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7ED1D-B639-44AC-9A8F-14BEDE7B1280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BEC7A6E-FF5C-4B41-A04E-1019383AD764}">
      <dgm:prSet phldrT="[Текст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1050" dirty="0" smtClean="0"/>
            <a:t>Инженерный класс</a:t>
          </a:r>
          <a:endParaRPr lang="ru-RU" sz="1050" dirty="0"/>
        </a:p>
      </dgm:t>
    </dgm:pt>
    <dgm:pt modelId="{877A8CBC-CAF8-4AF7-90F8-6393293BAC71}" type="parTrans" cxnId="{262386D9-29CC-4687-AF15-35B57C84B9E7}">
      <dgm:prSet/>
      <dgm:spPr/>
      <dgm:t>
        <a:bodyPr/>
        <a:lstStyle/>
        <a:p>
          <a:endParaRPr lang="ru-RU" sz="1050"/>
        </a:p>
      </dgm:t>
    </dgm:pt>
    <dgm:pt modelId="{13431EB1-926C-4C17-BC49-BD0CA21E0CC9}" type="sibTrans" cxnId="{262386D9-29CC-4687-AF15-35B57C84B9E7}">
      <dgm:prSet/>
      <dgm:spPr/>
      <dgm:t>
        <a:bodyPr/>
        <a:lstStyle/>
        <a:p>
          <a:endParaRPr lang="ru-RU" sz="1050"/>
        </a:p>
      </dgm:t>
    </dgm:pt>
    <dgm:pt modelId="{8001CE2C-35EE-4CD1-8295-C9E45DEA9715}">
      <dgm:prSet phldrT="[Текст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1050" dirty="0" smtClean="0"/>
            <a:t>ИТ класс</a:t>
          </a:r>
          <a:endParaRPr lang="ru-RU" sz="1050" dirty="0"/>
        </a:p>
      </dgm:t>
    </dgm:pt>
    <dgm:pt modelId="{0E648D71-4D5C-4FB7-A94F-BB57A849685D}" type="parTrans" cxnId="{E6A97E84-A4FE-47C3-A34F-0F627F6774BA}">
      <dgm:prSet/>
      <dgm:spPr/>
      <dgm:t>
        <a:bodyPr/>
        <a:lstStyle/>
        <a:p>
          <a:endParaRPr lang="ru-RU" sz="1050"/>
        </a:p>
      </dgm:t>
    </dgm:pt>
    <dgm:pt modelId="{86B50944-5BDF-4DD6-955D-04BA2F32C2AF}" type="sibTrans" cxnId="{E6A97E84-A4FE-47C3-A34F-0F627F6774BA}">
      <dgm:prSet/>
      <dgm:spPr/>
      <dgm:t>
        <a:bodyPr/>
        <a:lstStyle/>
        <a:p>
          <a:endParaRPr lang="ru-RU" sz="1050"/>
        </a:p>
      </dgm:t>
    </dgm:pt>
    <dgm:pt modelId="{2B933AA1-5568-48D5-903A-BECB400727DD}">
      <dgm:prSet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1050" dirty="0" smtClean="0"/>
            <a:t>Медицинский класс</a:t>
          </a:r>
          <a:endParaRPr lang="ru-RU" sz="1050" dirty="0"/>
        </a:p>
      </dgm:t>
    </dgm:pt>
    <dgm:pt modelId="{B9E219FE-4CA1-4ABE-9B83-94D397E0A1E3}" type="parTrans" cxnId="{9A4412D7-528A-4243-9AE8-6F3FFF3A7E52}">
      <dgm:prSet/>
      <dgm:spPr/>
      <dgm:t>
        <a:bodyPr/>
        <a:lstStyle/>
        <a:p>
          <a:endParaRPr lang="ru-RU" sz="1050"/>
        </a:p>
      </dgm:t>
    </dgm:pt>
    <dgm:pt modelId="{53FEC938-ABDE-4893-85AB-14A0EA3C9459}" type="sibTrans" cxnId="{9A4412D7-528A-4243-9AE8-6F3FFF3A7E52}">
      <dgm:prSet/>
      <dgm:spPr/>
      <dgm:t>
        <a:bodyPr/>
        <a:lstStyle/>
        <a:p>
          <a:endParaRPr lang="ru-RU" sz="1050"/>
        </a:p>
      </dgm:t>
    </dgm:pt>
    <dgm:pt modelId="{45E8E7BD-6931-461F-A658-33FCF0B93EBB}">
      <dgm:prSet phldrT="[Текст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1050" dirty="0" smtClean="0"/>
            <a:t>Кадетский класс</a:t>
          </a:r>
          <a:endParaRPr lang="ru-RU" sz="1050" dirty="0"/>
        </a:p>
      </dgm:t>
    </dgm:pt>
    <dgm:pt modelId="{D475FE62-3939-4CBE-ADE4-D0EB531175CD}" type="parTrans" cxnId="{ECEFB6EA-AED4-4CD7-A624-2710693D0C34}">
      <dgm:prSet/>
      <dgm:spPr/>
      <dgm:t>
        <a:bodyPr/>
        <a:lstStyle/>
        <a:p>
          <a:endParaRPr lang="ru-RU" sz="1050"/>
        </a:p>
      </dgm:t>
    </dgm:pt>
    <dgm:pt modelId="{63587095-959D-4C57-ACD5-EE01C0CB4AD6}" type="sibTrans" cxnId="{ECEFB6EA-AED4-4CD7-A624-2710693D0C34}">
      <dgm:prSet/>
      <dgm:spPr/>
      <dgm:t>
        <a:bodyPr/>
        <a:lstStyle/>
        <a:p>
          <a:endParaRPr lang="ru-RU" sz="1050"/>
        </a:p>
      </dgm:t>
    </dgm:pt>
    <dgm:pt modelId="{227BEE11-32FC-47F3-BDF5-4663162C32C7}">
      <dgm:prSet phldrT="[Текст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1050" dirty="0" err="1" smtClean="0"/>
            <a:t>Предпринима-тельский</a:t>
          </a:r>
          <a:r>
            <a:rPr lang="ru-RU" sz="1050" dirty="0" smtClean="0"/>
            <a:t> класс</a:t>
          </a:r>
          <a:endParaRPr lang="ru-RU" sz="1050" dirty="0"/>
        </a:p>
      </dgm:t>
    </dgm:pt>
    <dgm:pt modelId="{C5DB51BB-D89D-46AA-8893-5A0FC4477C4D}" type="parTrans" cxnId="{318DD2BD-A9C5-4557-BDF9-0B8AE1BF7CF1}">
      <dgm:prSet/>
      <dgm:spPr/>
      <dgm:t>
        <a:bodyPr/>
        <a:lstStyle/>
        <a:p>
          <a:endParaRPr lang="ru-RU" sz="1050"/>
        </a:p>
      </dgm:t>
    </dgm:pt>
    <dgm:pt modelId="{909D3DBF-26C0-40FB-AD6F-B03476DA003B}" type="sibTrans" cxnId="{318DD2BD-A9C5-4557-BDF9-0B8AE1BF7CF1}">
      <dgm:prSet/>
      <dgm:spPr/>
      <dgm:t>
        <a:bodyPr/>
        <a:lstStyle/>
        <a:p>
          <a:endParaRPr lang="ru-RU" sz="1050"/>
        </a:p>
      </dgm:t>
    </dgm:pt>
    <dgm:pt modelId="{D9A85155-2893-41D1-B4F9-D565BF815D73}" type="pres">
      <dgm:prSet presAssocID="{94C7ED1D-B639-44AC-9A8F-14BEDE7B1280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71E7CFD-4ECB-4359-BC04-DD69D1C4CF38}" type="pres">
      <dgm:prSet presAssocID="{DBEC7A6E-FF5C-4B41-A04E-1019383AD764}" presName="compNode" presStyleCnt="0"/>
      <dgm:spPr/>
      <dgm:t>
        <a:bodyPr/>
        <a:lstStyle/>
        <a:p>
          <a:endParaRPr lang="ru-RU"/>
        </a:p>
      </dgm:t>
    </dgm:pt>
    <dgm:pt modelId="{AA9B8EC7-294B-4C74-81D3-560F0DF11F81}" type="pres">
      <dgm:prSet presAssocID="{DBEC7A6E-FF5C-4B41-A04E-1019383AD764}" presName="childRect" presStyleLbl="bgAcc1" presStyleIdx="0" presStyleCnt="5">
        <dgm:presLayoutVars>
          <dgm:bulletEnabled val="1"/>
        </dgm:presLayoutVars>
      </dgm:prSet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34EABCA0-5F02-4BD7-B892-D3438290A538}" type="pres">
      <dgm:prSet presAssocID="{DBEC7A6E-FF5C-4B41-A04E-1019383AD76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454449-1273-4DE1-9BE4-99902B7003F3}" type="pres">
      <dgm:prSet presAssocID="{DBEC7A6E-FF5C-4B41-A04E-1019383AD764}" presName="parentRect" presStyleLbl="alignNode1" presStyleIdx="0" presStyleCnt="5" custLinFactNeighborY="3262"/>
      <dgm:spPr/>
      <dgm:t>
        <a:bodyPr/>
        <a:lstStyle/>
        <a:p>
          <a:endParaRPr lang="ru-RU"/>
        </a:p>
      </dgm:t>
    </dgm:pt>
    <dgm:pt modelId="{C83A4AAE-44AE-44CB-963C-78C427A71934}" type="pres">
      <dgm:prSet presAssocID="{DBEC7A6E-FF5C-4B41-A04E-1019383AD764}" presName="adorn" presStyleLbl="fgAccFollow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ru-RU"/>
        </a:p>
      </dgm:t>
    </dgm:pt>
    <dgm:pt modelId="{C3F57F23-CDB0-46D2-8141-4526037BEB88}" type="pres">
      <dgm:prSet presAssocID="{13431EB1-926C-4C17-BC49-BD0CA21E0CC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2CA226D-37AF-412B-8195-9E678642E78B}" type="pres">
      <dgm:prSet presAssocID="{8001CE2C-35EE-4CD1-8295-C9E45DEA9715}" presName="compNode" presStyleCnt="0"/>
      <dgm:spPr/>
      <dgm:t>
        <a:bodyPr/>
        <a:lstStyle/>
        <a:p>
          <a:endParaRPr lang="ru-RU"/>
        </a:p>
      </dgm:t>
    </dgm:pt>
    <dgm:pt modelId="{DE4BEC3A-2878-4AC0-BFF0-00F2FC5FB97D}" type="pres">
      <dgm:prSet presAssocID="{8001CE2C-35EE-4CD1-8295-C9E45DEA9715}" presName="childRect" presStyleLbl="bgAcc1" presStyleIdx="1" presStyleCnt="5">
        <dgm:presLayoutVars>
          <dgm:bulletEnabled val="1"/>
        </dgm:presLayoutVars>
      </dgm:prSet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04A0CB24-F73F-40AD-9816-6CA75583148E}" type="pres">
      <dgm:prSet presAssocID="{8001CE2C-35EE-4CD1-8295-C9E45DEA971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8CE7B9-3380-4D16-8F95-C48EEB5CA8FE}" type="pres">
      <dgm:prSet presAssocID="{8001CE2C-35EE-4CD1-8295-C9E45DEA9715}" presName="parentRect" presStyleLbl="alignNode1" presStyleIdx="1" presStyleCnt="5"/>
      <dgm:spPr/>
      <dgm:t>
        <a:bodyPr/>
        <a:lstStyle/>
        <a:p>
          <a:endParaRPr lang="ru-RU"/>
        </a:p>
      </dgm:t>
    </dgm:pt>
    <dgm:pt modelId="{83D4BAEA-B1B3-420B-88FE-6CA47E213614}" type="pres">
      <dgm:prSet presAssocID="{8001CE2C-35EE-4CD1-8295-C9E45DEA9715}" presName="adorn" presStyleLbl="fgAccFollowNod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ru-RU"/>
        </a:p>
      </dgm:t>
    </dgm:pt>
    <dgm:pt modelId="{DDD88EE7-1322-4FDC-8BC0-BEA585C536C3}" type="pres">
      <dgm:prSet presAssocID="{86B50944-5BDF-4DD6-955D-04BA2F32C2A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24D7D14-B89A-4254-9F03-97B9E0D639D3}" type="pres">
      <dgm:prSet presAssocID="{2B933AA1-5568-48D5-903A-BECB400727DD}" presName="compNode" presStyleCnt="0"/>
      <dgm:spPr/>
      <dgm:t>
        <a:bodyPr/>
        <a:lstStyle/>
        <a:p>
          <a:endParaRPr lang="ru-RU"/>
        </a:p>
      </dgm:t>
    </dgm:pt>
    <dgm:pt modelId="{69730737-F07C-4B35-AC63-3B00D05EEA97}" type="pres">
      <dgm:prSet presAssocID="{2B933AA1-5568-48D5-903A-BECB400727DD}" presName="childRect" presStyleLbl="bgAcc1" presStyleIdx="2" presStyleCnt="5">
        <dgm:presLayoutVars>
          <dgm:bulletEnabled val="1"/>
        </dgm:presLayoutVars>
      </dgm:prSet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7237CF06-7F8C-4EF7-B19D-DA147E373B84}" type="pres">
      <dgm:prSet presAssocID="{2B933AA1-5568-48D5-903A-BECB400727D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1341DB-EDDA-44BD-AD99-75D83F077FCA}" type="pres">
      <dgm:prSet presAssocID="{2B933AA1-5568-48D5-903A-BECB400727DD}" presName="parentRect" presStyleLbl="alignNode1" presStyleIdx="2" presStyleCnt="5"/>
      <dgm:spPr/>
      <dgm:t>
        <a:bodyPr/>
        <a:lstStyle/>
        <a:p>
          <a:endParaRPr lang="ru-RU"/>
        </a:p>
      </dgm:t>
    </dgm:pt>
    <dgm:pt modelId="{343D36B7-9251-4610-9BA2-8E740E7EC508}" type="pres">
      <dgm:prSet presAssocID="{2B933AA1-5568-48D5-903A-BECB400727DD}" presName="adorn" presStyleLbl="fgAccFollowNod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ru-RU"/>
        </a:p>
      </dgm:t>
    </dgm:pt>
    <dgm:pt modelId="{7469B130-2BBA-4AAE-8F4C-02B9C0C9F8F1}" type="pres">
      <dgm:prSet presAssocID="{53FEC938-ABDE-4893-85AB-14A0EA3C945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F866A7C-9821-4A00-A075-E030C46E72D9}" type="pres">
      <dgm:prSet presAssocID="{45E8E7BD-6931-461F-A658-33FCF0B93EBB}" presName="compNode" presStyleCnt="0"/>
      <dgm:spPr/>
      <dgm:t>
        <a:bodyPr/>
        <a:lstStyle/>
        <a:p>
          <a:endParaRPr lang="ru-RU"/>
        </a:p>
      </dgm:t>
    </dgm:pt>
    <dgm:pt modelId="{B64103F4-34F2-4570-8170-F95AD92D84B1}" type="pres">
      <dgm:prSet presAssocID="{45E8E7BD-6931-461F-A658-33FCF0B93EBB}" presName="childRect" presStyleLbl="bgAcc1" presStyleIdx="3" presStyleCnt="5">
        <dgm:presLayoutVars>
          <dgm:bulletEnabled val="1"/>
        </dgm:presLayoutVars>
      </dgm:prSet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7C702735-4A20-47F3-B3C1-8F5A3470AF3A}" type="pres">
      <dgm:prSet presAssocID="{45E8E7BD-6931-461F-A658-33FCF0B93EB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BDE7C4-B90F-4B2D-9C8A-DA5D209176B0}" type="pres">
      <dgm:prSet presAssocID="{45E8E7BD-6931-461F-A658-33FCF0B93EBB}" presName="parentRect" presStyleLbl="alignNode1" presStyleIdx="3" presStyleCnt="5"/>
      <dgm:spPr/>
      <dgm:t>
        <a:bodyPr/>
        <a:lstStyle/>
        <a:p>
          <a:endParaRPr lang="ru-RU"/>
        </a:p>
      </dgm:t>
    </dgm:pt>
    <dgm:pt modelId="{45E6E894-C78C-4BE1-BAD1-FCD74A2F0725}" type="pres">
      <dgm:prSet presAssocID="{45E8E7BD-6931-461F-A658-33FCF0B93EBB}" presName="adorn" presStyleLbl="fgAccFollowNod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  <dgm:t>
        <a:bodyPr/>
        <a:lstStyle/>
        <a:p>
          <a:endParaRPr lang="ru-RU"/>
        </a:p>
      </dgm:t>
    </dgm:pt>
    <dgm:pt modelId="{E958274C-5B0E-42D1-A489-3394962A4B65}" type="pres">
      <dgm:prSet presAssocID="{63587095-959D-4C57-ACD5-EE01C0CB4AD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38765F2-0355-497F-888E-802F91F9E9F3}" type="pres">
      <dgm:prSet presAssocID="{227BEE11-32FC-47F3-BDF5-4663162C32C7}" presName="compNode" presStyleCnt="0"/>
      <dgm:spPr/>
      <dgm:t>
        <a:bodyPr/>
        <a:lstStyle/>
        <a:p>
          <a:endParaRPr lang="ru-RU"/>
        </a:p>
      </dgm:t>
    </dgm:pt>
    <dgm:pt modelId="{389A4AD4-981C-4489-B8C1-46197925D102}" type="pres">
      <dgm:prSet presAssocID="{227BEE11-32FC-47F3-BDF5-4663162C32C7}" presName="childRect" presStyleLbl="bgAcc1" presStyleIdx="4" presStyleCnt="5">
        <dgm:presLayoutVars>
          <dgm:bulletEnabled val="1"/>
        </dgm:presLayoutVars>
      </dgm:prSet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99616B47-7D85-48BC-86C1-CC83F3A27433}" type="pres">
      <dgm:prSet presAssocID="{227BEE11-32FC-47F3-BDF5-4663162C32C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A093F3-ABBC-4DA1-8A50-F28D26A472D4}" type="pres">
      <dgm:prSet presAssocID="{227BEE11-32FC-47F3-BDF5-4663162C32C7}" presName="parentRect" presStyleLbl="alignNode1" presStyleIdx="4" presStyleCnt="5"/>
      <dgm:spPr/>
      <dgm:t>
        <a:bodyPr/>
        <a:lstStyle/>
        <a:p>
          <a:endParaRPr lang="ru-RU"/>
        </a:p>
      </dgm:t>
    </dgm:pt>
    <dgm:pt modelId="{E83CA37E-CCD0-4961-BA09-C4AE5FDAA017}" type="pres">
      <dgm:prSet presAssocID="{227BEE11-32FC-47F3-BDF5-4663162C32C7}" presName="adorn" presStyleLbl="fgAccFollowNod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ru-RU"/>
        </a:p>
      </dgm:t>
    </dgm:pt>
  </dgm:ptLst>
  <dgm:cxnLst>
    <dgm:cxn modelId="{9E10A0A9-F69D-4D07-BE60-700EC2D26A93}" type="presOf" srcId="{13431EB1-926C-4C17-BC49-BD0CA21E0CC9}" destId="{C3F57F23-CDB0-46D2-8141-4526037BEB88}" srcOrd="0" destOrd="0" presId="urn:microsoft.com/office/officeart/2005/8/layout/bList2"/>
    <dgm:cxn modelId="{8873E1CB-6CE1-4CD4-A44A-652B03A4ADC2}" type="presOf" srcId="{8001CE2C-35EE-4CD1-8295-C9E45DEA9715}" destId="{04A0CB24-F73F-40AD-9816-6CA75583148E}" srcOrd="0" destOrd="0" presId="urn:microsoft.com/office/officeart/2005/8/layout/bList2"/>
    <dgm:cxn modelId="{F9CC15EE-08AF-4884-BB4F-478D6DD3CD00}" type="presOf" srcId="{8001CE2C-35EE-4CD1-8295-C9E45DEA9715}" destId="{1A8CE7B9-3380-4D16-8F95-C48EEB5CA8FE}" srcOrd="1" destOrd="0" presId="urn:microsoft.com/office/officeart/2005/8/layout/bList2"/>
    <dgm:cxn modelId="{2C402CCA-B10C-4917-AD74-4F5F3B27269F}" type="presOf" srcId="{63587095-959D-4C57-ACD5-EE01C0CB4AD6}" destId="{E958274C-5B0E-42D1-A489-3394962A4B65}" srcOrd="0" destOrd="0" presId="urn:microsoft.com/office/officeart/2005/8/layout/bList2"/>
    <dgm:cxn modelId="{E6A97E84-A4FE-47C3-A34F-0F627F6774BA}" srcId="{94C7ED1D-B639-44AC-9A8F-14BEDE7B1280}" destId="{8001CE2C-35EE-4CD1-8295-C9E45DEA9715}" srcOrd="1" destOrd="0" parTransId="{0E648D71-4D5C-4FB7-A94F-BB57A849685D}" sibTransId="{86B50944-5BDF-4DD6-955D-04BA2F32C2AF}"/>
    <dgm:cxn modelId="{21532826-1266-4368-9181-ABAB54751B4E}" type="presOf" srcId="{DBEC7A6E-FF5C-4B41-A04E-1019383AD764}" destId="{34EABCA0-5F02-4BD7-B892-D3438290A538}" srcOrd="0" destOrd="0" presId="urn:microsoft.com/office/officeart/2005/8/layout/bList2"/>
    <dgm:cxn modelId="{E6657C4B-03A0-4F41-9024-90C8C4E009E1}" type="presOf" srcId="{227BEE11-32FC-47F3-BDF5-4663162C32C7}" destId="{99616B47-7D85-48BC-86C1-CC83F3A27433}" srcOrd="0" destOrd="0" presId="urn:microsoft.com/office/officeart/2005/8/layout/bList2"/>
    <dgm:cxn modelId="{ABA39950-51C8-48F3-B26C-500FE41FA35B}" type="presOf" srcId="{94C7ED1D-B639-44AC-9A8F-14BEDE7B1280}" destId="{D9A85155-2893-41D1-B4F9-D565BF815D73}" srcOrd="0" destOrd="0" presId="urn:microsoft.com/office/officeart/2005/8/layout/bList2"/>
    <dgm:cxn modelId="{B4F6EC01-70CD-425D-8179-CEF42D3969E6}" type="presOf" srcId="{DBEC7A6E-FF5C-4B41-A04E-1019383AD764}" destId="{7F454449-1273-4DE1-9BE4-99902B7003F3}" srcOrd="1" destOrd="0" presId="urn:microsoft.com/office/officeart/2005/8/layout/bList2"/>
    <dgm:cxn modelId="{ECEFB6EA-AED4-4CD7-A624-2710693D0C34}" srcId="{94C7ED1D-B639-44AC-9A8F-14BEDE7B1280}" destId="{45E8E7BD-6931-461F-A658-33FCF0B93EBB}" srcOrd="3" destOrd="0" parTransId="{D475FE62-3939-4CBE-ADE4-D0EB531175CD}" sibTransId="{63587095-959D-4C57-ACD5-EE01C0CB4AD6}"/>
    <dgm:cxn modelId="{1CF7B335-97FE-40D9-A05C-B99C22A2E75F}" type="presOf" srcId="{45E8E7BD-6931-461F-A658-33FCF0B93EBB}" destId="{7C702735-4A20-47F3-B3C1-8F5A3470AF3A}" srcOrd="0" destOrd="0" presId="urn:microsoft.com/office/officeart/2005/8/layout/bList2"/>
    <dgm:cxn modelId="{42FF116B-80DC-42F1-BE9C-A3AA13FA2CD1}" type="presOf" srcId="{227BEE11-32FC-47F3-BDF5-4663162C32C7}" destId="{4CA093F3-ABBC-4DA1-8A50-F28D26A472D4}" srcOrd="1" destOrd="0" presId="urn:microsoft.com/office/officeart/2005/8/layout/bList2"/>
    <dgm:cxn modelId="{9A4412D7-528A-4243-9AE8-6F3FFF3A7E52}" srcId="{94C7ED1D-B639-44AC-9A8F-14BEDE7B1280}" destId="{2B933AA1-5568-48D5-903A-BECB400727DD}" srcOrd="2" destOrd="0" parTransId="{B9E219FE-4CA1-4ABE-9B83-94D397E0A1E3}" sibTransId="{53FEC938-ABDE-4893-85AB-14A0EA3C9459}"/>
    <dgm:cxn modelId="{AF87008D-4D18-49D7-B6A0-E9DA6BD3E13D}" type="presOf" srcId="{86B50944-5BDF-4DD6-955D-04BA2F32C2AF}" destId="{DDD88EE7-1322-4FDC-8BC0-BEA585C536C3}" srcOrd="0" destOrd="0" presId="urn:microsoft.com/office/officeart/2005/8/layout/bList2"/>
    <dgm:cxn modelId="{9190361F-6F3A-43DB-8435-719764B3E1A3}" type="presOf" srcId="{2B933AA1-5568-48D5-903A-BECB400727DD}" destId="{291341DB-EDDA-44BD-AD99-75D83F077FCA}" srcOrd="1" destOrd="0" presId="urn:microsoft.com/office/officeart/2005/8/layout/bList2"/>
    <dgm:cxn modelId="{262386D9-29CC-4687-AF15-35B57C84B9E7}" srcId="{94C7ED1D-B639-44AC-9A8F-14BEDE7B1280}" destId="{DBEC7A6E-FF5C-4B41-A04E-1019383AD764}" srcOrd="0" destOrd="0" parTransId="{877A8CBC-CAF8-4AF7-90F8-6393293BAC71}" sibTransId="{13431EB1-926C-4C17-BC49-BD0CA21E0CC9}"/>
    <dgm:cxn modelId="{318DD2BD-A9C5-4557-BDF9-0B8AE1BF7CF1}" srcId="{94C7ED1D-B639-44AC-9A8F-14BEDE7B1280}" destId="{227BEE11-32FC-47F3-BDF5-4663162C32C7}" srcOrd="4" destOrd="0" parTransId="{C5DB51BB-D89D-46AA-8893-5A0FC4477C4D}" sibTransId="{909D3DBF-26C0-40FB-AD6F-B03476DA003B}"/>
    <dgm:cxn modelId="{5E2B0A0E-DC43-4BBB-A556-4C49B8A7FCB5}" type="presOf" srcId="{45E8E7BD-6931-461F-A658-33FCF0B93EBB}" destId="{8ABDE7C4-B90F-4B2D-9C8A-DA5D209176B0}" srcOrd="1" destOrd="0" presId="urn:microsoft.com/office/officeart/2005/8/layout/bList2"/>
    <dgm:cxn modelId="{DE2157F8-7B32-4407-BDC9-082A9AFEEB17}" type="presOf" srcId="{53FEC938-ABDE-4893-85AB-14A0EA3C9459}" destId="{7469B130-2BBA-4AAE-8F4C-02B9C0C9F8F1}" srcOrd="0" destOrd="0" presId="urn:microsoft.com/office/officeart/2005/8/layout/bList2"/>
    <dgm:cxn modelId="{427F9449-D837-4B38-A52B-29751C7B59C2}" type="presOf" srcId="{2B933AA1-5568-48D5-903A-BECB400727DD}" destId="{7237CF06-7F8C-4EF7-B19D-DA147E373B84}" srcOrd="0" destOrd="0" presId="urn:microsoft.com/office/officeart/2005/8/layout/bList2"/>
    <dgm:cxn modelId="{17C81DF5-6B96-4C42-9AA5-313D1F7C493C}" type="presParOf" srcId="{D9A85155-2893-41D1-B4F9-D565BF815D73}" destId="{371E7CFD-4ECB-4359-BC04-DD69D1C4CF38}" srcOrd="0" destOrd="0" presId="urn:microsoft.com/office/officeart/2005/8/layout/bList2"/>
    <dgm:cxn modelId="{62CAC354-1E5C-4FAD-A524-447E24BF93D4}" type="presParOf" srcId="{371E7CFD-4ECB-4359-BC04-DD69D1C4CF38}" destId="{AA9B8EC7-294B-4C74-81D3-560F0DF11F81}" srcOrd="0" destOrd="0" presId="urn:microsoft.com/office/officeart/2005/8/layout/bList2"/>
    <dgm:cxn modelId="{B34A97CB-1DE5-4820-B353-947A84BF76D2}" type="presParOf" srcId="{371E7CFD-4ECB-4359-BC04-DD69D1C4CF38}" destId="{34EABCA0-5F02-4BD7-B892-D3438290A538}" srcOrd="1" destOrd="0" presId="urn:microsoft.com/office/officeart/2005/8/layout/bList2"/>
    <dgm:cxn modelId="{6F559B1A-A109-4802-9D9A-A55C4F83182E}" type="presParOf" srcId="{371E7CFD-4ECB-4359-BC04-DD69D1C4CF38}" destId="{7F454449-1273-4DE1-9BE4-99902B7003F3}" srcOrd="2" destOrd="0" presId="urn:microsoft.com/office/officeart/2005/8/layout/bList2"/>
    <dgm:cxn modelId="{8D476E03-FCA2-4D93-A84C-8D21B2C3C9B2}" type="presParOf" srcId="{371E7CFD-4ECB-4359-BC04-DD69D1C4CF38}" destId="{C83A4AAE-44AE-44CB-963C-78C427A71934}" srcOrd="3" destOrd="0" presId="urn:microsoft.com/office/officeart/2005/8/layout/bList2"/>
    <dgm:cxn modelId="{E646578C-4485-48E7-BE88-498B7B996485}" type="presParOf" srcId="{D9A85155-2893-41D1-B4F9-D565BF815D73}" destId="{C3F57F23-CDB0-46D2-8141-4526037BEB88}" srcOrd="1" destOrd="0" presId="urn:microsoft.com/office/officeart/2005/8/layout/bList2"/>
    <dgm:cxn modelId="{9D522AEB-6C47-49BE-8B3D-3BFA8DB38625}" type="presParOf" srcId="{D9A85155-2893-41D1-B4F9-D565BF815D73}" destId="{12CA226D-37AF-412B-8195-9E678642E78B}" srcOrd="2" destOrd="0" presId="urn:microsoft.com/office/officeart/2005/8/layout/bList2"/>
    <dgm:cxn modelId="{52120AE2-D3CD-4AFF-BD99-BCBD10CDBA3F}" type="presParOf" srcId="{12CA226D-37AF-412B-8195-9E678642E78B}" destId="{DE4BEC3A-2878-4AC0-BFF0-00F2FC5FB97D}" srcOrd="0" destOrd="0" presId="urn:microsoft.com/office/officeart/2005/8/layout/bList2"/>
    <dgm:cxn modelId="{83B71585-38FF-433A-BB99-D1EACB9B5C3B}" type="presParOf" srcId="{12CA226D-37AF-412B-8195-9E678642E78B}" destId="{04A0CB24-F73F-40AD-9816-6CA75583148E}" srcOrd="1" destOrd="0" presId="urn:microsoft.com/office/officeart/2005/8/layout/bList2"/>
    <dgm:cxn modelId="{E2B553D3-A9F5-4620-9FEA-E1332B5402EE}" type="presParOf" srcId="{12CA226D-37AF-412B-8195-9E678642E78B}" destId="{1A8CE7B9-3380-4D16-8F95-C48EEB5CA8FE}" srcOrd="2" destOrd="0" presId="urn:microsoft.com/office/officeart/2005/8/layout/bList2"/>
    <dgm:cxn modelId="{B477ACE5-CC38-4D38-ACA5-478CCA3723F9}" type="presParOf" srcId="{12CA226D-37AF-412B-8195-9E678642E78B}" destId="{83D4BAEA-B1B3-420B-88FE-6CA47E213614}" srcOrd="3" destOrd="0" presId="urn:microsoft.com/office/officeart/2005/8/layout/bList2"/>
    <dgm:cxn modelId="{EC9A59EC-8477-48DF-9095-06DD0181867D}" type="presParOf" srcId="{D9A85155-2893-41D1-B4F9-D565BF815D73}" destId="{DDD88EE7-1322-4FDC-8BC0-BEA585C536C3}" srcOrd="3" destOrd="0" presId="urn:microsoft.com/office/officeart/2005/8/layout/bList2"/>
    <dgm:cxn modelId="{F351EC31-D550-4C8A-8991-DD0F56ED1BC3}" type="presParOf" srcId="{D9A85155-2893-41D1-B4F9-D565BF815D73}" destId="{824D7D14-B89A-4254-9F03-97B9E0D639D3}" srcOrd="4" destOrd="0" presId="urn:microsoft.com/office/officeart/2005/8/layout/bList2"/>
    <dgm:cxn modelId="{88E362B7-B0EA-4E8C-9566-18BCF1CFA67E}" type="presParOf" srcId="{824D7D14-B89A-4254-9F03-97B9E0D639D3}" destId="{69730737-F07C-4B35-AC63-3B00D05EEA97}" srcOrd="0" destOrd="0" presId="urn:microsoft.com/office/officeart/2005/8/layout/bList2"/>
    <dgm:cxn modelId="{039CD977-CCE3-4507-BBE2-41A1AAD05378}" type="presParOf" srcId="{824D7D14-B89A-4254-9F03-97B9E0D639D3}" destId="{7237CF06-7F8C-4EF7-B19D-DA147E373B84}" srcOrd="1" destOrd="0" presId="urn:microsoft.com/office/officeart/2005/8/layout/bList2"/>
    <dgm:cxn modelId="{5715C2E0-3F4F-4FEB-91E3-A99A426842EE}" type="presParOf" srcId="{824D7D14-B89A-4254-9F03-97B9E0D639D3}" destId="{291341DB-EDDA-44BD-AD99-75D83F077FCA}" srcOrd="2" destOrd="0" presId="urn:microsoft.com/office/officeart/2005/8/layout/bList2"/>
    <dgm:cxn modelId="{747E31C4-BB10-4E0B-9A4D-CF38FF679E14}" type="presParOf" srcId="{824D7D14-B89A-4254-9F03-97B9E0D639D3}" destId="{343D36B7-9251-4610-9BA2-8E740E7EC508}" srcOrd="3" destOrd="0" presId="urn:microsoft.com/office/officeart/2005/8/layout/bList2"/>
    <dgm:cxn modelId="{D9C58ABB-6B9E-4F48-A0CC-BCB810236CDF}" type="presParOf" srcId="{D9A85155-2893-41D1-B4F9-D565BF815D73}" destId="{7469B130-2BBA-4AAE-8F4C-02B9C0C9F8F1}" srcOrd="5" destOrd="0" presId="urn:microsoft.com/office/officeart/2005/8/layout/bList2"/>
    <dgm:cxn modelId="{0A1AD511-3649-404B-86FC-23FC3DF91C72}" type="presParOf" srcId="{D9A85155-2893-41D1-B4F9-D565BF815D73}" destId="{7F866A7C-9821-4A00-A075-E030C46E72D9}" srcOrd="6" destOrd="0" presId="urn:microsoft.com/office/officeart/2005/8/layout/bList2"/>
    <dgm:cxn modelId="{D9D909E5-5A57-4F95-84AC-7AE389A379DE}" type="presParOf" srcId="{7F866A7C-9821-4A00-A075-E030C46E72D9}" destId="{B64103F4-34F2-4570-8170-F95AD92D84B1}" srcOrd="0" destOrd="0" presId="urn:microsoft.com/office/officeart/2005/8/layout/bList2"/>
    <dgm:cxn modelId="{7E34BE6A-2891-49FA-A921-DDBB7F494311}" type="presParOf" srcId="{7F866A7C-9821-4A00-A075-E030C46E72D9}" destId="{7C702735-4A20-47F3-B3C1-8F5A3470AF3A}" srcOrd="1" destOrd="0" presId="urn:microsoft.com/office/officeart/2005/8/layout/bList2"/>
    <dgm:cxn modelId="{7CD6A9E4-A9B6-4BED-B60A-5BFED56F2950}" type="presParOf" srcId="{7F866A7C-9821-4A00-A075-E030C46E72D9}" destId="{8ABDE7C4-B90F-4B2D-9C8A-DA5D209176B0}" srcOrd="2" destOrd="0" presId="urn:microsoft.com/office/officeart/2005/8/layout/bList2"/>
    <dgm:cxn modelId="{6DA41FCE-41F9-44A5-AE5C-8A78FC60D294}" type="presParOf" srcId="{7F866A7C-9821-4A00-A075-E030C46E72D9}" destId="{45E6E894-C78C-4BE1-BAD1-FCD74A2F0725}" srcOrd="3" destOrd="0" presId="urn:microsoft.com/office/officeart/2005/8/layout/bList2"/>
    <dgm:cxn modelId="{3EB1659B-3BAD-4EBA-829B-523F360EAF15}" type="presParOf" srcId="{D9A85155-2893-41D1-B4F9-D565BF815D73}" destId="{E958274C-5B0E-42D1-A489-3394962A4B65}" srcOrd="7" destOrd="0" presId="urn:microsoft.com/office/officeart/2005/8/layout/bList2"/>
    <dgm:cxn modelId="{1117478E-D7E7-4A01-B422-34647E4D2C25}" type="presParOf" srcId="{D9A85155-2893-41D1-B4F9-D565BF815D73}" destId="{338765F2-0355-497F-888E-802F91F9E9F3}" srcOrd="8" destOrd="0" presId="urn:microsoft.com/office/officeart/2005/8/layout/bList2"/>
    <dgm:cxn modelId="{612E52DD-53E6-47D0-8856-B84C27203D7C}" type="presParOf" srcId="{338765F2-0355-497F-888E-802F91F9E9F3}" destId="{389A4AD4-981C-4489-B8C1-46197925D102}" srcOrd="0" destOrd="0" presId="urn:microsoft.com/office/officeart/2005/8/layout/bList2"/>
    <dgm:cxn modelId="{69D4ADC3-1F71-4F3B-B9A8-889F3A7CFD26}" type="presParOf" srcId="{338765F2-0355-497F-888E-802F91F9E9F3}" destId="{99616B47-7D85-48BC-86C1-CC83F3A27433}" srcOrd="1" destOrd="0" presId="urn:microsoft.com/office/officeart/2005/8/layout/bList2"/>
    <dgm:cxn modelId="{4DCDECED-518C-4F2C-A7B5-A21DB12B7FDB}" type="presParOf" srcId="{338765F2-0355-497F-888E-802F91F9E9F3}" destId="{4CA093F3-ABBC-4DA1-8A50-F28D26A472D4}" srcOrd="2" destOrd="0" presId="urn:microsoft.com/office/officeart/2005/8/layout/bList2"/>
    <dgm:cxn modelId="{E808E2C5-F3FD-4297-83EE-F26DB21CBDDA}" type="presParOf" srcId="{338765F2-0355-497F-888E-802F91F9E9F3}" destId="{E83CA37E-CCD0-4961-BA09-C4AE5FDAA017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9B8EC7-294B-4C74-81D3-560F0DF11F81}">
      <dsp:nvSpPr>
        <dsp:cNvPr id="0" name=""/>
        <dsp:cNvSpPr/>
      </dsp:nvSpPr>
      <dsp:spPr>
        <a:xfrm>
          <a:off x="433936" y="5203"/>
          <a:ext cx="1663177" cy="124152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454449-1273-4DE1-9BE4-99902B7003F3}">
      <dsp:nvSpPr>
        <dsp:cNvPr id="0" name=""/>
        <dsp:cNvSpPr/>
      </dsp:nvSpPr>
      <dsp:spPr>
        <a:xfrm>
          <a:off x="433936" y="1264144"/>
          <a:ext cx="1663177" cy="533856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Инженерный класс</a:t>
          </a:r>
          <a:endParaRPr lang="ru-RU" sz="1050" kern="1200" dirty="0"/>
        </a:p>
      </dsp:txBody>
      <dsp:txXfrm>
        <a:off x="433936" y="1264144"/>
        <a:ext cx="1171251" cy="533856"/>
      </dsp:txXfrm>
    </dsp:sp>
    <dsp:sp modelId="{C83A4AAE-44AE-44CB-963C-78C427A71934}">
      <dsp:nvSpPr>
        <dsp:cNvPr id="0" name=""/>
        <dsp:cNvSpPr/>
      </dsp:nvSpPr>
      <dsp:spPr>
        <a:xfrm>
          <a:off x="1652236" y="1331528"/>
          <a:ext cx="582112" cy="58211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4BEC3A-2878-4AC0-BFF0-00F2FC5FB97D}">
      <dsp:nvSpPr>
        <dsp:cNvPr id="0" name=""/>
        <dsp:cNvSpPr/>
      </dsp:nvSpPr>
      <dsp:spPr>
        <a:xfrm>
          <a:off x="2378563" y="5203"/>
          <a:ext cx="1663177" cy="124152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8CE7B9-3380-4D16-8F95-C48EEB5CA8FE}">
      <dsp:nvSpPr>
        <dsp:cNvPr id="0" name=""/>
        <dsp:cNvSpPr/>
      </dsp:nvSpPr>
      <dsp:spPr>
        <a:xfrm>
          <a:off x="2378563" y="1246730"/>
          <a:ext cx="1663177" cy="533856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ИТ класс</a:t>
          </a:r>
          <a:endParaRPr lang="ru-RU" sz="1050" kern="1200" dirty="0"/>
        </a:p>
      </dsp:txBody>
      <dsp:txXfrm>
        <a:off x="2378563" y="1246730"/>
        <a:ext cx="1171251" cy="533856"/>
      </dsp:txXfrm>
    </dsp:sp>
    <dsp:sp modelId="{83D4BAEA-B1B3-420B-88FE-6CA47E213614}">
      <dsp:nvSpPr>
        <dsp:cNvPr id="0" name=""/>
        <dsp:cNvSpPr/>
      </dsp:nvSpPr>
      <dsp:spPr>
        <a:xfrm>
          <a:off x="3596864" y="1331528"/>
          <a:ext cx="582112" cy="58211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730737-F07C-4B35-AC63-3B00D05EEA97}">
      <dsp:nvSpPr>
        <dsp:cNvPr id="0" name=""/>
        <dsp:cNvSpPr/>
      </dsp:nvSpPr>
      <dsp:spPr>
        <a:xfrm>
          <a:off x="4323190" y="5203"/>
          <a:ext cx="1663177" cy="124152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1341DB-EDDA-44BD-AD99-75D83F077FCA}">
      <dsp:nvSpPr>
        <dsp:cNvPr id="0" name=""/>
        <dsp:cNvSpPr/>
      </dsp:nvSpPr>
      <dsp:spPr>
        <a:xfrm>
          <a:off x="4323190" y="1246730"/>
          <a:ext cx="1663177" cy="533856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Медицинский класс</a:t>
          </a:r>
          <a:endParaRPr lang="ru-RU" sz="1050" kern="1200" dirty="0"/>
        </a:p>
      </dsp:txBody>
      <dsp:txXfrm>
        <a:off x="4323190" y="1246730"/>
        <a:ext cx="1171251" cy="533856"/>
      </dsp:txXfrm>
    </dsp:sp>
    <dsp:sp modelId="{343D36B7-9251-4610-9BA2-8E740E7EC508}">
      <dsp:nvSpPr>
        <dsp:cNvPr id="0" name=""/>
        <dsp:cNvSpPr/>
      </dsp:nvSpPr>
      <dsp:spPr>
        <a:xfrm>
          <a:off x="5541491" y="1331528"/>
          <a:ext cx="582112" cy="58211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4103F4-34F2-4570-8170-F95AD92D84B1}">
      <dsp:nvSpPr>
        <dsp:cNvPr id="0" name=""/>
        <dsp:cNvSpPr/>
      </dsp:nvSpPr>
      <dsp:spPr>
        <a:xfrm>
          <a:off x="1406249" y="2201949"/>
          <a:ext cx="1663177" cy="124152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BDE7C4-B90F-4B2D-9C8A-DA5D209176B0}">
      <dsp:nvSpPr>
        <dsp:cNvPr id="0" name=""/>
        <dsp:cNvSpPr/>
      </dsp:nvSpPr>
      <dsp:spPr>
        <a:xfrm>
          <a:off x="1406249" y="3443476"/>
          <a:ext cx="1663177" cy="533856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Кадетский класс</a:t>
          </a:r>
          <a:endParaRPr lang="ru-RU" sz="1050" kern="1200" dirty="0"/>
        </a:p>
      </dsp:txBody>
      <dsp:txXfrm>
        <a:off x="1406249" y="3443476"/>
        <a:ext cx="1171251" cy="533856"/>
      </dsp:txXfrm>
    </dsp:sp>
    <dsp:sp modelId="{45E6E894-C78C-4BE1-BAD1-FCD74A2F0725}">
      <dsp:nvSpPr>
        <dsp:cNvPr id="0" name=""/>
        <dsp:cNvSpPr/>
      </dsp:nvSpPr>
      <dsp:spPr>
        <a:xfrm>
          <a:off x="2624550" y="3528274"/>
          <a:ext cx="582112" cy="58211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9A4AD4-981C-4489-B8C1-46197925D102}">
      <dsp:nvSpPr>
        <dsp:cNvPr id="0" name=""/>
        <dsp:cNvSpPr/>
      </dsp:nvSpPr>
      <dsp:spPr>
        <a:xfrm>
          <a:off x="3350877" y="2201949"/>
          <a:ext cx="1663177" cy="124152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A093F3-ABBC-4DA1-8A50-F28D26A472D4}">
      <dsp:nvSpPr>
        <dsp:cNvPr id="0" name=""/>
        <dsp:cNvSpPr/>
      </dsp:nvSpPr>
      <dsp:spPr>
        <a:xfrm>
          <a:off x="3350877" y="3443476"/>
          <a:ext cx="1663177" cy="533856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err="1" smtClean="0"/>
            <a:t>Предпринима-тельский</a:t>
          </a:r>
          <a:r>
            <a:rPr lang="ru-RU" sz="1050" kern="1200" dirty="0" smtClean="0"/>
            <a:t> класс</a:t>
          </a:r>
          <a:endParaRPr lang="ru-RU" sz="1050" kern="1200" dirty="0"/>
        </a:p>
      </dsp:txBody>
      <dsp:txXfrm>
        <a:off x="3350877" y="3443476"/>
        <a:ext cx="1171251" cy="533856"/>
      </dsp:txXfrm>
    </dsp:sp>
    <dsp:sp modelId="{E83CA37E-CCD0-4961-BA09-C4AE5FDAA017}">
      <dsp:nvSpPr>
        <dsp:cNvPr id="0" name=""/>
        <dsp:cNvSpPr/>
      </dsp:nvSpPr>
      <dsp:spPr>
        <a:xfrm>
          <a:off x="4569177" y="3528274"/>
          <a:ext cx="582112" cy="58211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91" tIns="96591" rIns="96591" bIns="96591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02965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08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e02b3d51b5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e02b3d51b5_0_18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6984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e02b3d51b5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e02b3d51b5_0_215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4345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e02b3d51b5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e02b3d51b5_0_281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5061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e67eb8653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e67eb86530_0_37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902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e67eb8653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e67eb86530_0_37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5845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e67eb8653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e67eb86530_0_37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2746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e67eb8653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e67eb86530_0_37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08754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e67eb8653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e67eb86530_0_37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08854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e67eb8653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e67eb86530_0_16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02995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e67eb8653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e67eb86530_0_16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0538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e02b3d51b5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e02b3d51b5_0_158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2987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e67eb8653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e67eb86530_0_16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65684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e67eb8653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e67eb86530_0_16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05842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e67eb8653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e67eb86530_0_16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6935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e02b3d51b5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e02b3d51b5_0_96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3209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e02b3d51b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e02b3d51b5_0_3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0015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e02b3d51b5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e02b3d51b5_0_13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1073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e02b3d51b5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e02b3d51b5_0_18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3502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e02b3d51b5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e02b3d51b5_0_18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4164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e02b3d51b5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e02b3d51b5_0_18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431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e02b3d51b5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e02b3d51b5_0_18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3066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.png"/><Relationship Id="rId7" Type="http://schemas.openxmlformats.org/officeDocument/2006/relationships/image" Target="../media/image22.emf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emf"/><Relationship Id="rId11" Type="http://schemas.openxmlformats.org/officeDocument/2006/relationships/image" Target="../media/image26.png"/><Relationship Id="rId5" Type="http://schemas.openxmlformats.org/officeDocument/2006/relationships/image" Target="../media/image20.emf"/><Relationship Id="rId10" Type="http://schemas.openxmlformats.org/officeDocument/2006/relationships/image" Target="../media/image25.png"/><Relationship Id="rId4" Type="http://schemas.openxmlformats.org/officeDocument/2006/relationships/image" Target="../media/image19.emf"/><Relationship Id="rId9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18" Type="http://schemas.openxmlformats.org/officeDocument/2006/relationships/image" Target="../media/image44.png"/><Relationship Id="rId3" Type="http://schemas.openxmlformats.org/officeDocument/2006/relationships/diagramLayout" Target="../diagrams/layout1.xml"/><Relationship Id="rId21" Type="http://schemas.openxmlformats.org/officeDocument/2006/relationships/image" Target="../media/image47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17" Type="http://schemas.openxmlformats.org/officeDocument/2006/relationships/image" Target="../media/image43.png"/><Relationship Id="rId2" Type="http://schemas.openxmlformats.org/officeDocument/2006/relationships/diagramData" Target="../diagrams/data1.xml"/><Relationship Id="rId16" Type="http://schemas.openxmlformats.org/officeDocument/2006/relationships/image" Target="../media/image42.png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openxmlformats.org/officeDocument/2006/relationships/image" Target="../media/image37.jpeg"/><Relationship Id="rId5" Type="http://schemas.openxmlformats.org/officeDocument/2006/relationships/diagramColors" Target="../diagrams/colors1.xml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239486" y="1251853"/>
            <a:ext cx="8904514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Информация </a:t>
            </a:r>
            <a:r>
              <a:rPr lang="ru" sz="280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об </a:t>
            </a:r>
            <a:r>
              <a:rPr lang="ru" sz="280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осуществлении </a:t>
            </a:r>
            <a:br>
              <a:rPr lang="ru" sz="280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280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образовательной</a:t>
            </a:r>
            <a:r>
              <a:rPr lang="en-US" sz="280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ru" sz="280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деятельности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ГБОУ ШКОЛА </a:t>
            </a:r>
            <a:r>
              <a:rPr lang="en-US" sz="2800" b="1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ru" sz="2800" b="1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№ 1367</a:t>
            </a:r>
            <a:endParaRPr sz="3400" b="1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 t="31903" b="34418"/>
          <a:stretch/>
        </p:blipFill>
        <p:spPr>
          <a:xfrm>
            <a:off x="369800" y="386419"/>
            <a:ext cx="1823075" cy="61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 rotWithShape="1">
          <a:blip r:embed="rId4"/>
          <a:srcRect l="9300" t="16343" r="79582" b="62183"/>
          <a:stretch/>
        </p:blipFill>
        <p:spPr bwMode="auto">
          <a:xfrm>
            <a:off x="8040046" y="103914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796540" y="3512820"/>
            <a:ext cx="6256020" cy="9753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i="1" dirty="0" smtClean="0"/>
              <a:t>директор Государственного бюджетного общеобразовательного учреждения города Москвы «Школа № 1367»</a:t>
            </a:r>
          </a:p>
          <a:p>
            <a:pPr algn="r"/>
            <a:r>
              <a:rPr lang="ru-RU" i="1" dirty="0" smtClean="0"/>
              <a:t>Степанова Екатерина Николаевна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>
            <a:spLocks noGrp="1"/>
          </p:cNvSpPr>
          <p:nvPr>
            <p:ph type="title"/>
          </p:nvPr>
        </p:nvSpPr>
        <p:spPr>
          <a:xfrm>
            <a:off x="2181244" y="276025"/>
            <a:ext cx="6984531" cy="6803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РЕМОНТЫЕ РАБОТЫ в ГБОУ </a:t>
            </a: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ШКОЛА </a:t>
            </a: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№ 1367 в </a:t>
            </a: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2025 </a:t>
            </a: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ГОДУ </a:t>
            </a:r>
            <a:endParaRPr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84" name="Google Shape;184;p21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" name="Google Shape;19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10</a:t>
            </a:fld>
            <a:endParaRPr/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515982" y="4237512"/>
            <a:ext cx="23521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1F497D"/>
                </a:solidFill>
              </a:rPr>
              <a:t>Волжский бульвар </a:t>
            </a:r>
            <a:r>
              <a:rPr lang="ru-RU" sz="1000" dirty="0">
                <a:solidFill>
                  <a:srgbClr val="1F497D"/>
                </a:solidFill>
              </a:rPr>
              <a:t>дом </a:t>
            </a:r>
            <a:r>
              <a:rPr lang="ru-RU" sz="1000" dirty="0" smtClean="0">
                <a:solidFill>
                  <a:srgbClr val="1F497D"/>
                </a:solidFill>
              </a:rPr>
              <a:t>6, корп.3</a:t>
            </a:r>
            <a:endParaRPr lang="ru-RU" sz="1000" dirty="0">
              <a:solidFill>
                <a:srgbClr val="1F497D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7" y="1111175"/>
            <a:ext cx="3256156" cy="2491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063" y="1106277"/>
            <a:ext cx="3000279" cy="249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343" y="1118814"/>
            <a:ext cx="2820658" cy="248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626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7" name="Google Shape;247;p26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26"/>
          <p:cNvSpPr txBox="1">
            <a:spLocks noGrp="1"/>
          </p:cNvSpPr>
          <p:nvPr>
            <p:ph type="title"/>
          </p:nvPr>
        </p:nvSpPr>
        <p:spPr>
          <a:xfrm>
            <a:off x="2365647" y="195912"/>
            <a:ext cx="65055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РАЗВИТИЕ ПРЕДПРОФЕССИОНАЛЬНОГО </a:t>
            </a: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ОБРАЗОВАНИЯ В ГБОУ ШКОЛА № 1367 </a:t>
            </a:r>
            <a:endParaRPr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55" name="Google Shape;25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11</a:t>
            </a:fld>
            <a:endParaRPr/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Google Shape;200;p22"/>
          <p:cNvSpPr txBox="1"/>
          <p:nvPr/>
        </p:nvSpPr>
        <p:spPr>
          <a:xfrm>
            <a:off x="917635" y="1328360"/>
            <a:ext cx="5033219" cy="938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6050" indent="0">
              <a:spcBef>
                <a:spcPts val="1200"/>
              </a:spcBef>
              <a:buClr>
                <a:srgbClr val="1F497D"/>
              </a:buClr>
              <a:buSzPts val="1300"/>
              <a:buFont typeface="Arial"/>
              <a:buNone/>
            </a:pPr>
            <a:r>
              <a:rPr lang="ru-RU" sz="16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 ExtraBold"/>
              </a:rPr>
              <a:t>В школе реализуются </a:t>
            </a:r>
          </a:p>
          <a:p>
            <a:pPr marL="146050" lvl="0">
              <a:spcBef>
                <a:spcPts val="1200"/>
              </a:spcBef>
              <a:buClr>
                <a:srgbClr val="1F497D"/>
              </a:buClr>
              <a:buSzPts val="1300"/>
            </a:pPr>
            <a:r>
              <a:rPr lang="ru-RU" sz="1300" b="1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 ExtraBold"/>
              </a:rPr>
              <a:t>5</a:t>
            </a:r>
            <a:r>
              <a:rPr lang="ru" sz="1300" b="1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 ExtraBold"/>
              </a:rPr>
              <a:t> </a:t>
            </a:r>
            <a:r>
              <a:rPr lang="ru" sz="1300" b="1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направлений предпрофессиональных классов</a:t>
            </a:r>
            <a:endParaRPr sz="1300" b="1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201;p22"/>
          <p:cNvSpPr txBox="1"/>
          <p:nvPr/>
        </p:nvSpPr>
        <p:spPr>
          <a:xfrm>
            <a:off x="787933" y="2253560"/>
            <a:ext cx="2840400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87425" lvl="0" indent="-311150">
              <a:spcBef>
                <a:spcPts val="1200"/>
              </a:spcBef>
              <a:buClr>
                <a:srgbClr val="1F497D"/>
              </a:buClr>
              <a:buSzPts val="1300"/>
              <a:buFont typeface="Wingdings" panose="05000000000000000000" pitchFamily="2" charset="2"/>
              <a:buChar char="Ø"/>
            </a:pPr>
            <a:r>
              <a:rPr lang="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Медицинский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87425" lvl="0" indent="-311150">
              <a:spcBef>
                <a:spcPts val="1200"/>
              </a:spcBef>
              <a:buClr>
                <a:srgbClr val="1F497D"/>
              </a:buClr>
              <a:buSzPts val="1300"/>
              <a:buFont typeface="Wingdings" panose="05000000000000000000" pitchFamily="2" charset="2"/>
              <a:buChar char="Ø"/>
            </a:pPr>
            <a:r>
              <a:rPr lang="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Инженерный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87425" lvl="0" indent="-311150">
              <a:spcBef>
                <a:spcPts val="1200"/>
              </a:spcBef>
              <a:buClr>
                <a:srgbClr val="1F497D"/>
              </a:buClr>
              <a:buSzPts val="1300"/>
              <a:buFont typeface="Wingdings" panose="05000000000000000000" pitchFamily="2" charset="2"/>
              <a:buChar char="Ø"/>
            </a:pP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ИТ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202;p22"/>
          <p:cNvSpPr txBox="1"/>
          <p:nvPr/>
        </p:nvSpPr>
        <p:spPr>
          <a:xfrm>
            <a:off x="3628333" y="2152489"/>
            <a:ext cx="5242814" cy="1694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17500">
              <a:lnSpc>
                <a:spcPct val="115000"/>
              </a:lnSpc>
              <a:buClr>
                <a:srgbClr val="1F497D"/>
              </a:buClr>
              <a:buSzPts val="1400"/>
              <a:buFont typeface="Montserrat"/>
              <a:buChar char="●"/>
              <a:defRPr b="1">
                <a:solidFill>
                  <a:srgbClr val="1F497D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marL="987425" indent="-311150">
              <a:lnSpc>
                <a:spcPct val="100000"/>
              </a:lnSpc>
              <a:spcBef>
                <a:spcPts val="1200"/>
              </a:spcBef>
              <a:buSzPts val="1300"/>
              <a:buFont typeface="Wingdings" panose="05000000000000000000" pitchFamily="2" charset="2"/>
              <a:buChar char="Ø"/>
            </a:pPr>
            <a:r>
              <a:rPr lang="ru-RU" sz="1300" b="0" dirty="0" smtClean="0">
                <a:sym typeface="Montserrat"/>
              </a:rPr>
              <a:t>П</a:t>
            </a:r>
            <a:r>
              <a:rPr lang="ru" sz="1300" b="0" dirty="0" smtClean="0">
                <a:sym typeface="Montserrat"/>
              </a:rPr>
              <a:t>редпринимательский</a:t>
            </a:r>
            <a:endParaRPr sz="1300" b="0" dirty="0">
              <a:sym typeface="Montserrat"/>
            </a:endParaRPr>
          </a:p>
          <a:p>
            <a:pPr marL="987425" indent="-311150">
              <a:lnSpc>
                <a:spcPct val="100000"/>
              </a:lnSpc>
              <a:spcBef>
                <a:spcPts val="1200"/>
              </a:spcBef>
              <a:buSzPts val="1300"/>
              <a:buFont typeface="Wingdings" panose="05000000000000000000" pitchFamily="2" charset="2"/>
              <a:buChar char="Ø"/>
            </a:pPr>
            <a:r>
              <a:rPr lang="ru-RU" sz="1300" b="0" dirty="0" smtClean="0">
                <a:sym typeface="Montserrat"/>
              </a:rPr>
              <a:t>К</a:t>
            </a:r>
            <a:r>
              <a:rPr lang="ru" sz="1300" b="0" dirty="0" smtClean="0">
                <a:sym typeface="Montserrat"/>
              </a:rPr>
              <a:t>адетские</a:t>
            </a:r>
          </a:p>
          <a:p>
            <a:pPr marL="987425" indent="-311150">
              <a:lnSpc>
                <a:spcPct val="100000"/>
              </a:lnSpc>
              <a:spcBef>
                <a:spcPts val="1200"/>
              </a:spcBef>
              <a:buSzPts val="1300"/>
              <a:buFont typeface="Wingdings" panose="05000000000000000000" pitchFamily="2" charset="2"/>
              <a:buChar char="Ø"/>
            </a:pPr>
            <a:r>
              <a:rPr lang="ru-RU" sz="1300" b="0" dirty="0" smtClean="0">
                <a:solidFill>
                  <a:schemeClr val="tx2">
                    <a:lumMod val="50000"/>
                  </a:schemeClr>
                </a:solidFill>
                <a:sym typeface="Montserrat"/>
              </a:rPr>
              <a:t>Психолого-педагогический (планируется к открытию с 01.09.2026)</a:t>
            </a:r>
            <a:endParaRPr sz="1300" b="0" dirty="0">
              <a:solidFill>
                <a:schemeClr val="tx2">
                  <a:lumMod val="50000"/>
                </a:schemeClr>
              </a:solidFill>
              <a:sym typeface="Montserrat"/>
            </a:endParaRPr>
          </a:p>
          <a:p>
            <a:pPr marL="139700" indent="0">
              <a:buNone/>
            </a:pPr>
            <a:endParaRPr b="0" dirty="0">
              <a:sym typeface="Montserrat"/>
            </a:endParaRPr>
          </a:p>
        </p:txBody>
      </p:sp>
      <p:sp>
        <p:nvSpPr>
          <p:cNvPr id="22" name="Google Shape;203;p22"/>
          <p:cNvSpPr txBox="1"/>
          <p:nvPr/>
        </p:nvSpPr>
        <p:spPr>
          <a:xfrm>
            <a:off x="964734" y="3310156"/>
            <a:ext cx="3357781" cy="160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6050">
              <a:spcBef>
                <a:spcPts val="1200"/>
              </a:spcBef>
              <a:buClr>
                <a:srgbClr val="1F497D"/>
              </a:buClr>
              <a:buSzPts val="1300"/>
            </a:pPr>
            <a:r>
              <a:rPr lang="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3 образовательные вертикали</a:t>
            </a:r>
          </a:p>
          <a:p>
            <a:pPr marL="900113" indent="-363538">
              <a:spcBef>
                <a:spcPts val="1200"/>
              </a:spcBef>
              <a:buClr>
                <a:srgbClr val="1F497D"/>
              </a:buClr>
              <a:buSzPts val="1300"/>
              <a:buFont typeface="Wingdings" panose="05000000000000000000" pitchFamily="2" charset="2"/>
              <a:buChar char="Ø"/>
            </a:pP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ИТ</a:t>
            </a:r>
          </a:p>
          <a:p>
            <a:pPr marL="900113" indent="-363538">
              <a:spcBef>
                <a:spcPts val="1200"/>
              </a:spcBef>
              <a:buClr>
                <a:srgbClr val="1F497D"/>
              </a:buClr>
              <a:buSzPts val="1300"/>
              <a:buFont typeface="Wingdings" panose="05000000000000000000" pitchFamily="2" charset="2"/>
              <a:buChar char="Ø"/>
            </a:pPr>
            <a:r>
              <a:rPr lang="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Естественно-научная </a:t>
            </a:r>
            <a:endParaRPr lang="ru"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00113" indent="-363538">
              <a:spcBef>
                <a:spcPts val="1200"/>
              </a:spcBef>
              <a:buClr>
                <a:srgbClr val="1F497D"/>
              </a:buClr>
              <a:buSzPts val="1300"/>
              <a:buFont typeface="Wingdings" panose="05000000000000000000" pitchFamily="2" charset="2"/>
              <a:buChar char="Ø"/>
            </a:pPr>
            <a:r>
              <a:rPr lang="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Математическая 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вертикаль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2726" y="1757975"/>
            <a:ext cx="512499" cy="45360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740" y="1773781"/>
            <a:ext cx="501742" cy="43119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9616" y="1756063"/>
            <a:ext cx="462130" cy="42787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1996" y="1776197"/>
            <a:ext cx="462130" cy="43119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9853" y="1756063"/>
            <a:ext cx="488537" cy="44446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2972" y="1781338"/>
            <a:ext cx="488538" cy="42787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435" y="3525192"/>
            <a:ext cx="476253" cy="47625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6989" y="3515168"/>
            <a:ext cx="486278" cy="48627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3856" y="3525192"/>
            <a:ext cx="467915" cy="467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81125743"/>
              </p:ext>
            </p:extLst>
          </p:nvPr>
        </p:nvGraphicFramePr>
        <p:xfrm>
          <a:off x="1232193" y="1036731"/>
          <a:ext cx="6557540" cy="4115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969" y="1808655"/>
            <a:ext cx="637955" cy="47222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138" y="1601168"/>
            <a:ext cx="453750" cy="38528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471" y="1561012"/>
            <a:ext cx="484854" cy="35827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389" y="1961368"/>
            <a:ext cx="683568" cy="20518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781" y="3516378"/>
            <a:ext cx="1092212" cy="77447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8972" y="3464339"/>
            <a:ext cx="970069" cy="32403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1689" y="3897498"/>
            <a:ext cx="557759" cy="56057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411" y="1430102"/>
            <a:ext cx="883773" cy="67213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1" r="26453"/>
          <a:stretch/>
        </p:blipFill>
        <p:spPr>
          <a:xfrm>
            <a:off x="5727781" y="1299127"/>
            <a:ext cx="648073" cy="83951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63" y="1065273"/>
            <a:ext cx="406875" cy="62889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26" y="1208805"/>
            <a:ext cx="747067" cy="87749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540" y="3377489"/>
            <a:ext cx="497735" cy="4977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103" y="3897497"/>
            <a:ext cx="503411" cy="471629"/>
          </a:xfrm>
          <a:prstGeom prst="rect">
            <a:avLst/>
          </a:prstGeom>
        </p:spPr>
      </p:pic>
      <p:sp>
        <p:nvSpPr>
          <p:cNvPr id="3" name="AutoShape 2" descr="Логотип Московский государственный университет имени М.В.Ломоносова, МГУ —  Купимантию"/>
          <p:cNvSpPr>
            <a:spLocks noChangeAspect="1" noChangeArrowheads="1"/>
          </p:cNvSpPr>
          <p:nvPr/>
        </p:nvSpPr>
        <p:spPr bwMode="auto">
          <a:xfrm>
            <a:off x="-2249004" y="2085929"/>
            <a:ext cx="1595668" cy="159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05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457" y="1164728"/>
            <a:ext cx="596694" cy="96865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46" y="1061103"/>
            <a:ext cx="496398" cy="499909"/>
          </a:xfrm>
          <a:prstGeom prst="rect">
            <a:avLst/>
          </a:prstGeom>
        </p:spPr>
      </p:pic>
      <p:cxnSp>
        <p:nvCxnSpPr>
          <p:cNvPr id="25" name="Google Shape;260;p27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Google Shape;267;p27"/>
          <p:cNvSpPr txBox="1">
            <a:spLocks/>
          </p:cNvSpPr>
          <p:nvPr/>
        </p:nvSpPr>
        <p:spPr>
          <a:xfrm>
            <a:off x="2365647" y="195912"/>
            <a:ext cx="6505500" cy="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ts val="990"/>
            </a:pPr>
            <a:r>
              <a:rPr lang="ru-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РАЗВИТИЕ ПРЕДПРОФЕССИОНАЛЬНОГО ОБРАЗОВАНИЯ в ГБОУ ШКОЛА № 1367</a:t>
            </a:r>
            <a:endParaRPr lang="ru-RU"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2" name="Рисунок 31"/>
          <p:cNvPicPr/>
          <p:nvPr/>
        </p:nvPicPr>
        <p:blipFill rotWithShape="1">
          <a:blip r:embed="rId22"/>
          <a:srcRect l="9300" t="16343" r="79582" b="64350"/>
          <a:stretch/>
        </p:blipFill>
        <p:spPr bwMode="auto">
          <a:xfrm>
            <a:off x="850044" y="110357"/>
            <a:ext cx="924841" cy="8998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603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0"/>
          <p:cNvSpPr txBox="1">
            <a:spLocks noGrp="1"/>
          </p:cNvSpPr>
          <p:nvPr>
            <p:ph type="title"/>
          </p:nvPr>
        </p:nvSpPr>
        <p:spPr>
          <a:xfrm>
            <a:off x="2124800" y="281142"/>
            <a:ext cx="58530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ТЕХНОЛОГИЧНОСТЬ И ОСНАЩЕННОСТЬ</a:t>
            </a:r>
            <a:endParaRPr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08" name="Google Shape;308;p30"/>
          <p:cNvSpPr txBox="1"/>
          <p:nvPr/>
        </p:nvSpPr>
        <p:spPr>
          <a:xfrm>
            <a:off x="535770" y="701803"/>
            <a:ext cx="7852827" cy="3236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3350" lvl="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</a:pPr>
            <a:endParaRPr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 sz="100" b="1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311150">
              <a:spcBef>
                <a:spcPts val="1200"/>
              </a:spcBef>
              <a:buClr>
                <a:srgbClr val="1F497D"/>
              </a:buClr>
              <a:buSzPts val="1300"/>
              <a:buFont typeface="Wingdings" panose="05000000000000000000" pitchFamily="2" charset="2"/>
              <a:buChar char="v"/>
            </a:pP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Каждый учитель обеспечен ноутбуком</a:t>
            </a:r>
          </a:p>
          <a:p>
            <a:pPr marL="457200" indent="-311150">
              <a:spcBef>
                <a:spcPts val="1200"/>
              </a:spcBef>
              <a:buClr>
                <a:srgbClr val="1F497D"/>
              </a:buClr>
              <a:buSzPts val="1300"/>
              <a:buFont typeface="Wingdings" panose="05000000000000000000" pitchFamily="2" charset="2"/>
              <a:buChar char="v"/>
            </a:pP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Школа оснащена </a:t>
            </a: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необходимым оборудованием для обеспечения образовательного процесса: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87425" indent="-311150">
              <a:spcBef>
                <a:spcPts val="1200"/>
              </a:spcBef>
              <a:buClr>
                <a:srgbClr val="1F497D"/>
              </a:buClr>
              <a:buSzPts val="1300"/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Интерактивные панели</a:t>
            </a:r>
          </a:p>
          <a:p>
            <a:pPr marL="987425" indent="-311150">
              <a:spcBef>
                <a:spcPts val="1200"/>
              </a:spcBef>
              <a:buClr>
                <a:srgbClr val="1F497D"/>
              </a:buClr>
              <a:buSzPts val="1300"/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нженерные лаборатории</a:t>
            </a:r>
          </a:p>
          <a:p>
            <a:pPr marL="987425" indent="-311150">
              <a:spcBef>
                <a:spcPts val="1200"/>
              </a:spcBef>
              <a:buClr>
                <a:srgbClr val="1F497D"/>
              </a:buClr>
              <a:buSzPts val="1300"/>
              <a:buFont typeface="Wingdings" panose="05000000000000000000" pitchFamily="2" charset="2"/>
              <a:buChar char="Ø"/>
            </a:pP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Робототехнические лаборатории</a:t>
            </a:r>
          </a:p>
          <a:p>
            <a:pPr marL="987425" indent="-311150">
              <a:spcBef>
                <a:spcPts val="1200"/>
              </a:spcBef>
              <a:buClr>
                <a:srgbClr val="1F497D"/>
              </a:buClr>
              <a:buSzPts val="1300"/>
              <a:buFont typeface="Wingdings" panose="05000000000000000000" pitchFamily="2" charset="2"/>
              <a:buChar char="Ø"/>
            </a:pP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Медицинский полигон</a:t>
            </a:r>
          </a:p>
          <a:p>
            <a:pPr marL="987425" indent="-311150">
              <a:spcBef>
                <a:spcPts val="1200"/>
              </a:spcBef>
              <a:buClr>
                <a:srgbClr val="1F497D"/>
              </a:buClr>
              <a:buSzPts val="1300"/>
              <a:buFont typeface="Wingdings" panose="05000000000000000000" pitchFamily="2" charset="2"/>
              <a:buChar char="Ø"/>
            </a:pP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ИТ-полигон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9" name="Google Shape;309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13</a:t>
            </a:fld>
            <a:endParaRPr/>
          </a:p>
        </p:txBody>
      </p:sp>
      <p:pic>
        <p:nvPicPr>
          <p:cNvPr id="10" name="Рисунок 9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29772" y="4162656"/>
            <a:ext cx="809138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algn="just">
              <a:spcBef>
                <a:spcPts val="1000"/>
              </a:spcBef>
              <a:buClr>
                <a:schemeClr val="dk2"/>
              </a:buClr>
              <a:buSzPts val="1500"/>
            </a:pP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2024-2025 учебном 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году </a:t>
            </a:r>
            <a:r>
              <a:rPr lang="ru" sz="1300" b="1" dirty="0" smtClean="0">
                <a:solidFill>
                  <a:srgbClr val="FD5110"/>
                </a:solidFill>
                <a:latin typeface="Montserrat"/>
                <a:ea typeface="Montserrat"/>
                <a:cs typeface="Montserrat"/>
                <a:sym typeface="Montserrat"/>
              </a:rPr>
              <a:t>9 </a:t>
            </a:r>
            <a:r>
              <a:rPr lang="ru" sz="1300" b="1" dirty="0">
                <a:solidFill>
                  <a:srgbClr val="FD5110"/>
                </a:solidFill>
                <a:latin typeface="Montserrat"/>
                <a:ea typeface="Montserrat"/>
                <a:cs typeface="Montserrat"/>
                <a:sym typeface="Montserrat"/>
              </a:rPr>
              <a:t>учителей 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школы стали грантополучателями МЭШ</a:t>
            </a:r>
          </a:p>
        </p:txBody>
      </p:sp>
      <p:pic>
        <p:nvPicPr>
          <p:cNvPr id="7" name="Google Shape;7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864" y="4162656"/>
            <a:ext cx="334200" cy="334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Google Shape;350;p32"/>
          <p:cNvCxnSpPr/>
          <p:nvPr/>
        </p:nvCxnSpPr>
        <p:spPr>
          <a:xfrm>
            <a:off x="1900063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2121598" y="141007"/>
            <a:ext cx="58530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b="1" dirty="0">
                <a:solidFill>
                  <a:srgbClr val="1F38A1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МАССОВОЕ КАЧЕСТВЕННОЕ ОБРАЗОВАНИЕ </a:t>
            </a:r>
            <a:endParaRPr sz="1820" b="1" dirty="0">
              <a:solidFill>
                <a:srgbClr val="1F38A1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Montserrat ExtraBold"/>
            </a:endParaRPr>
          </a:p>
        </p:txBody>
      </p:sp>
      <p:sp>
        <p:nvSpPr>
          <p:cNvPr id="393" name="Google Shape;39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" name="Google Shape;350;p32"/>
          <p:cNvCxnSpPr/>
          <p:nvPr/>
        </p:nvCxnSpPr>
        <p:spPr>
          <a:xfrm>
            <a:off x="1900063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Прямоугольник 10"/>
          <p:cNvSpPr/>
          <p:nvPr/>
        </p:nvSpPr>
        <p:spPr>
          <a:xfrm>
            <a:off x="2106082" y="434933"/>
            <a:ext cx="5868516" cy="37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1" fontAlgn="auto" latinLnBrk="0" hangingPunct="1">
              <a:buClr>
                <a:schemeClr val="dk1"/>
              </a:buClr>
              <a:buSzPts val="990"/>
              <a:tabLst/>
              <a:defRPr/>
            </a:pPr>
            <a:r>
              <a:rPr lang="ru-RU" sz="1820" b="1" dirty="0">
                <a:solidFill>
                  <a:srgbClr val="1F38A1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</a:rPr>
              <a:t>ВСЕРОССИЙСКАЯ</a:t>
            </a:r>
            <a:r>
              <a:rPr lang="ru-RU" sz="1820" dirty="0">
                <a:solidFill>
                  <a:srgbClr val="1F38A1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</a:rPr>
              <a:t> </a:t>
            </a:r>
            <a:r>
              <a:rPr lang="ru-RU" sz="1820" b="1" dirty="0">
                <a:solidFill>
                  <a:srgbClr val="1F38A1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</a:rPr>
              <a:t>ОЛИМПИАДА </a:t>
            </a:r>
            <a:r>
              <a:rPr lang="ru-RU" sz="1820" b="1" dirty="0" smtClean="0">
                <a:solidFill>
                  <a:srgbClr val="1F38A1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</a:rPr>
              <a:t>ШКОЛЬНИКОВ</a:t>
            </a:r>
            <a:endParaRPr lang="ru-RU" sz="1820" b="1" dirty="0">
              <a:solidFill>
                <a:srgbClr val="1F38A1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71518" y="977915"/>
            <a:ext cx="66137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ru-RU" sz="16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Итоги </a:t>
            </a:r>
            <a:r>
              <a:rPr lang="ru-RU" sz="1600" b="1" dirty="0">
                <a:solidFill>
                  <a:srgbClr val="1F497D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школьного этапа </a:t>
            </a:r>
            <a:r>
              <a:rPr lang="ru-RU" sz="1600" b="1" dirty="0" err="1">
                <a:solidFill>
                  <a:srgbClr val="1F497D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ВсОШ</a:t>
            </a:r>
            <a:r>
              <a:rPr lang="ru-RU" sz="1600" b="1" dirty="0">
                <a:solidFill>
                  <a:srgbClr val="1F497D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 за три учебных </a:t>
            </a:r>
            <a:r>
              <a:rPr lang="ru-RU" sz="16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года</a:t>
            </a:r>
            <a:endParaRPr lang="ru-RU" sz="1600" b="1" dirty="0">
              <a:solidFill>
                <a:srgbClr val="1F497D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607678"/>
              </p:ext>
            </p:extLst>
          </p:nvPr>
        </p:nvGraphicFramePr>
        <p:xfrm>
          <a:off x="240145" y="1654477"/>
          <a:ext cx="4085367" cy="2376496"/>
        </p:xfrm>
        <a:graphic>
          <a:graphicData uri="http://schemas.openxmlformats.org/drawingml/2006/table">
            <a:tbl>
              <a:tblPr firstRow="1" firstCol="1" bandRow="1"/>
              <a:tblGrid>
                <a:gridCol w="1848339">
                  <a:extLst>
                    <a:ext uri="{9D8B030D-6E8A-4147-A177-3AD203B41FA5}">
                      <a16:colId xmlns:a16="http://schemas.microsoft.com/office/drawing/2014/main" val="3678004341"/>
                    </a:ext>
                  </a:extLst>
                </a:gridCol>
                <a:gridCol w="745676">
                  <a:extLst>
                    <a:ext uri="{9D8B030D-6E8A-4147-A177-3AD203B41FA5}">
                      <a16:colId xmlns:a16="http://schemas.microsoft.com/office/drawing/2014/main" val="3768739853"/>
                    </a:ext>
                  </a:extLst>
                </a:gridCol>
                <a:gridCol w="745676">
                  <a:extLst>
                    <a:ext uri="{9D8B030D-6E8A-4147-A177-3AD203B41FA5}">
                      <a16:colId xmlns:a16="http://schemas.microsoft.com/office/drawing/2014/main" val="1061707324"/>
                    </a:ext>
                  </a:extLst>
                </a:gridCol>
                <a:gridCol w="745676">
                  <a:extLst>
                    <a:ext uri="{9D8B030D-6E8A-4147-A177-3AD203B41FA5}">
                      <a16:colId xmlns:a16="http://schemas.microsoft.com/office/drawing/2014/main" val="2915044139"/>
                    </a:ext>
                  </a:extLst>
                </a:gridCol>
              </a:tblGrid>
              <a:tr h="758847">
                <a:tc>
                  <a:txBody>
                    <a:bodyPr/>
                    <a:lstStyle/>
                    <a:p>
                      <a:pPr marL="6350" algn="ctr">
                        <a:lnSpc>
                          <a:spcPct val="112000"/>
                        </a:lnSpc>
                        <a:spcAft>
                          <a:spcPts val="375"/>
                        </a:spcAft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 </a:t>
                      </a:r>
                      <a:r>
                        <a:rPr lang="ru-RU" sz="1300" b="0" i="0" u="none" strike="noStrike" cap="none" dirty="0" smtClean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Школьный этап</a:t>
                      </a:r>
                      <a:endParaRPr lang="ru-RU" sz="1300" b="0" i="0" u="none" strike="noStrike" cap="none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2023-2024 </a:t>
                      </a:r>
                    </a:p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уч.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2024-2025 </a:t>
                      </a:r>
                    </a:p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уч.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2025-2026 </a:t>
                      </a:r>
                    </a:p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уч.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460294"/>
                  </a:ext>
                </a:extLst>
              </a:tr>
              <a:tr h="547990">
                <a:tc>
                  <a:txBody>
                    <a:bodyPr/>
                    <a:lstStyle/>
                    <a:p>
                      <a:pPr marL="6350">
                        <a:lnSpc>
                          <a:spcPct val="112000"/>
                        </a:lnSpc>
                        <a:spcAft>
                          <a:spcPts val="375"/>
                        </a:spcAft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Количество участников всего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7219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7374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10798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658929"/>
                  </a:ext>
                </a:extLst>
              </a:tr>
              <a:tr h="575121">
                <a:tc>
                  <a:txBody>
                    <a:bodyPr/>
                    <a:lstStyle/>
                    <a:p>
                      <a:pPr marL="6350">
                        <a:lnSpc>
                          <a:spcPct val="112000"/>
                        </a:lnSpc>
                        <a:spcAft>
                          <a:spcPts val="375"/>
                        </a:spcAft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Победители и призеры (всего)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3080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2695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4066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058956"/>
                  </a:ext>
                </a:extLst>
              </a:tr>
              <a:tr h="438392">
                <a:tc>
                  <a:txBody>
                    <a:bodyPr/>
                    <a:lstStyle/>
                    <a:p>
                      <a:pPr marL="6350">
                        <a:lnSpc>
                          <a:spcPct val="112000"/>
                        </a:lnSpc>
                        <a:spcAft>
                          <a:spcPts val="375"/>
                        </a:spcAft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В том числе </a:t>
                      </a:r>
                      <a:endParaRPr lang="ru-RU" sz="1300" b="0" i="0" u="none" strike="noStrike" cap="none" dirty="0" smtClean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Arial"/>
                      </a:endParaRPr>
                    </a:p>
                    <a:p>
                      <a:pPr marL="6350">
                        <a:lnSpc>
                          <a:spcPct val="112000"/>
                        </a:lnSpc>
                        <a:spcAft>
                          <a:spcPts val="375"/>
                        </a:spcAft>
                      </a:pPr>
                      <a:r>
                        <a:rPr lang="ru-RU" sz="1300" b="0" i="0" u="none" strike="noStrike" cap="none" dirty="0" smtClean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из </a:t>
                      </a: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7-11 </a:t>
                      </a:r>
                      <a:r>
                        <a:rPr lang="ru-RU" sz="1300" b="0" i="0" u="none" strike="noStrike" cap="none" dirty="0" err="1" smtClean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кл</a:t>
                      </a:r>
                      <a:endParaRPr lang="ru-RU" sz="1300" b="0" i="0" u="none" strike="noStrike" cap="none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1845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1846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2913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710746"/>
                  </a:ext>
                </a:extLst>
              </a:tr>
            </a:tbl>
          </a:graphicData>
        </a:graphic>
      </p:graphicFrame>
      <p:graphicFrame>
        <p:nvGraphicFramePr>
          <p:cNvPr id="14" name="Диаграмма 13"/>
          <p:cNvGraphicFramePr/>
          <p:nvPr>
            <p:extLst/>
          </p:nvPr>
        </p:nvGraphicFramePr>
        <p:xfrm>
          <a:off x="4506486" y="1487041"/>
          <a:ext cx="4514672" cy="3031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9325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753688" y="7988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" name="Google Shape;350;p32"/>
          <p:cNvCxnSpPr/>
          <p:nvPr/>
        </p:nvCxnSpPr>
        <p:spPr>
          <a:xfrm>
            <a:off x="1900063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Прямоугольник 10"/>
          <p:cNvSpPr/>
          <p:nvPr/>
        </p:nvSpPr>
        <p:spPr>
          <a:xfrm>
            <a:off x="1678529" y="938212"/>
            <a:ext cx="66137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ru-RU" sz="16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Итоги муниципального </a:t>
            </a:r>
            <a:r>
              <a:rPr lang="ru-RU" sz="1600" b="1" dirty="0">
                <a:solidFill>
                  <a:srgbClr val="1F497D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этапа </a:t>
            </a:r>
            <a:r>
              <a:rPr lang="ru-RU" sz="1600" b="1" dirty="0" err="1">
                <a:solidFill>
                  <a:srgbClr val="1F497D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ВсОШ</a:t>
            </a:r>
            <a:r>
              <a:rPr lang="ru-RU" sz="1600" b="1" dirty="0">
                <a:solidFill>
                  <a:srgbClr val="1F497D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 за три учебных </a:t>
            </a:r>
            <a:r>
              <a:rPr lang="ru-RU" sz="16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года</a:t>
            </a:r>
            <a:endParaRPr lang="ru-RU" sz="1600" b="1" dirty="0">
              <a:solidFill>
                <a:srgbClr val="1F497D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32726"/>
              </p:ext>
            </p:extLst>
          </p:nvPr>
        </p:nvGraphicFramePr>
        <p:xfrm>
          <a:off x="224795" y="1390585"/>
          <a:ext cx="4246538" cy="2663670"/>
        </p:xfrm>
        <a:graphic>
          <a:graphicData uri="http://schemas.openxmlformats.org/drawingml/2006/table">
            <a:tbl>
              <a:tblPr firstRow="1" firstCol="1" bandRow="1"/>
              <a:tblGrid>
                <a:gridCol w="1687895">
                  <a:extLst>
                    <a:ext uri="{9D8B030D-6E8A-4147-A177-3AD203B41FA5}">
                      <a16:colId xmlns:a16="http://schemas.microsoft.com/office/drawing/2014/main" val="3818480577"/>
                    </a:ext>
                  </a:extLst>
                </a:gridCol>
                <a:gridCol w="813732">
                  <a:extLst>
                    <a:ext uri="{9D8B030D-6E8A-4147-A177-3AD203B41FA5}">
                      <a16:colId xmlns:a16="http://schemas.microsoft.com/office/drawing/2014/main" val="3240536750"/>
                    </a:ext>
                  </a:extLst>
                </a:gridCol>
                <a:gridCol w="897622">
                  <a:extLst>
                    <a:ext uri="{9D8B030D-6E8A-4147-A177-3AD203B41FA5}">
                      <a16:colId xmlns:a16="http://schemas.microsoft.com/office/drawing/2014/main" val="747731336"/>
                    </a:ext>
                  </a:extLst>
                </a:gridCol>
                <a:gridCol w="847289">
                  <a:extLst>
                    <a:ext uri="{9D8B030D-6E8A-4147-A177-3AD203B41FA5}">
                      <a16:colId xmlns:a16="http://schemas.microsoft.com/office/drawing/2014/main" val="331204286"/>
                    </a:ext>
                  </a:extLst>
                </a:gridCol>
              </a:tblGrid>
              <a:tr h="688868">
                <a:tc>
                  <a:txBody>
                    <a:bodyPr/>
                    <a:lstStyle/>
                    <a:p>
                      <a:pPr marL="6350" marR="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 smtClean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Муниципальный этап</a:t>
                      </a:r>
                      <a:endParaRPr lang="ru-RU" sz="1300" b="0" i="0" u="none" strike="noStrike" cap="none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2023-2024 </a:t>
                      </a:r>
                    </a:p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уч.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2024-2025 </a:t>
                      </a:r>
                    </a:p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уч.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2025-2026 </a:t>
                      </a:r>
                    </a:p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уч.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165814"/>
                  </a:ext>
                </a:extLst>
              </a:tr>
              <a:tr h="644116">
                <a:tc>
                  <a:txBody>
                    <a:bodyPr/>
                    <a:lstStyle/>
                    <a:p>
                      <a:pPr marL="6350" marR="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Прошли на </a:t>
                      </a:r>
                      <a:r>
                        <a:rPr lang="ru-RU" sz="1300" b="0" i="0" u="none" strike="noStrike" cap="none" dirty="0" smtClean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МЭ </a:t>
                      </a:r>
                      <a:endParaRPr lang="ru-RU" sz="1300" b="0" i="0" u="none" strike="noStrike" cap="none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Arial"/>
                      </a:endParaRPr>
                    </a:p>
                    <a:p>
                      <a:pPr marL="6350" marR="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 smtClean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ученики 7-11 </a:t>
                      </a:r>
                      <a:r>
                        <a:rPr lang="ru-RU" sz="1300" b="0" i="0" u="none" strike="noStrike" cap="none" dirty="0" err="1" smtClean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кл</a:t>
                      </a:r>
                      <a:endParaRPr lang="ru-RU" sz="1300" b="0" i="0" u="none" strike="noStrike" cap="none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 </a:t>
                      </a:r>
                    </a:p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1845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 </a:t>
                      </a:r>
                    </a:p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1846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1300" b="0" i="0" u="none" strike="noStrike" cap="none" dirty="0" smtClean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Arial"/>
                      </a:endParaRPr>
                    </a:p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 smtClean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2913</a:t>
                      </a:r>
                      <a:endParaRPr lang="ru-RU" sz="1300" b="0" i="0" u="none" strike="noStrike" cap="none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176609"/>
                  </a:ext>
                </a:extLst>
              </a:tr>
              <a:tr h="554627">
                <a:tc>
                  <a:txBody>
                    <a:bodyPr/>
                    <a:lstStyle/>
                    <a:p>
                      <a:pPr marL="6350" marR="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Победители и </a:t>
                      </a:r>
                    </a:p>
                    <a:p>
                      <a:pPr marL="6350" marR="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призеры (всего)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117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133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192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748194"/>
                  </a:ext>
                </a:extLst>
              </a:tr>
              <a:tr h="748520">
                <a:tc>
                  <a:txBody>
                    <a:bodyPr/>
                    <a:lstStyle/>
                    <a:p>
                      <a:pPr marL="6350" marR="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 smtClean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в </a:t>
                      </a: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том числе </a:t>
                      </a:r>
                      <a:r>
                        <a:rPr lang="ru-RU" sz="1300" b="0" i="0" u="none" strike="noStrike" cap="none" dirty="0" smtClean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из      9-11 </a:t>
                      </a:r>
                      <a:r>
                        <a:rPr lang="ru-RU" sz="1300" b="0" i="0" u="none" strike="noStrike" cap="none" dirty="0" err="1" smtClean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кл</a:t>
                      </a:r>
                      <a:endParaRPr lang="ru-RU" sz="1300" b="0" i="0" u="none" strike="noStrike" cap="none" dirty="0">
                        <a:solidFill>
                          <a:srgbClr val="1F497D"/>
                        </a:solidFill>
                        <a:latin typeface="Montserrat"/>
                        <a:ea typeface="Montserrat"/>
                        <a:cs typeface="Montserrat"/>
                        <a:sym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44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85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algn="ctr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3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656871"/>
                  </a:ext>
                </a:extLst>
              </a:tr>
            </a:tbl>
          </a:graphicData>
        </a:graphic>
      </p:graphicFrame>
      <p:graphicFrame>
        <p:nvGraphicFramePr>
          <p:cNvPr id="20" name="Диаграмма 19"/>
          <p:cNvGraphicFramePr/>
          <p:nvPr>
            <p:extLst/>
          </p:nvPr>
        </p:nvGraphicFramePr>
        <p:xfrm>
          <a:off x="4118776" y="1219938"/>
          <a:ext cx="4958041" cy="3512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Google Shape;386;p34"/>
          <p:cNvSpPr txBox="1">
            <a:spLocks noGrp="1"/>
          </p:cNvSpPr>
          <p:nvPr>
            <p:ph type="title"/>
          </p:nvPr>
        </p:nvSpPr>
        <p:spPr>
          <a:xfrm>
            <a:off x="2124801" y="176750"/>
            <a:ext cx="58530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b="1" dirty="0">
                <a:solidFill>
                  <a:srgbClr val="1F38A1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МАССОВОЕ КАЧЕСТВЕННОЕ ОБРАЗОВАНИЕ </a:t>
            </a:r>
            <a:endParaRPr sz="1820" b="1" dirty="0">
              <a:solidFill>
                <a:srgbClr val="1F38A1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Montserrat ExtraBold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012432" y="500603"/>
            <a:ext cx="5868516" cy="37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ru-RU" sz="1820" b="1" i="0" u="none" strike="noStrike" kern="0" cap="none" spc="0" normalizeH="0" baseline="0" noProof="0" dirty="0">
                <a:ln>
                  <a:noFill/>
                </a:ln>
                <a:solidFill>
                  <a:srgbClr val="1F38A1"/>
                </a:solidFill>
                <a:effectLst/>
                <a:uLnTx/>
                <a:uFillTx/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Arial"/>
              </a:rPr>
              <a:t>ВСЕРОССИЙСКАЯ</a:t>
            </a:r>
            <a:r>
              <a:rPr kumimoji="0" lang="ru-RU" sz="1820" b="0" i="0" u="none" strike="noStrike" kern="0" cap="none" spc="0" normalizeH="0" baseline="0" noProof="0" dirty="0">
                <a:ln>
                  <a:noFill/>
                </a:ln>
                <a:solidFill>
                  <a:srgbClr val="1F38A1"/>
                </a:solidFill>
                <a:effectLst/>
                <a:uLnTx/>
                <a:uFillTx/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20" b="1" i="0" u="none" strike="noStrike" kern="0" cap="none" spc="0" normalizeH="0" baseline="0" noProof="0" dirty="0">
                <a:ln>
                  <a:noFill/>
                </a:ln>
                <a:solidFill>
                  <a:srgbClr val="1F38A1"/>
                </a:solidFill>
                <a:effectLst/>
                <a:uLnTx/>
                <a:uFillTx/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Arial"/>
              </a:rPr>
              <a:t>ОЛИМПИАДА </a:t>
            </a:r>
            <a:r>
              <a:rPr kumimoji="0" lang="ru-RU" sz="1820" b="1" i="0" u="none" strike="noStrike" kern="0" cap="none" spc="0" normalizeH="0" baseline="0" noProof="0" dirty="0" smtClean="0">
                <a:ln>
                  <a:noFill/>
                </a:ln>
                <a:solidFill>
                  <a:srgbClr val="1F38A1"/>
                </a:solidFill>
                <a:effectLst/>
                <a:uLnTx/>
                <a:uFillTx/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Arial"/>
              </a:rPr>
              <a:t>ШКОЛЬНИКОВ</a:t>
            </a:r>
            <a:endParaRPr kumimoji="0" lang="ru-RU" sz="1820" b="1" i="0" u="none" strike="noStrike" kern="0" cap="none" spc="0" normalizeH="0" baseline="0" noProof="0" dirty="0">
              <a:ln>
                <a:noFill/>
              </a:ln>
              <a:solidFill>
                <a:srgbClr val="1F38A1"/>
              </a:solidFill>
              <a:effectLst/>
              <a:uLnTx/>
              <a:uFillTx/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791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62854" y="37202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" name="Google Shape;350;p32"/>
          <p:cNvCxnSpPr/>
          <p:nvPr/>
        </p:nvCxnSpPr>
        <p:spPr>
          <a:xfrm>
            <a:off x="1900063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Прямоугольник 17"/>
          <p:cNvSpPr/>
          <p:nvPr/>
        </p:nvSpPr>
        <p:spPr>
          <a:xfrm>
            <a:off x="1639819" y="889094"/>
            <a:ext cx="66137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ru-RU" sz="16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Итоги регионального </a:t>
            </a:r>
            <a:r>
              <a:rPr lang="ru-RU" sz="1600" b="1" dirty="0">
                <a:solidFill>
                  <a:srgbClr val="1F497D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этапа </a:t>
            </a:r>
            <a:r>
              <a:rPr lang="ru-RU" sz="1600" b="1" dirty="0" err="1">
                <a:solidFill>
                  <a:srgbClr val="1F497D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ВсОШ</a:t>
            </a:r>
            <a:r>
              <a:rPr lang="ru-RU" sz="1600" b="1" dirty="0">
                <a:solidFill>
                  <a:srgbClr val="1F497D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 за три учебных </a:t>
            </a:r>
            <a:r>
              <a:rPr lang="ru-RU" sz="16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года</a:t>
            </a:r>
            <a:endParaRPr lang="ru-RU" sz="1600" b="1" dirty="0">
              <a:solidFill>
                <a:srgbClr val="1F497D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816184"/>
              </p:ext>
            </p:extLst>
          </p:nvPr>
        </p:nvGraphicFramePr>
        <p:xfrm>
          <a:off x="268449" y="1251465"/>
          <a:ext cx="4443100" cy="3669226"/>
        </p:xfrm>
        <a:graphic>
          <a:graphicData uri="http://schemas.openxmlformats.org/drawingml/2006/table">
            <a:tbl>
              <a:tblPr firstRow="1" firstCol="1" bandRow="1"/>
              <a:tblGrid>
                <a:gridCol w="1299664">
                  <a:extLst>
                    <a:ext uri="{9D8B030D-6E8A-4147-A177-3AD203B41FA5}">
                      <a16:colId xmlns:a16="http://schemas.microsoft.com/office/drawing/2014/main" val="2803618960"/>
                    </a:ext>
                  </a:extLst>
                </a:gridCol>
                <a:gridCol w="1124022">
                  <a:extLst>
                    <a:ext uri="{9D8B030D-6E8A-4147-A177-3AD203B41FA5}">
                      <a16:colId xmlns:a16="http://schemas.microsoft.com/office/drawing/2014/main" val="3096363805"/>
                    </a:ext>
                  </a:extLst>
                </a:gridCol>
                <a:gridCol w="1009707">
                  <a:extLst>
                    <a:ext uri="{9D8B030D-6E8A-4147-A177-3AD203B41FA5}">
                      <a16:colId xmlns:a16="http://schemas.microsoft.com/office/drawing/2014/main" val="34714346"/>
                    </a:ext>
                  </a:extLst>
                </a:gridCol>
                <a:gridCol w="1009707">
                  <a:extLst>
                    <a:ext uri="{9D8B030D-6E8A-4147-A177-3AD203B41FA5}">
                      <a16:colId xmlns:a16="http://schemas.microsoft.com/office/drawing/2014/main" val="4156038235"/>
                    </a:ext>
                  </a:extLst>
                </a:gridCol>
              </a:tblGrid>
              <a:tr h="367944"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ПРЕДМЕТ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2023-2024 </a:t>
                      </a:r>
                    </a:p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учебный год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2024-2025</a:t>
                      </a:r>
                    </a:p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учебный год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2025-2026</a:t>
                      </a:r>
                    </a:p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учебный год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9095948"/>
                  </a:ext>
                </a:extLst>
              </a:tr>
              <a:tr h="183972"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Русский язык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 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1 призер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3 призера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3523987"/>
                  </a:ext>
                </a:extLst>
              </a:tr>
              <a:tr h="367944"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Английский язык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 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2 призера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 smtClean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1</a:t>
                      </a:r>
                      <a:r>
                        <a:rPr lang="ru-RU" sz="1100" b="0" i="0" u="none" strike="noStrike" cap="none" baseline="0" dirty="0" smtClean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 </a:t>
                      </a:r>
                      <a:r>
                        <a:rPr lang="ru-RU" sz="1100" b="0" i="0" u="none" strike="noStrike" cap="none" dirty="0" smtClean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победитель </a:t>
                      </a: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2 призера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77961"/>
                  </a:ext>
                </a:extLst>
              </a:tr>
              <a:tr h="183972"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История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 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1 призер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1 победитель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1955420"/>
                  </a:ext>
                </a:extLst>
              </a:tr>
              <a:tr h="367944"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Биология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 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1 призер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1 победитель </a:t>
                      </a:r>
                      <a:r>
                        <a:rPr lang="ru-RU" sz="1100" b="0" i="0" u="none" strike="noStrike" cap="none" dirty="0" smtClean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7 </a:t>
                      </a: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призеров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775004"/>
                  </a:ext>
                </a:extLst>
              </a:tr>
              <a:tr h="183972"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Право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 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5 призеров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2 призера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5245438"/>
                  </a:ext>
                </a:extLst>
              </a:tr>
              <a:tr h="183972"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Обществознание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 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1 призер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2 призера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2129764"/>
                  </a:ext>
                </a:extLst>
              </a:tr>
              <a:tr h="183972"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Литература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1 призер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 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3 призера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8061025"/>
                  </a:ext>
                </a:extLst>
              </a:tr>
              <a:tr h="183972"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Физкультура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1 победитель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1 призер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 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2829913"/>
                  </a:ext>
                </a:extLst>
              </a:tr>
              <a:tr h="183972"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Экология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 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2 призера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5 призеров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3612959"/>
                  </a:ext>
                </a:extLst>
              </a:tr>
              <a:tr h="183972"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ОБЗР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1 призер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 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 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5907259"/>
                  </a:ext>
                </a:extLst>
              </a:tr>
              <a:tr h="183972"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География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1 призер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 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 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7595649"/>
                  </a:ext>
                </a:extLst>
              </a:tr>
              <a:tr h="183972"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Технология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 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2 призера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 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5117334"/>
                  </a:ext>
                </a:extLst>
              </a:tr>
              <a:tr h="183972"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Химия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 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 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3 призера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204210"/>
                  </a:ext>
                </a:extLst>
              </a:tr>
              <a:tr h="367944"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ИТОГО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1 победитель </a:t>
                      </a:r>
                    </a:p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 smtClean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3 </a:t>
                      </a: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призера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14 призеров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0" indent="-63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375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3 победителя </a:t>
                      </a:r>
                      <a:r>
                        <a:rPr lang="ru-RU" sz="1100" b="0" i="0" u="none" strike="noStrike" cap="none" dirty="0" smtClean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27 </a:t>
                      </a:r>
                      <a:r>
                        <a:rPr lang="ru-RU" sz="1100" b="0" i="0" u="none" strike="noStrike" cap="none" dirty="0">
                          <a:solidFill>
                            <a:srgbClr val="1F497D"/>
                          </a:solidFill>
                          <a:latin typeface="Montserrat"/>
                          <a:ea typeface="Montserrat"/>
                          <a:cs typeface="Montserrat"/>
                          <a:sym typeface="Arial"/>
                        </a:rPr>
                        <a:t>призеров</a:t>
                      </a:r>
                    </a:p>
                  </a:txBody>
                  <a:tcPr marL="47743" marR="47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4446199"/>
                  </a:ext>
                </a:extLst>
              </a:tr>
            </a:tbl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833043815"/>
              </p:ext>
            </p:extLst>
          </p:nvPr>
        </p:nvGraphicFramePr>
        <p:xfrm>
          <a:off x="4711549" y="1114260"/>
          <a:ext cx="4162107" cy="3805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Google Shape;386;p34"/>
          <p:cNvSpPr txBox="1">
            <a:spLocks noGrp="1"/>
          </p:cNvSpPr>
          <p:nvPr>
            <p:ph type="title"/>
          </p:nvPr>
        </p:nvSpPr>
        <p:spPr>
          <a:xfrm>
            <a:off x="2124801" y="176750"/>
            <a:ext cx="58530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b="1" dirty="0">
                <a:solidFill>
                  <a:srgbClr val="1F38A1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МАССОВОЕ КАЧЕСТВЕННОЕ ОБРАЗОВАНИЕ </a:t>
            </a:r>
            <a:endParaRPr sz="1820" b="1" dirty="0">
              <a:solidFill>
                <a:srgbClr val="1F38A1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Montserrat ExtraBold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12432" y="500603"/>
            <a:ext cx="5868516" cy="37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ru-RU" sz="1820" b="1" i="0" u="none" strike="noStrike" kern="0" cap="none" spc="0" normalizeH="0" baseline="0" noProof="0" dirty="0">
                <a:ln>
                  <a:noFill/>
                </a:ln>
                <a:solidFill>
                  <a:srgbClr val="1F38A1"/>
                </a:solidFill>
                <a:effectLst/>
                <a:uLnTx/>
                <a:uFillTx/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Arial"/>
              </a:rPr>
              <a:t>ВСЕРОССИЙСКАЯ</a:t>
            </a:r>
            <a:r>
              <a:rPr kumimoji="0" lang="ru-RU" sz="1820" b="0" i="0" u="none" strike="noStrike" kern="0" cap="none" spc="0" normalizeH="0" baseline="0" noProof="0" dirty="0">
                <a:ln>
                  <a:noFill/>
                </a:ln>
                <a:solidFill>
                  <a:srgbClr val="1F38A1"/>
                </a:solidFill>
                <a:effectLst/>
                <a:uLnTx/>
                <a:uFillTx/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20" b="1" i="0" u="none" strike="noStrike" kern="0" cap="none" spc="0" normalizeH="0" baseline="0" noProof="0" dirty="0">
                <a:ln>
                  <a:noFill/>
                </a:ln>
                <a:solidFill>
                  <a:srgbClr val="1F38A1"/>
                </a:solidFill>
                <a:effectLst/>
                <a:uLnTx/>
                <a:uFillTx/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Arial"/>
              </a:rPr>
              <a:t>ОЛИМПИАДА </a:t>
            </a:r>
            <a:r>
              <a:rPr kumimoji="0" lang="ru-RU" sz="1820" b="1" i="0" u="none" strike="noStrike" kern="0" cap="none" spc="0" normalizeH="0" baseline="0" noProof="0" dirty="0" smtClean="0">
                <a:ln>
                  <a:noFill/>
                </a:ln>
                <a:solidFill>
                  <a:srgbClr val="1F38A1"/>
                </a:solidFill>
                <a:effectLst/>
                <a:uLnTx/>
                <a:uFillTx/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Arial"/>
              </a:rPr>
              <a:t>ШКОЛЬНИКОВ</a:t>
            </a:r>
            <a:endParaRPr kumimoji="0" lang="ru-RU" sz="1820" b="1" i="0" u="none" strike="noStrike" kern="0" cap="none" spc="0" normalizeH="0" baseline="0" noProof="0" dirty="0">
              <a:ln>
                <a:noFill/>
              </a:ln>
              <a:solidFill>
                <a:srgbClr val="1F38A1"/>
              </a:solidFill>
              <a:effectLst/>
              <a:uLnTx/>
              <a:uFillTx/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20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62854" y="37202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" name="Google Shape;350;p32"/>
          <p:cNvCxnSpPr/>
          <p:nvPr/>
        </p:nvCxnSpPr>
        <p:spPr>
          <a:xfrm>
            <a:off x="1900063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Google Shape;386;p34"/>
          <p:cNvSpPr txBox="1">
            <a:spLocks noGrp="1"/>
          </p:cNvSpPr>
          <p:nvPr>
            <p:ph type="title"/>
          </p:nvPr>
        </p:nvSpPr>
        <p:spPr>
          <a:xfrm>
            <a:off x="2124801" y="176750"/>
            <a:ext cx="58530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b="1" dirty="0">
                <a:solidFill>
                  <a:srgbClr val="1F38A1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МАССОВОЕ КАЧЕСТВЕННОЕ ОБРАЗОВАНИЕ </a:t>
            </a:r>
            <a:endParaRPr sz="1820" b="1" dirty="0">
              <a:solidFill>
                <a:srgbClr val="1F38A1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Montserrat ExtraBold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012432" y="500603"/>
            <a:ext cx="5868516" cy="37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ru-RU" sz="1820" b="1" i="0" u="none" strike="noStrike" kern="0" cap="none" spc="0" normalizeH="0" baseline="0" noProof="0" dirty="0">
                <a:ln>
                  <a:noFill/>
                </a:ln>
                <a:solidFill>
                  <a:srgbClr val="1F38A1"/>
                </a:solidFill>
                <a:effectLst/>
                <a:uLnTx/>
                <a:uFillTx/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Arial"/>
              </a:rPr>
              <a:t>ВСЕРОССИЙСКАЯ</a:t>
            </a:r>
            <a:r>
              <a:rPr kumimoji="0" lang="ru-RU" sz="1820" b="0" i="0" u="none" strike="noStrike" kern="0" cap="none" spc="0" normalizeH="0" baseline="0" noProof="0" dirty="0">
                <a:ln>
                  <a:noFill/>
                </a:ln>
                <a:solidFill>
                  <a:srgbClr val="1F38A1"/>
                </a:solidFill>
                <a:effectLst/>
                <a:uLnTx/>
                <a:uFillTx/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20" b="1" i="0" u="none" strike="noStrike" kern="0" cap="none" spc="0" normalizeH="0" baseline="0" noProof="0" dirty="0">
                <a:ln>
                  <a:noFill/>
                </a:ln>
                <a:solidFill>
                  <a:srgbClr val="1F38A1"/>
                </a:solidFill>
                <a:effectLst/>
                <a:uLnTx/>
                <a:uFillTx/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Arial"/>
              </a:rPr>
              <a:t>ОЛИМПИАДА </a:t>
            </a:r>
            <a:r>
              <a:rPr kumimoji="0" lang="ru-RU" sz="1820" b="1" i="0" u="none" strike="noStrike" kern="0" cap="none" spc="0" normalizeH="0" baseline="0" noProof="0" dirty="0" smtClean="0">
                <a:ln>
                  <a:noFill/>
                </a:ln>
                <a:solidFill>
                  <a:srgbClr val="1F38A1"/>
                </a:solidFill>
                <a:effectLst/>
                <a:uLnTx/>
                <a:uFillTx/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Arial"/>
              </a:rPr>
              <a:t>ШКОЛЬНИКОВ</a:t>
            </a:r>
            <a:endParaRPr kumimoji="0" lang="ru-RU" sz="1820" b="1" i="0" u="none" strike="noStrike" kern="0" cap="none" spc="0" normalizeH="0" baseline="0" noProof="0" dirty="0">
              <a:ln>
                <a:noFill/>
              </a:ln>
              <a:solidFill>
                <a:srgbClr val="1F38A1"/>
              </a:solidFill>
              <a:effectLst/>
              <a:uLnTx/>
              <a:uFillTx/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25274" y="1095631"/>
            <a:ext cx="66137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Arial"/>
              </a:rPr>
              <a:t>Итоги заключительного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Arial"/>
              </a:rPr>
              <a:t>этапа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Arial"/>
              </a:rPr>
              <a:t>ВсОШ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19960" y="1634096"/>
            <a:ext cx="16065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1F497D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2025 год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09167" y="1717135"/>
            <a:ext cx="16065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1F497D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2024 год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0303" y="2387240"/>
            <a:ext cx="3373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Один обучающийся  </a:t>
            </a:r>
            <a:r>
              <a:rPr lang="ru-RU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стал </a:t>
            </a:r>
            <a:r>
              <a:rPr lang="ru-RU" b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победителем </a:t>
            </a:r>
            <a:r>
              <a:rPr lang="ru-RU" dirty="0" smtClean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физической культуре.</a:t>
            </a:r>
            <a:endParaRPr lang="ru-RU" dirty="0">
              <a:solidFill>
                <a:srgbClr val="1F497D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81894" y="2398678"/>
            <a:ext cx="368974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Один ученик стал </a:t>
            </a:r>
            <a:r>
              <a:rPr lang="ru-RU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призером</a:t>
            </a:r>
            <a:r>
              <a:rPr lang="ru-RU" dirty="0" smtClean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физической </a:t>
            </a:r>
            <a:r>
              <a:rPr lang="ru-RU" dirty="0" smtClean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культуре.</a:t>
            </a:r>
            <a:br>
              <a:rPr lang="ru-RU" dirty="0" smtClean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 smtClean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 smtClean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dirty="0" smtClean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 </a:t>
            </a:r>
            <a:r>
              <a:rPr lang="ru-RU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участника в составе Сборной Москвы (технология и английский язык).</a:t>
            </a:r>
            <a:endParaRPr lang="ru-RU" dirty="0">
              <a:solidFill>
                <a:srgbClr val="1F497D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129" y="2910460"/>
            <a:ext cx="2095581" cy="186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2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62854" y="37202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" name="Google Shape;350;p32"/>
          <p:cNvCxnSpPr/>
          <p:nvPr/>
        </p:nvCxnSpPr>
        <p:spPr>
          <a:xfrm>
            <a:off x="1900063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Прямоугольник 17"/>
          <p:cNvSpPr/>
          <p:nvPr/>
        </p:nvSpPr>
        <p:spPr>
          <a:xfrm>
            <a:off x="2820118" y="947200"/>
            <a:ext cx="4253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Arial"/>
              </a:rPr>
              <a:t>Заключительный этап.</a:t>
            </a:r>
            <a:b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Arial"/>
              </a:rPr>
            </a:b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Arial"/>
              </a:rPr>
              <a:t>Московская олимпиада школьников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121573"/>
              </p:ext>
            </p:extLst>
          </p:nvPr>
        </p:nvGraphicFramePr>
        <p:xfrm>
          <a:off x="862854" y="1606163"/>
          <a:ext cx="7649153" cy="2645503"/>
        </p:xfrm>
        <a:graphic>
          <a:graphicData uri="http://schemas.openxmlformats.org/drawingml/2006/table">
            <a:tbl>
              <a:tblPr firstRow="1" firstCol="1" bandRow="1"/>
              <a:tblGrid>
                <a:gridCol w="2434274">
                  <a:extLst>
                    <a:ext uri="{9D8B030D-6E8A-4147-A177-3AD203B41FA5}">
                      <a16:colId xmlns:a16="http://schemas.microsoft.com/office/drawing/2014/main" val="1277923345"/>
                    </a:ext>
                  </a:extLst>
                </a:gridCol>
                <a:gridCol w="1738293">
                  <a:extLst>
                    <a:ext uri="{9D8B030D-6E8A-4147-A177-3AD203B41FA5}">
                      <a16:colId xmlns:a16="http://schemas.microsoft.com/office/drawing/2014/main" val="1007334025"/>
                    </a:ext>
                  </a:extLst>
                </a:gridCol>
                <a:gridCol w="1738293">
                  <a:extLst>
                    <a:ext uri="{9D8B030D-6E8A-4147-A177-3AD203B41FA5}">
                      <a16:colId xmlns:a16="http://schemas.microsoft.com/office/drawing/2014/main" val="1700239710"/>
                    </a:ext>
                  </a:extLst>
                </a:gridCol>
                <a:gridCol w="1738293">
                  <a:extLst>
                    <a:ext uri="{9D8B030D-6E8A-4147-A177-3AD203B41FA5}">
                      <a16:colId xmlns:a16="http://schemas.microsoft.com/office/drawing/2014/main" val="3285767104"/>
                    </a:ext>
                  </a:extLst>
                </a:gridCol>
              </a:tblGrid>
              <a:tr h="497369">
                <a:tc>
                  <a:txBody>
                    <a:bodyPr/>
                    <a:lstStyle/>
                    <a:p>
                      <a:pPr marL="6350" indent="1085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2023-2024 </a:t>
                      </a:r>
                      <a:endParaRPr lang="ru-RU" sz="1600" dirty="0">
                        <a:solidFill>
                          <a:srgbClr val="1F497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1600" dirty="0">
                        <a:solidFill>
                          <a:srgbClr val="1F497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2024-2025</a:t>
                      </a:r>
                      <a:endParaRPr lang="ru-RU" sz="1600" dirty="0">
                        <a:solidFill>
                          <a:srgbClr val="1F497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1600" dirty="0">
                        <a:solidFill>
                          <a:srgbClr val="1F497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2025-2026</a:t>
                      </a:r>
                      <a:endParaRPr lang="ru-RU" sz="1600" dirty="0">
                        <a:solidFill>
                          <a:srgbClr val="1F497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1600" dirty="0">
                        <a:solidFill>
                          <a:srgbClr val="1F497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4096781"/>
                  </a:ext>
                </a:extLst>
              </a:tr>
              <a:tr h="248685">
                <a:tc>
                  <a:txBody>
                    <a:bodyPr/>
                    <a:lstStyle/>
                    <a:p>
                      <a:pPr marL="6350" indent="10858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1F497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" indent="10858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Приглашены </a:t>
                      </a:r>
                    </a:p>
                    <a:p>
                      <a:pPr marL="6350" indent="10858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1F497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rgbClr val="1F497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ru-RU" sz="1600" dirty="0">
                        <a:solidFill>
                          <a:srgbClr val="1F497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rgbClr val="1F497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600" dirty="0">
                        <a:solidFill>
                          <a:srgbClr val="1F497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1F497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endParaRPr lang="ru-RU" sz="1600" dirty="0">
                        <a:solidFill>
                          <a:srgbClr val="1F497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227578"/>
                  </a:ext>
                </a:extLst>
              </a:tr>
              <a:tr h="1243423">
                <a:tc>
                  <a:txBody>
                    <a:bodyPr/>
                    <a:lstStyle/>
                    <a:p>
                      <a:pPr marL="6350" indent="10858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1F497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" indent="10858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Стали </a:t>
                      </a:r>
                      <a:r>
                        <a:rPr lang="ru-RU" sz="1600" b="1" dirty="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призерами</a:t>
                      </a:r>
                      <a:endParaRPr lang="ru-RU" sz="1600" dirty="0">
                        <a:solidFill>
                          <a:srgbClr val="1F497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rgbClr val="1F497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solidFill>
                          <a:srgbClr val="1F497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rgbClr val="1F497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solidFill>
                          <a:srgbClr val="1F497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1F497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" indent="10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1F497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ожидаются</a:t>
                      </a:r>
                      <a:endParaRPr lang="ru-RU" sz="1100" dirty="0">
                        <a:solidFill>
                          <a:srgbClr val="1F497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9648742"/>
                  </a:ext>
                </a:extLst>
              </a:tr>
            </a:tbl>
          </a:graphicData>
        </a:graphic>
      </p:graphicFrame>
      <p:sp>
        <p:nvSpPr>
          <p:cNvPr id="11" name="Google Shape;386;p34"/>
          <p:cNvSpPr txBox="1">
            <a:spLocks noGrp="1"/>
          </p:cNvSpPr>
          <p:nvPr>
            <p:ph type="title"/>
          </p:nvPr>
        </p:nvSpPr>
        <p:spPr>
          <a:xfrm>
            <a:off x="2124801" y="176750"/>
            <a:ext cx="58530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b="1" dirty="0">
                <a:solidFill>
                  <a:srgbClr val="1F38A1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МАССОВОЕ КАЧЕСТВЕННОЕ ОБРАЗОВАНИЕ </a:t>
            </a:r>
            <a:endParaRPr sz="1820" b="1" dirty="0">
              <a:solidFill>
                <a:srgbClr val="1F38A1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Montserrat ExtraBold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12432" y="500603"/>
            <a:ext cx="5868516" cy="37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ru-RU" sz="1820" b="1" i="0" u="none" strike="noStrike" kern="0" cap="none" spc="0" normalizeH="0" baseline="0" noProof="0" dirty="0">
                <a:ln>
                  <a:noFill/>
                </a:ln>
                <a:solidFill>
                  <a:srgbClr val="1F38A1"/>
                </a:solidFill>
                <a:effectLst/>
                <a:uLnTx/>
                <a:uFillTx/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Arial"/>
              </a:rPr>
              <a:t>ВСЕРОССИЙСКАЯ</a:t>
            </a:r>
            <a:r>
              <a:rPr kumimoji="0" lang="ru-RU" sz="1820" b="0" i="0" u="none" strike="noStrike" kern="0" cap="none" spc="0" normalizeH="0" baseline="0" noProof="0" dirty="0">
                <a:ln>
                  <a:noFill/>
                </a:ln>
                <a:solidFill>
                  <a:srgbClr val="1F38A1"/>
                </a:solidFill>
                <a:effectLst/>
                <a:uLnTx/>
                <a:uFillTx/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1820" b="1" i="0" u="none" strike="noStrike" kern="0" cap="none" spc="0" normalizeH="0" baseline="0" noProof="0" dirty="0">
                <a:ln>
                  <a:noFill/>
                </a:ln>
                <a:solidFill>
                  <a:srgbClr val="1F38A1"/>
                </a:solidFill>
                <a:effectLst/>
                <a:uLnTx/>
                <a:uFillTx/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Arial"/>
              </a:rPr>
              <a:t>ОЛИМПИАДА </a:t>
            </a:r>
            <a:r>
              <a:rPr kumimoji="0" lang="ru-RU" sz="1820" b="1" i="0" u="none" strike="noStrike" kern="0" cap="none" spc="0" normalizeH="0" baseline="0" noProof="0" dirty="0" smtClean="0">
                <a:ln>
                  <a:noFill/>
                </a:ln>
                <a:solidFill>
                  <a:srgbClr val="1F38A1"/>
                </a:solidFill>
                <a:effectLst/>
                <a:uLnTx/>
                <a:uFillTx/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Arial"/>
              </a:rPr>
              <a:t>ШКОЛЬНИКОВ</a:t>
            </a:r>
            <a:endParaRPr kumimoji="0" lang="ru-RU" sz="1820" b="1" i="0" u="none" strike="noStrike" kern="0" cap="none" spc="0" normalizeH="0" baseline="0" noProof="0" dirty="0">
              <a:ln>
                <a:noFill/>
              </a:ln>
              <a:solidFill>
                <a:srgbClr val="1F38A1"/>
              </a:solidFill>
              <a:effectLst/>
              <a:uLnTx/>
              <a:uFillTx/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778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0" name="Google Shape;440;p38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6" name="Google Shape;446;p38"/>
          <p:cNvSpPr txBox="1"/>
          <p:nvPr/>
        </p:nvSpPr>
        <p:spPr>
          <a:xfrm>
            <a:off x="651536" y="820221"/>
            <a:ext cx="8633978" cy="760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" sz="1500" b="1" dirty="0" smtClean="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>
              <a:spcBef>
                <a:spcPts val="600"/>
              </a:spcBef>
              <a:buFont typeface="Arial"/>
              <a:buNone/>
            </a:pPr>
            <a:r>
              <a:rPr lang="ru" sz="1800" b="1" dirty="0" smtClean="0">
                <a:solidFill>
                  <a:srgbClr val="1F497D"/>
                </a:solidFill>
                <a:latin typeface="Montserrat" panose="020B0604020202020204" charset="0"/>
                <a:ea typeface="Montserrat ExtraBold"/>
                <a:cs typeface="Montserrat" panose="020B0604020202020204" charset="0"/>
                <a:sym typeface="Montserrat"/>
              </a:rPr>
              <a:t>Мероприятия, направленные на увеличение охвата патриотическими проектами:</a:t>
            </a:r>
            <a:endParaRPr sz="1800" b="1" dirty="0" smtClean="0">
              <a:solidFill>
                <a:srgbClr val="1F497D"/>
              </a:solidFill>
              <a:latin typeface="Montserrat" panose="020B0604020202020204" charset="0"/>
              <a:ea typeface="Montserrat ExtraBold"/>
              <a:cs typeface="Montserrat" panose="020B0604020202020204" charset="0"/>
              <a:sym typeface="Montserrat"/>
            </a:endParaRPr>
          </a:p>
          <a:p>
            <a:pPr marL="457200" lvl="0" indent="-311150">
              <a:spcBef>
                <a:spcPts val="1200"/>
              </a:spcBef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 dirty="0" smtClean="0">
                <a:solidFill>
                  <a:srgbClr val="1F497D"/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церемония </a:t>
            </a:r>
            <a:r>
              <a:rPr lang="ru" sz="1300" dirty="0">
                <a:solidFill>
                  <a:srgbClr val="1F497D"/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поднятия (спуска) государственного флага, исполнение гимна РФ, проект «Разговоры о важном»</a:t>
            </a:r>
          </a:p>
          <a:p>
            <a:pPr marL="457200" lvl="0" indent="-311150">
              <a:spcBef>
                <a:spcPts val="1200"/>
              </a:spcBef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 dirty="0" smtClean="0">
                <a:solidFill>
                  <a:srgbClr val="1F497D"/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участие </a:t>
            </a:r>
            <a:r>
              <a:rPr lang="ru" sz="1300" dirty="0">
                <a:solidFill>
                  <a:srgbClr val="1F497D"/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в проекте «Мой район в годы войны»</a:t>
            </a:r>
          </a:p>
          <a:p>
            <a:pPr marL="457200" lvl="0" indent="-311150">
              <a:spcBef>
                <a:spcPts val="1200"/>
              </a:spcBef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 dirty="0" smtClean="0">
                <a:solidFill>
                  <a:srgbClr val="1F497D"/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патриотические </a:t>
            </a:r>
            <a:r>
              <a:rPr lang="ru" sz="1300" dirty="0">
                <a:solidFill>
                  <a:srgbClr val="1F497D"/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и волонтерские патронаты и акции </a:t>
            </a:r>
          </a:p>
          <a:p>
            <a:pPr marL="457200" lvl="0" indent="-311150">
              <a:spcBef>
                <a:spcPts val="1200"/>
              </a:spcBef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 dirty="0" smtClean="0">
                <a:solidFill>
                  <a:srgbClr val="1F497D"/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городские </a:t>
            </a:r>
            <a:r>
              <a:rPr lang="ru" sz="1300" dirty="0">
                <a:solidFill>
                  <a:srgbClr val="1F497D"/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творческие военно-патриотические фестивали</a:t>
            </a:r>
          </a:p>
          <a:p>
            <a:pPr marL="457200" lvl="0" indent="-311150">
              <a:spcBef>
                <a:spcPts val="1200"/>
              </a:spcBef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-RU" sz="1300" dirty="0" smtClean="0">
                <a:solidFill>
                  <a:srgbClr val="1F497D"/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р</a:t>
            </a:r>
            <a:r>
              <a:rPr lang="ru" sz="1300" dirty="0" smtClean="0">
                <a:solidFill>
                  <a:srgbClr val="1F497D"/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азвитие </a:t>
            </a:r>
            <a:r>
              <a:rPr lang="ru" sz="1300" dirty="0">
                <a:solidFill>
                  <a:srgbClr val="1F497D"/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юнармейского и кадетского </a:t>
            </a:r>
            <a:r>
              <a:rPr lang="ru" sz="1300" dirty="0" smtClean="0">
                <a:solidFill>
                  <a:srgbClr val="1F497D"/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движений, военно-патриотичесий клуб</a:t>
            </a:r>
            <a:endParaRPr lang="ru" sz="1300" dirty="0">
              <a:solidFill>
                <a:srgbClr val="1F497D"/>
              </a:solidFill>
              <a:latin typeface="Montserrat" panose="020B0604020202020204" charset="0"/>
              <a:ea typeface="Montserrat"/>
              <a:cs typeface="Montserrat" panose="020B0604020202020204" charset="0"/>
              <a:sym typeface="Montserrat"/>
            </a:endParaRPr>
          </a:p>
          <a:p>
            <a:pPr marL="457200" lvl="0" indent="-311150">
              <a:spcBef>
                <a:spcPts val="1200"/>
              </a:spcBef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-RU" sz="1300" dirty="0" smtClean="0">
                <a:solidFill>
                  <a:srgbClr val="1F497D"/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у</a:t>
            </a:r>
            <a:r>
              <a:rPr lang="ru" sz="1300" dirty="0" smtClean="0">
                <a:solidFill>
                  <a:srgbClr val="1F497D"/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роки </a:t>
            </a:r>
            <a:r>
              <a:rPr lang="ru" sz="1300" dirty="0">
                <a:solidFill>
                  <a:srgbClr val="1F497D"/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мужества, музейные </a:t>
            </a:r>
            <a:r>
              <a:rPr lang="ru" sz="1300" dirty="0" smtClean="0">
                <a:solidFill>
                  <a:srgbClr val="1F497D"/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уроки, встречи с Героями России</a:t>
            </a:r>
            <a:endParaRPr lang="ru" sz="1300" dirty="0">
              <a:solidFill>
                <a:srgbClr val="1F497D"/>
              </a:solidFill>
              <a:latin typeface="Montserrat" panose="020B0604020202020204" charset="0"/>
              <a:ea typeface="Montserrat"/>
              <a:cs typeface="Montserrat" panose="020B0604020202020204" charset="0"/>
              <a:sym typeface="Montserrat"/>
            </a:endParaRPr>
          </a:p>
          <a:p>
            <a:pPr marL="457200" lvl="0" indent="-311150">
              <a:spcBef>
                <a:spcPts val="1200"/>
              </a:spcBef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 dirty="0" smtClean="0">
                <a:solidFill>
                  <a:srgbClr val="1F497D"/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ежегодный </a:t>
            </a:r>
            <a:r>
              <a:rPr lang="ru" sz="1300" dirty="0">
                <a:solidFill>
                  <a:srgbClr val="1F497D"/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флешмоб «С песней к Победе»</a:t>
            </a:r>
          </a:p>
          <a:p>
            <a:pPr marL="457200" lvl="0" indent="-311150">
              <a:spcBef>
                <a:spcPts val="1200"/>
              </a:spcBef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 dirty="0" smtClean="0">
                <a:solidFill>
                  <a:srgbClr val="1F497D"/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участие </a:t>
            </a:r>
            <a:r>
              <a:rPr lang="ru" sz="1300" dirty="0">
                <a:solidFill>
                  <a:srgbClr val="1F497D"/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в метапредметной олимпиаде «Не прервется связь поколений»</a:t>
            </a:r>
          </a:p>
          <a:p>
            <a:pPr marL="457200" lvl="0" indent="-311150">
              <a:spcBef>
                <a:spcPts val="1200"/>
              </a:spcBef>
              <a:buClr>
                <a:srgbClr val="1F497D"/>
              </a:buClr>
              <a:buSzPts val="1300"/>
              <a:buFont typeface="Montserrat"/>
              <a:buChar char="●"/>
            </a:pPr>
            <a:endParaRPr lang="ru"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….  </a:t>
            </a:r>
            <a:b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7" name="Google Shape;447;p38"/>
          <p:cNvSpPr txBox="1">
            <a:spLocks noGrp="1"/>
          </p:cNvSpPr>
          <p:nvPr>
            <p:ph type="title"/>
          </p:nvPr>
        </p:nvSpPr>
        <p:spPr>
          <a:xfrm>
            <a:off x="2365650" y="301718"/>
            <a:ext cx="6919864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ВОСПИТАТЕЛЬНАЯ </a:t>
            </a: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РАБОТА В ГБОУ ШКОЛА № 1367</a:t>
            </a:r>
            <a:endParaRPr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48" name="Google Shape;44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19</a:t>
            </a:fld>
            <a:endParaRPr/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1729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 txBox="1">
            <a:spLocks noGrp="1"/>
          </p:cNvSpPr>
          <p:nvPr>
            <p:ph type="title"/>
          </p:nvPr>
        </p:nvSpPr>
        <p:spPr>
          <a:xfrm>
            <a:off x="2188370" y="270392"/>
            <a:ext cx="65055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СТРУКТУРА ШКОЛЫ</a:t>
            </a:r>
            <a:endParaRPr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70" name="Google Shape;170;p20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1" name="Google Shape;171;p20"/>
          <p:cNvSpPr txBox="1"/>
          <p:nvPr/>
        </p:nvSpPr>
        <p:spPr>
          <a:xfrm>
            <a:off x="592177" y="1162644"/>
            <a:ext cx="2409600" cy="954077"/>
          </a:xfrm>
          <a:prstGeom prst="rect">
            <a:avLst/>
          </a:prstGeom>
          <a:solidFill>
            <a:srgbClr val="E3F2F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ru" sz="2000" dirty="0" smtClean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10</a:t>
            </a: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дошкольных </a:t>
            </a:r>
            <a:r>
              <a:rPr lang="ru" sz="1500" b="1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зданий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4" name="Google Shape;174;p20"/>
          <p:cNvSpPr txBox="1"/>
          <p:nvPr/>
        </p:nvSpPr>
        <p:spPr>
          <a:xfrm>
            <a:off x="592177" y="2265768"/>
            <a:ext cx="2409600" cy="954077"/>
          </a:xfrm>
          <a:prstGeom prst="rect">
            <a:avLst/>
          </a:prstGeom>
          <a:solidFill>
            <a:srgbClr val="E3F2F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ru" sz="2000" dirty="0" smtClean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9</a:t>
            </a: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школьных </a:t>
            </a: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зданий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" name="Google Shape;175;p20"/>
          <p:cNvSpPr txBox="1"/>
          <p:nvPr/>
        </p:nvSpPr>
        <p:spPr>
          <a:xfrm>
            <a:off x="592177" y="3441387"/>
            <a:ext cx="2409600" cy="954077"/>
          </a:xfrm>
          <a:prstGeom prst="rect">
            <a:avLst/>
          </a:prstGeom>
          <a:solidFill>
            <a:srgbClr val="E3F2F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</a:t>
            </a: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административное </a:t>
            </a: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здание </a:t>
            </a: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" name="Google Shape;17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</a:t>
            </a:fld>
            <a:endParaRPr/>
          </a:p>
        </p:txBody>
      </p:sp>
      <p:pic>
        <p:nvPicPr>
          <p:cNvPr id="14" name="Рисунок 13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5" name="Google Shape;97;p15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708" y="1111176"/>
            <a:ext cx="5688828" cy="3393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0" name="Google Shape;440;p38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6" name="Google Shape;446;p38"/>
          <p:cNvSpPr txBox="1"/>
          <p:nvPr/>
        </p:nvSpPr>
        <p:spPr>
          <a:xfrm>
            <a:off x="510022" y="1386019"/>
            <a:ext cx="8633978" cy="7109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ЕДИНАЯ МОДЕЛЬ ПРОФОРИЕНТАЦИИ. ВСЕРОССИЙСКИЙ ПРОЕКТ «БИЛЕТ В БУДУЩЕЕ»</a:t>
            </a:r>
            <a:endParaRPr lang="ru"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ru-RU" dirty="0">
                <a:solidFill>
                  <a:srgbClr val="1F497D"/>
                </a:solidFill>
              </a:rPr>
              <a:t>Основные направления программы:</a:t>
            </a:r>
          </a:p>
          <a:p>
            <a:r>
              <a:rPr lang="ru-RU" b="1" dirty="0">
                <a:solidFill>
                  <a:srgbClr val="1F497D"/>
                </a:solidFill>
              </a:rPr>
              <a:t>Урочная деятельность</a:t>
            </a:r>
            <a:r>
              <a:rPr lang="ru-RU" dirty="0">
                <a:solidFill>
                  <a:srgbClr val="1F497D"/>
                </a:solidFill>
              </a:rPr>
              <a:t>. Уроки общеобразовательного цикла, в том числе рассматривающие важность предметов для будущей профессиональной </a:t>
            </a:r>
            <a:r>
              <a:rPr lang="ru-RU" dirty="0" smtClean="0">
                <a:solidFill>
                  <a:srgbClr val="1F497D"/>
                </a:solidFill>
              </a:rPr>
              <a:t>деятельности.</a:t>
            </a:r>
          </a:p>
          <a:p>
            <a:endParaRPr lang="ru-RU" dirty="0">
              <a:solidFill>
                <a:srgbClr val="1F497D"/>
              </a:solidFill>
            </a:endParaRPr>
          </a:p>
          <a:p>
            <a:r>
              <a:rPr lang="ru-RU" b="1" dirty="0">
                <a:solidFill>
                  <a:srgbClr val="1F497D"/>
                </a:solidFill>
              </a:rPr>
              <a:t>Внеурочная деятельность</a:t>
            </a:r>
            <a:r>
              <a:rPr lang="ru-RU" dirty="0">
                <a:solidFill>
                  <a:srgbClr val="1F497D"/>
                </a:solidFill>
              </a:rPr>
              <a:t>. Курс занятий </a:t>
            </a:r>
            <a:r>
              <a:rPr lang="ru-RU" b="1" dirty="0">
                <a:solidFill>
                  <a:srgbClr val="1F497D"/>
                </a:solidFill>
              </a:rPr>
              <a:t>«Россия — мои горизонты» для обучающихся 6-11 классов</a:t>
            </a:r>
            <a:r>
              <a:rPr lang="ru-RU" dirty="0">
                <a:solidFill>
                  <a:srgbClr val="1F497D"/>
                </a:solidFill>
              </a:rPr>
              <a:t>. Обучающиеся в течение всего учебного года знакомятся с миром профессий, изучают различные отрасли экономики нашей страны. В рамках занятий запланированы </a:t>
            </a:r>
            <a:r>
              <a:rPr lang="ru-RU" dirty="0" err="1">
                <a:solidFill>
                  <a:srgbClr val="1F497D"/>
                </a:solidFill>
              </a:rPr>
              <a:t>профориентационные</a:t>
            </a:r>
            <a:r>
              <a:rPr lang="ru-RU" dirty="0">
                <a:solidFill>
                  <a:srgbClr val="1F497D"/>
                </a:solidFill>
              </a:rPr>
              <a:t> уроки, диагностики, моделирующие профессиональные пробы и другие активности</a:t>
            </a:r>
            <a:r>
              <a:rPr lang="ru-RU" dirty="0" smtClean="0">
                <a:solidFill>
                  <a:srgbClr val="1F497D"/>
                </a:solidFill>
              </a:rPr>
              <a:t>.</a:t>
            </a:r>
          </a:p>
          <a:p>
            <a:endParaRPr lang="ru-RU" dirty="0">
              <a:solidFill>
                <a:srgbClr val="1F497D"/>
              </a:solidFill>
            </a:endParaRPr>
          </a:p>
          <a:p>
            <a:r>
              <a:rPr lang="ru-RU" b="1" dirty="0">
                <a:solidFill>
                  <a:srgbClr val="1F497D"/>
                </a:solidFill>
              </a:rPr>
              <a:t>Практико-ориентированный модуль</a:t>
            </a:r>
            <a:r>
              <a:rPr lang="ru-RU" dirty="0">
                <a:solidFill>
                  <a:srgbClr val="1F497D"/>
                </a:solidFill>
              </a:rPr>
              <a:t>. Включает в себя участие обучающихся в мастер-классах, мультимедийной выставке «Лаборатория будущего», профессиональные пробы на площадках колледжей, экскурсии на производство, посещение лекций в образовательных организациях СПО, а также участие в конкурсах </a:t>
            </a:r>
            <a:r>
              <a:rPr lang="ru-RU" dirty="0" err="1">
                <a:solidFill>
                  <a:srgbClr val="1F497D"/>
                </a:solidFill>
              </a:rPr>
              <a:t>профориентационной</a:t>
            </a:r>
            <a:r>
              <a:rPr lang="ru-RU" dirty="0">
                <a:solidFill>
                  <a:srgbClr val="1F497D"/>
                </a:solidFill>
              </a:rPr>
              <a:t> направленности.</a:t>
            </a:r>
          </a:p>
          <a:p>
            <a:r>
              <a:rPr lang="ru-RU" dirty="0"/>
              <a:t> </a:t>
            </a: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….  </a:t>
            </a:r>
            <a:b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7" name="Google Shape;447;p38"/>
          <p:cNvSpPr txBox="1">
            <a:spLocks noGrp="1"/>
          </p:cNvSpPr>
          <p:nvPr>
            <p:ph type="title"/>
          </p:nvPr>
        </p:nvSpPr>
        <p:spPr>
          <a:xfrm>
            <a:off x="2365650" y="301718"/>
            <a:ext cx="6106808" cy="8920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ПРОФЕССИОНАЛЬНАЯ ОРИЕНТАЦИЯ ШКОЛЬНИКОВ В ГБОУ ШКОЛА № 1367</a:t>
            </a:r>
            <a:endParaRPr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48" name="Google Shape;44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20</a:t>
            </a:fld>
            <a:endParaRPr/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5417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0" name="Google Shape;440;p38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6" name="Google Shape;446;p38"/>
          <p:cNvSpPr txBox="1"/>
          <p:nvPr/>
        </p:nvSpPr>
        <p:spPr>
          <a:xfrm>
            <a:off x="499136" y="719091"/>
            <a:ext cx="8522022" cy="7525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" b="1" dirty="0" smtClean="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46050" algn="ctr">
              <a:spcBef>
                <a:spcPts val="1200"/>
              </a:spcBef>
              <a:buClr>
                <a:srgbClr val="1F497D"/>
              </a:buClr>
              <a:buSzPts val="1300"/>
            </a:pPr>
            <a:r>
              <a:rPr lang="ru-RU" sz="1600" b="1" dirty="0" smtClean="0">
                <a:solidFill>
                  <a:srgbClr val="1F497D"/>
                </a:solidFill>
                <a:latin typeface="Montserrat" panose="020B0604020202020204" charset="0"/>
                <a:cs typeface="Montserrat" panose="020B0604020202020204" charset="0"/>
              </a:rPr>
              <a:t>Реализация программ дополнительного образования выстроена в соответствии </a:t>
            </a:r>
            <a:r>
              <a:rPr lang="ru-RU" sz="1600" b="1" dirty="0">
                <a:solidFill>
                  <a:srgbClr val="1F497D"/>
                </a:solidFill>
                <a:latin typeface="Montserrat" panose="020B0604020202020204" charset="0"/>
                <a:cs typeface="Montserrat" panose="020B0604020202020204" charset="0"/>
              </a:rPr>
              <a:t>с </a:t>
            </a:r>
            <a:r>
              <a:rPr lang="ru-RU" sz="1600" b="1" dirty="0" smtClean="0">
                <a:solidFill>
                  <a:srgbClr val="1F497D"/>
                </a:solidFill>
                <a:latin typeface="Montserrat" panose="020B0604020202020204" charset="0"/>
                <a:cs typeface="Montserrat" panose="020B0604020202020204" charset="0"/>
              </a:rPr>
              <a:t>реализацией </a:t>
            </a:r>
            <a:r>
              <a:rPr lang="ru-RU" sz="1600" b="1" dirty="0">
                <a:solidFill>
                  <a:srgbClr val="1F497D"/>
                </a:solidFill>
                <a:latin typeface="Montserrat" panose="020B0604020202020204" charset="0"/>
                <a:cs typeface="Montserrat" panose="020B0604020202020204" charset="0"/>
              </a:rPr>
              <a:t>Концепции развития дополнительного образования детей до 2030 года </a:t>
            </a:r>
            <a:r>
              <a:rPr lang="ru-RU" sz="1600" b="1" dirty="0" smtClean="0">
                <a:solidFill>
                  <a:srgbClr val="1F497D"/>
                </a:solidFill>
                <a:latin typeface="Montserrat" panose="020B0604020202020204" charset="0"/>
                <a:cs typeface="Montserrat" panose="020B0604020202020204" charset="0"/>
              </a:rPr>
              <a:t>РФ</a:t>
            </a:r>
            <a:endParaRPr lang="ru" b="1" dirty="0" smtClean="0">
              <a:solidFill>
                <a:srgbClr val="1F497D"/>
              </a:solidFill>
              <a:latin typeface="Montserrat" panose="020B0604020202020204" charset="0"/>
              <a:ea typeface="Montserrat"/>
              <a:cs typeface="Montserrat" panose="020B0604020202020204" charset="0"/>
              <a:sym typeface="Montserrat"/>
            </a:endParaRPr>
          </a:p>
          <a:p>
            <a:pPr marL="457200" lvl="0" indent="-311150">
              <a:spcBef>
                <a:spcPts val="1200"/>
              </a:spcBef>
              <a:buClr>
                <a:srgbClr val="1F497D"/>
              </a:buClr>
              <a:buSzPts val="1300"/>
              <a:buFont typeface="Montserrat"/>
              <a:buChar char="●"/>
            </a:pPr>
            <a:endParaRPr lang="ru" dirty="0">
              <a:solidFill>
                <a:srgbClr val="1F497D"/>
              </a:solidFill>
              <a:latin typeface="Montserrat" panose="020B0604020202020204" charset="0"/>
              <a:ea typeface="Montserrat"/>
              <a:cs typeface="Montserrat" panose="020B0604020202020204" charset="0"/>
              <a:sym typeface="Montserrat"/>
            </a:endParaRPr>
          </a:p>
          <a:p>
            <a:pPr marL="457200" lvl="0" indent="-311150">
              <a:spcBef>
                <a:spcPts val="1200"/>
              </a:spcBef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-RU" sz="1600" dirty="0" smtClean="0">
                <a:solidFill>
                  <a:srgbClr val="1F497D"/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у</a:t>
            </a:r>
            <a:r>
              <a:rPr lang="ru" sz="1600" dirty="0" smtClean="0">
                <a:solidFill>
                  <a:srgbClr val="1F497D"/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чет интересов и индивидуальных особенностей каждого воспитанника и обучающегося для всестороннего развития </a:t>
            </a:r>
          </a:p>
          <a:p>
            <a:pPr marL="457200" lvl="0" indent="-311150">
              <a:spcBef>
                <a:spcPts val="1200"/>
              </a:spcBef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-RU" sz="1600" dirty="0">
                <a:solidFill>
                  <a:srgbClr val="1F497D"/>
                </a:solidFill>
                <a:latin typeface="Montserrat" panose="020B0604020202020204" charset="0"/>
                <a:cs typeface="Montserrat" panose="020B0604020202020204" charset="0"/>
              </a:rPr>
              <a:t>Регулярное обновление содержания программ по направленностям для сохранения востребованности и конкурентоспособности </a:t>
            </a:r>
            <a:endParaRPr lang="ru-RU" sz="1600" dirty="0" smtClean="0">
              <a:solidFill>
                <a:srgbClr val="1F497D"/>
              </a:solidFill>
              <a:latin typeface="Montserrat" panose="020B0604020202020204" charset="0"/>
              <a:cs typeface="Montserrat" panose="020B0604020202020204" charset="0"/>
            </a:endParaRPr>
          </a:p>
          <a:p>
            <a:pPr marL="457200" lvl="0" indent="-311150">
              <a:spcBef>
                <a:spcPts val="1200"/>
              </a:spcBef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-RU" sz="1600" dirty="0">
                <a:solidFill>
                  <a:srgbClr val="1F497D"/>
                </a:solidFill>
                <a:latin typeface="Montserrat" panose="020B0604020202020204" charset="0"/>
                <a:cs typeface="Montserrat" panose="020B0604020202020204" charset="0"/>
              </a:rPr>
              <a:t>Повышение доступности дополнительного образования детей, в том числе с ограниченными возможностями здоровья и </a:t>
            </a:r>
            <a:r>
              <a:rPr lang="ru-RU" sz="1600" dirty="0" smtClean="0">
                <a:solidFill>
                  <a:srgbClr val="1F497D"/>
                </a:solidFill>
                <a:latin typeface="Montserrat" panose="020B0604020202020204" charset="0"/>
                <a:cs typeface="Montserrat" panose="020B0604020202020204" charset="0"/>
              </a:rPr>
              <a:t>детей-инвалидов</a:t>
            </a:r>
            <a:endParaRPr lang="ru" sz="1600" dirty="0">
              <a:solidFill>
                <a:srgbClr val="1F497D"/>
              </a:solidFill>
              <a:latin typeface="Montserrat" panose="020B0604020202020204" charset="0"/>
              <a:ea typeface="Montserrat"/>
              <a:cs typeface="Montserrat" panose="020B0604020202020204" charset="0"/>
              <a:sym typeface="Montserrat"/>
            </a:endParaRPr>
          </a:p>
          <a:p>
            <a:pPr marL="457200" lvl="0" indent="-311150">
              <a:spcBef>
                <a:spcPts val="1200"/>
              </a:spcBef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-RU" sz="1600" dirty="0">
                <a:solidFill>
                  <a:srgbClr val="1F497D"/>
                </a:solidFill>
                <a:latin typeface="Montserrat" panose="020B0604020202020204" charset="0"/>
                <a:cs typeface="Montserrat" panose="020B0604020202020204" charset="0"/>
              </a:rPr>
              <a:t>Организация каникулярных смен, программ дополнительного образования в каникулярный </a:t>
            </a:r>
            <a:r>
              <a:rPr lang="ru-RU" sz="1600" dirty="0" smtClean="0">
                <a:solidFill>
                  <a:srgbClr val="1F497D"/>
                </a:solidFill>
                <a:latin typeface="Montserrat" panose="020B0604020202020204" charset="0"/>
                <a:cs typeface="Montserrat" panose="020B0604020202020204" charset="0"/>
              </a:rPr>
              <a:t>период</a:t>
            </a:r>
            <a:endParaRPr lang="ru-RU" sz="1600" dirty="0">
              <a:solidFill>
                <a:srgbClr val="1F497D"/>
              </a:solidFill>
              <a:latin typeface="Montserrat" panose="020B0604020202020204" charset="0"/>
              <a:ea typeface="Montserrat"/>
              <a:cs typeface="Montserrat" panose="020B0604020202020204" charset="0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….  </a:t>
            </a:r>
            <a:b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7" name="Google Shape;447;p38"/>
          <p:cNvSpPr txBox="1">
            <a:spLocks noGrp="1"/>
          </p:cNvSpPr>
          <p:nvPr>
            <p:ph type="title"/>
          </p:nvPr>
        </p:nvSpPr>
        <p:spPr>
          <a:xfrm>
            <a:off x="1774885" y="328499"/>
            <a:ext cx="7397447" cy="9344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ДОПОЛНИТЕЛЬНОЕ ОБРАЗОВАНИЕ В ГБОУ ШКОЛА № 1367</a:t>
            </a:r>
            <a:endParaRPr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48" name="Google Shape;44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21</a:t>
            </a:fld>
            <a:endParaRPr/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5740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0" name="Google Shape;440;p38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6" name="Google Shape;446;p38"/>
          <p:cNvSpPr txBox="1"/>
          <p:nvPr/>
        </p:nvSpPr>
        <p:spPr>
          <a:xfrm>
            <a:off x="727736" y="1239185"/>
            <a:ext cx="8135700" cy="6596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6050" algn="ctr">
              <a:spcBef>
                <a:spcPts val="1200"/>
              </a:spcBef>
              <a:buClr>
                <a:srgbClr val="1F497D"/>
              </a:buClr>
              <a:buSzPts val="1300"/>
            </a:pPr>
            <a:r>
              <a:rPr lang="ru" sz="1600" b="1" dirty="0" smtClean="0">
                <a:solidFill>
                  <a:srgbClr val="1F497D"/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Выстроена с учетом Федеральных законов, региональных правовых актов, Рабочей программой по воспитнию Школы</a:t>
            </a:r>
          </a:p>
          <a:p>
            <a:pPr marL="146050" lvl="0">
              <a:spcBef>
                <a:spcPts val="1200"/>
              </a:spcBef>
              <a:buClr>
                <a:srgbClr val="1F497D"/>
              </a:buClr>
              <a:buSzPts val="1300"/>
            </a:pPr>
            <a:endParaRPr lang="ru" sz="1600" dirty="0">
              <a:solidFill>
                <a:schemeClr val="accent1">
                  <a:lumMod val="50000"/>
                </a:schemeClr>
              </a:solidFill>
              <a:latin typeface="Montserrat" panose="020B0604020202020204" charset="0"/>
              <a:ea typeface="Montserrat"/>
              <a:cs typeface="Montserrat" panose="020B0604020202020204" charset="0"/>
              <a:sym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  <a:latin typeface="Montserrat" panose="020B0604020202020204" charset="0"/>
                <a:cs typeface="Montserrat" panose="020B0604020202020204" charset="0"/>
              </a:rPr>
              <a:t>профилактические </a:t>
            </a:r>
            <a:r>
              <a:rPr lang="ru-RU" sz="1600" dirty="0">
                <a:solidFill>
                  <a:srgbClr val="002060"/>
                </a:solidFill>
                <a:latin typeface="Montserrat" panose="020B0604020202020204" charset="0"/>
                <a:cs typeface="Montserrat" panose="020B0604020202020204" charset="0"/>
              </a:rPr>
              <a:t>недели, лекции, диспуты, марафоны, индивидуальные беседы, дни </a:t>
            </a:r>
            <a:r>
              <a:rPr lang="ru-RU" sz="1600" dirty="0" smtClean="0">
                <a:solidFill>
                  <a:srgbClr val="002060"/>
                </a:solidFill>
                <a:latin typeface="Montserrat" panose="020B0604020202020204" charset="0"/>
                <a:cs typeface="Montserrat" panose="020B0604020202020204" charset="0"/>
              </a:rPr>
              <a:t>здоровья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srgbClr val="002060"/>
              </a:solidFill>
              <a:latin typeface="Montserrat" panose="020B0604020202020204" charset="0"/>
              <a:cs typeface="Montserrat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Montserrat" panose="020B0604020202020204" charset="0"/>
                <a:cs typeface="Montserrat" panose="020B0604020202020204" charset="0"/>
              </a:rPr>
              <a:t>п</a:t>
            </a:r>
            <a:r>
              <a:rPr lang="ru-RU" sz="1600" dirty="0" smtClean="0">
                <a:solidFill>
                  <a:srgbClr val="002060"/>
                </a:solidFill>
                <a:latin typeface="Montserrat" panose="020B0604020202020204" charset="0"/>
                <a:cs typeface="Montserrat" panose="020B0604020202020204" charset="0"/>
              </a:rPr>
              <a:t>роведение </a:t>
            </a:r>
            <a:r>
              <a:rPr lang="ru-RU" sz="1600" dirty="0">
                <a:solidFill>
                  <a:srgbClr val="002060"/>
                </a:solidFill>
                <a:latin typeface="Montserrat" panose="020B0604020202020204" charset="0"/>
                <a:cs typeface="Montserrat" panose="020B0604020202020204" charset="0"/>
              </a:rPr>
              <a:t>СПТ и профилактических медицинских осмотров среди </a:t>
            </a:r>
            <a:r>
              <a:rPr lang="ru-RU" sz="1600" dirty="0" smtClean="0">
                <a:solidFill>
                  <a:srgbClr val="002060"/>
                </a:solidFill>
                <a:latin typeface="Montserrat" panose="020B0604020202020204" charset="0"/>
                <a:cs typeface="Montserrat" panose="020B0604020202020204" charset="0"/>
              </a:rPr>
              <a:t>обучающихся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srgbClr val="002060"/>
              </a:solidFill>
              <a:latin typeface="Montserrat" panose="020B0604020202020204" charset="0"/>
              <a:cs typeface="Montserrat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Montserrat" panose="020B0604020202020204" charset="0"/>
                <a:cs typeface="Montserrat" panose="020B0604020202020204" charset="0"/>
              </a:rPr>
              <a:t>м</a:t>
            </a:r>
            <a:r>
              <a:rPr lang="ru-RU" sz="1600" dirty="0" smtClean="0">
                <a:solidFill>
                  <a:srgbClr val="002060"/>
                </a:solidFill>
                <a:latin typeface="Montserrat" panose="020B0604020202020204" charset="0"/>
                <a:cs typeface="Montserrat" panose="020B0604020202020204" charset="0"/>
              </a:rPr>
              <a:t>ежведомственное </a:t>
            </a:r>
            <a:r>
              <a:rPr lang="ru-RU" sz="1600" dirty="0">
                <a:solidFill>
                  <a:srgbClr val="002060"/>
                </a:solidFill>
                <a:latin typeface="Montserrat" panose="020B0604020202020204" charset="0"/>
                <a:cs typeface="Montserrat" panose="020B0604020202020204" charset="0"/>
              </a:rPr>
              <a:t>взаимодействие с субъектами по профилактике (ОДН, ДПС, прокуратура, </a:t>
            </a:r>
            <a:r>
              <a:rPr lang="ru-RU" sz="1600" dirty="0" smtClean="0">
                <a:solidFill>
                  <a:srgbClr val="002060"/>
                </a:solidFill>
                <a:latin typeface="Montserrat" panose="020B0604020202020204" charset="0"/>
                <a:cs typeface="Montserrat" panose="020B0604020202020204" charset="0"/>
              </a:rPr>
              <a:t>городская и районные </a:t>
            </a:r>
            <a:r>
              <a:rPr lang="ru-RU" sz="1600" dirty="0" err="1" smtClean="0">
                <a:solidFill>
                  <a:srgbClr val="002060"/>
                </a:solidFill>
                <a:latin typeface="Montserrat" panose="020B0604020202020204" charset="0"/>
                <a:cs typeface="Montserrat" panose="020B0604020202020204" charset="0"/>
              </a:rPr>
              <a:t>КДНиЗП</a:t>
            </a:r>
            <a:r>
              <a:rPr lang="ru-RU" sz="1600" dirty="0" smtClean="0">
                <a:solidFill>
                  <a:srgbClr val="002060"/>
                </a:solidFill>
                <a:latin typeface="Montserrat" panose="020B0604020202020204" charset="0"/>
                <a:cs typeface="Montserrat" panose="020B0604020202020204" charset="0"/>
              </a:rPr>
              <a:t>)</a:t>
            </a:r>
          </a:p>
          <a:p>
            <a:endParaRPr lang="ru-RU" sz="1600" dirty="0" smtClean="0">
              <a:solidFill>
                <a:srgbClr val="002060"/>
              </a:solidFill>
              <a:latin typeface="Montserrat" panose="020B0604020202020204" charset="0"/>
              <a:cs typeface="Montserrat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  <a:latin typeface="Montserrat" panose="020B0604020202020204" charset="0"/>
                <a:cs typeface="Montserrat" panose="020B0604020202020204" charset="0"/>
              </a:rPr>
              <a:t>организация работы школьной службы примирения</a:t>
            </a: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7" name="Google Shape;447;p38"/>
          <p:cNvSpPr txBox="1">
            <a:spLocks noGrp="1"/>
          </p:cNvSpPr>
          <p:nvPr>
            <p:ph type="title"/>
          </p:nvPr>
        </p:nvSpPr>
        <p:spPr>
          <a:xfrm>
            <a:off x="2365650" y="301718"/>
            <a:ext cx="6919864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СИСТЕМА ПРОФИЛАКТИКИ В ГБОУ ШКОЛА № 1367</a:t>
            </a:r>
            <a:endParaRPr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48" name="Google Shape;44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22</a:t>
            </a:fld>
            <a:endParaRPr/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0214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0" name="Google Shape;440;p38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6" name="Google Shape;446;p38"/>
          <p:cNvSpPr txBox="1"/>
          <p:nvPr/>
        </p:nvSpPr>
        <p:spPr>
          <a:xfrm>
            <a:off x="727736" y="1239185"/>
            <a:ext cx="8293422" cy="5796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6050" algn="ctr">
              <a:spcBef>
                <a:spcPts val="1200"/>
              </a:spcBef>
              <a:buClr>
                <a:srgbClr val="1F497D"/>
              </a:buClr>
              <a:buSzPts val="1300"/>
            </a:pPr>
            <a:r>
              <a:rPr lang="ru" sz="1600" b="1" dirty="0" smtClean="0">
                <a:solidFill>
                  <a:srgbClr val="1F497D"/>
                </a:solidFill>
                <a:latin typeface="Montserrat" panose="020B0604020202020204" charset="0"/>
                <a:ea typeface="Montserrat"/>
                <a:cs typeface="Montserrat" panose="020B0604020202020204" charset="0"/>
                <a:sym typeface="Montserrat"/>
              </a:rPr>
              <a:t>Регламент реализации профилактической работы в 2025-2026 учебном году</a:t>
            </a:r>
          </a:p>
          <a:p>
            <a:pPr marL="146050" algn="ctr">
              <a:spcBef>
                <a:spcPts val="1200"/>
              </a:spcBef>
              <a:buClr>
                <a:srgbClr val="1F497D"/>
              </a:buClr>
              <a:buSzPts val="1300"/>
            </a:pPr>
            <a:endParaRPr lang="ru" dirty="0">
              <a:solidFill>
                <a:srgbClr val="1F497D"/>
              </a:solidFill>
              <a:latin typeface="Montserrat" panose="020B0604020202020204" charset="0"/>
              <a:ea typeface="Montserrat"/>
              <a:cs typeface="Montserrat" panose="020B0604020202020204" charset="0"/>
              <a:sym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1F497D"/>
                </a:solidFill>
                <a:latin typeface="Montserrat" panose="020B0604020202020204" charset="0"/>
                <a:cs typeface="Montserrat" panose="020B0604020202020204" charset="0"/>
              </a:rPr>
              <a:t>в соответствии с городскими НПА разработаны </a:t>
            </a:r>
            <a:r>
              <a:rPr lang="ru-RU" sz="1600" dirty="0">
                <a:solidFill>
                  <a:srgbClr val="1F497D"/>
                </a:solidFill>
                <a:latin typeface="Montserrat" panose="020B0604020202020204" charset="0"/>
                <a:cs typeface="Montserrat" panose="020B0604020202020204" charset="0"/>
              </a:rPr>
              <a:t>критерии </a:t>
            </a:r>
            <a:r>
              <a:rPr lang="ru-RU" sz="1600" dirty="0" err="1" smtClean="0">
                <a:solidFill>
                  <a:srgbClr val="1F497D"/>
                </a:solidFill>
                <a:latin typeface="Montserrat" panose="020B0604020202020204" charset="0"/>
                <a:cs typeface="Montserrat" panose="020B0604020202020204" charset="0"/>
              </a:rPr>
              <a:t>девиантного</a:t>
            </a:r>
            <a:r>
              <a:rPr lang="ru-RU" sz="1600" dirty="0" smtClean="0">
                <a:solidFill>
                  <a:srgbClr val="1F497D"/>
                </a:solidFill>
                <a:latin typeface="Montserrat" panose="020B0604020202020204" charset="0"/>
                <a:cs typeface="Montserrat" panose="020B0604020202020204" charset="0"/>
              </a:rPr>
              <a:t> противоправного </a:t>
            </a:r>
            <a:r>
              <a:rPr lang="ru-RU" sz="1600" dirty="0">
                <a:solidFill>
                  <a:srgbClr val="1F497D"/>
                </a:solidFill>
                <a:latin typeface="Montserrat" panose="020B0604020202020204" charset="0"/>
                <a:cs typeface="Montserrat" panose="020B0604020202020204" charset="0"/>
              </a:rPr>
              <a:t>поведения, за которыми следуют установленные меры </a:t>
            </a:r>
            <a:r>
              <a:rPr lang="ru-RU" sz="1600" dirty="0" smtClean="0">
                <a:solidFill>
                  <a:srgbClr val="1F497D"/>
                </a:solidFill>
                <a:latin typeface="Montserrat" panose="020B0604020202020204" charset="0"/>
                <a:cs typeface="Montserrat" panose="020B0604020202020204" charset="0"/>
              </a:rPr>
              <a:t>реагирования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srgbClr val="1F497D"/>
              </a:solidFill>
              <a:latin typeface="Montserrat" panose="020B0604020202020204" charset="0"/>
              <a:cs typeface="Montserrat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1F497D"/>
                </a:solidFill>
                <a:latin typeface="Montserrat" panose="020B0604020202020204" charset="0"/>
                <a:cs typeface="Montserrat" panose="020B0604020202020204" charset="0"/>
              </a:rPr>
              <a:t>все </a:t>
            </a:r>
            <a:r>
              <a:rPr lang="ru-RU" sz="1600" dirty="0">
                <a:solidFill>
                  <a:srgbClr val="1F497D"/>
                </a:solidFill>
                <a:latin typeface="Montserrat" panose="020B0604020202020204" charset="0"/>
                <a:cs typeface="Montserrat" panose="020B0604020202020204" charset="0"/>
              </a:rPr>
              <a:t>сигналы и действия школы заведены в городские информационные </a:t>
            </a:r>
            <a:r>
              <a:rPr lang="ru-RU" sz="1600" dirty="0" smtClean="0">
                <a:solidFill>
                  <a:srgbClr val="1F497D"/>
                </a:solidFill>
                <a:latin typeface="Montserrat" panose="020B0604020202020204" charset="0"/>
                <a:cs typeface="Montserrat" panose="020B0604020202020204" charset="0"/>
              </a:rPr>
              <a:t>системы</a:t>
            </a:r>
          </a:p>
          <a:p>
            <a:endParaRPr lang="ru-RU" sz="1600" dirty="0" smtClean="0">
              <a:solidFill>
                <a:srgbClr val="1F497D"/>
              </a:solidFill>
              <a:latin typeface="Montserrat" panose="020B0604020202020204" charset="0"/>
              <a:cs typeface="Montserrat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1F497D"/>
                </a:solidFill>
                <a:latin typeface="Montserrat" panose="020B0604020202020204" charset="0"/>
                <a:cs typeface="Montserrat" panose="020B0604020202020204" charset="0"/>
              </a:rPr>
              <a:t>контроль </a:t>
            </a:r>
            <a:r>
              <a:rPr lang="ru-RU" sz="1600" dirty="0">
                <a:solidFill>
                  <a:srgbClr val="1F497D"/>
                </a:solidFill>
                <a:latin typeface="Montserrat" panose="020B0604020202020204" charset="0"/>
                <a:cs typeface="Montserrat" panose="020B0604020202020204" charset="0"/>
              </a:rPr>
              <a:t>выявления и действий образовательной организации осуществляет рабочая группа Городской </a:t>
            </a:r>
            <a:r>
              <a:rPr lang="ru-RU" sz="1600" dirty="0" err="1">
                <a:solidFill>
                  <a:srgbClr val="1F497D"/>
                </a:solidFill>
                <a:latin typeface="Montserrat" panose="020B0604020202020204" charset="0"/>
                <a:cs typeface="Montserrat" panose="020B0604020202020204" charset="0"/>
              </a:rPr>
              <a:t>КДНиЗП</a:t>
            </a:r>
            <a:endParaRPr lang="ru-RU" sz="1600" dirty="0">
              <a:solidFill>
                <a:srgbClr val="1F497D"/>
              </a:solidFill>
              <a:latin typeface="Montserrat" panose="020B0604020202020204" charset="0"/>
              <a:cs typeface="Montserrat" panose="020B0604020202020204" charset="0"/>
            </a:endParaRPr>
          </a:p>
          <a:p>
            <a:pPr lvl="0" algn="l" rtl="0">
              <a:spcBef>
                <a:spcPts val="1000"/>
              </a:spcBef>
              <a:spcAft>
                <a:spcPts val="0"/>
              </a:spcAft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" sz="1500" dirty="0" smtClean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7" name="Google Shape;447;p38"/>
          <p:cNvSpPr txBox="1">
            <a:spLocks noGrp="1"/>
          </p:cNvSpPr>
          <p:nvPr>
            <p:ph type="title"/>
          </p:nvPr>
        </p:nvSpPr>
        <p:spPr>
          <a:xfrm>
            <a:off x="2365650" y="301718"/>
            <a:ext cx="6919864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СИСТЕМА ПРОФИЛАКТИКИ В ГБОУ ШКОЛА № 1367</a:t>
            </a:r>
            <a:endParaRPr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48" name="Google Shape;44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23</a:t>
            </a:fld>
            <a:endParaRPr/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8979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4" y="1167594"/>
            <a:ext cx="2916069" cy="3475649"/>
          </a:xfrm>
          <a:prstGeom prst="rect">
            <a:avLst/>
          </a:prstGeom>
          <a:effectLst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CA2A-8DC4-4B02-A6A3-827C8036EE21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64" y="314713"/>
            <a:ext cx="594066" cy="594066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4572000" y="896886"/>
            <a:ext cx="2110994" cy="3434913"/>
            <a:chOff x="6240016" y="1412776"/>
            <a:chExt cx="2814658" cy="4579883"/>
          </a:xfrm>
        </p:grpSpPr>
        <p:grpSp>
          <p:nvGrpSpPr>
            <p:cNvPr id="10" name="Google Shape;54;p13"/>
            <p:cNvGrpSpPr/>
            <p:nvPr/>
          </p:nvGrpSpPr>
          <p:grpSpPr>
            <a:xfrm>
              <a:off x="6240016" y="3374509"/>
              <a:ext cx="2814658" cy="2618150"/>
              <a:chOff x="-368860" y="1393667"/>
              <a:chExt cx="1296600" cy="1412544"/>
            </a:xfrm>
          </p:grpSpPr>
          <p:sp>
            <p:nvSpPr>
              <p:cNvPr id="12" name="Google Shape;57;p13"/>
              <p:cNvSpPr txBox="1"/>
              <p:nvPr/>
            </p:nvSpPr>
            <p:spPr>
              <a:xfrm>
                <a:off x="-99160" y="1393667"/>
                <a:ext cx="757200" cy="2988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68569" rIns="68569" bIns="68569" anchor="t" anchorCtr="0">
                <a:spAutoFit/>
              </a:bodyPr>
              <a:lstStyle/>
              <a:p>
                <a:pPr algn="ctr"/>
                <a:r>
                  <a:rPr lang="ru" sz="1800" b="1" dirty="0">
                    <a:solidFill>
                      <a:srgbClr val="0F32AD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Наш сайт</a:t>
                </a:r>
                <a:endParaRPr sz="1800" b="1" dirty="0">
                  <a:solidFill>
                    <a:srgbClr val="0F32AD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4" name="Google Shape;59;p13"/>
              <p:cNvSpPr txBox="1"/>
              <p:nvPr/>
            </p:nvSpPr>
            <p:spPr>
              <a:xfrm>
                <a:off x="-368860" y="2308072"/>
                <a:ext cx="1296600" cy="4981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68569" rIns="68569" bIns="68569" anchor="t" anchorCtr="0">
                <a:spAutoFit/>
              </a:bodyPr>
              <a:lstStyle/>
              <a:p>
                <a:pPr algn="ctr"/>
                <a:r>
                  <a:rPr lang="ru" sz="1800" b="1" dirty="0">
                    <a:solidFill>
                      <a:srgbClr val="0F32AD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Наша группа vk.com</a:t>
                </a:r>
                <a:endParaRPr sz="1800" b="1" dirty="0">
                  <a:solidFill>
                    <a:srgbClr val="0F32AD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16" name="Прямоугольник 15"/>
            <p:cNvSpPr/>
            <p:nvPr/>
          </p:nvSpPr>
          <p:spPr>
            <a:xfrm>
              <a:off x="6240016" y="1412776"/>
              <a:ext cx="2430454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800" b="1" dirty="0">
                  <a:solidFill>
                    <a:srgbClr val="0F32A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Наш канал </a:t>
              </a:r>
              <a:r>
                <a:rPr lang="en-US" sz="1800" b="1" dirty="0">
                  <a:solidFill>
                    <a:srgbClr val="0F32A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MAX</a:t>
              </a:r>
              <a:endParaRPr lang="ru-RU" sz="1800" b="1" dirty="0">
                <a:solidFill>
                  <a:srgbClr val="0F32A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502" y="572807"/>
            <a:ext cx="1189574" cy="1189574"/>
          </a:xfrm>
          <a:prstGeom prst="rect">
            <a:avLst/>
          </a:prstGeom>
        </p:spPr>
      </p:pic>
      <p:pic>
        <p:nvPicPr>
          <p:cNvPr id="7" name="Рисунок 6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266" y="1939865"/>
            <a:ext cx="1190700" cy="1190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266" y="3390209"/>
            <a:ext cx="1190700" cy="11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9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>
            <a:spLocks noGrp="1"/>
          </p:cNvSpPr>
          <p:nvPr>
            <p:ph type="title"/>
          </p:nvPr>
        </p:nvSpPr>
        <p:spPr>
          <a:xfrm>
            <a:off x="2174971" y="286841"/>
            <a:ext cx="7269678" cy="7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КОНТИНГЕНТ И КАДРОВЫЙ СОСТАВ </a:t>
            </a: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ГБОУ ШКОЛА № 1367</a:t>
            </a:r>
            <a:endParaRPr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23" name="Google Shape;123;p17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9" name="Google Shape;129;p17"/>
          <p:cNvSpPr txBox="1">
            <a:spLocks noGrp="1"/>
          </p:cNvSpPr>
          <p:nvPr>
            <p:ph type="body" idx="1"/>
          </p:nvPr>
        </p:nvSpPr>
        <p:spPr>
          <a:xfrm>
            <a:off x="558511" y="1102663"/>
            <a:ext cx="3889500" cy="12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Педагогические </a:t>
            </a:r>
            <a:r>
              <a:rPr lang="ru" b="1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работники</a:t>
            </a:r>
            <a:endParaRPr lang="ru" b="1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lang="ru" sz="1300" b="1" dirty="0" smtClean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 smtClean="0">
                <a:solidFill>
                  <a:srgbClr val="FD5110"/>
                </a:solidFill>
                <a:latin typeface="Montserrat"/>
                <a:ea typeface="Montserrat"/>
                <a:cs typeface="Montserrat"/>
                <a:sym typeface="Montserrat"/>
              </a:rPr>
              <a:t>218</a:t>
            </a:r>
            <a:r>
              <a:rPr lang="ru" sz="1500" b="1" dirty="0" smtClean="0">
                <a:solidFill>
                  <a:srgbClr val="FE744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учителей </a:t>
            </a:r>
            <a:endParaRPr lang="ru"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" sz="1300" b="1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 smtClean="0">
                <a:solidFill>
                  <a:srgbClr val="FD5110"/>
                </a:solidFill>
                <a:latin typeface="Montserrat"/>
                <a:ea typeface="Montserrat"/>
                <a:cs typeface="Montserrat"/>
                <a:sym typeface="Montserrat"/>
              </a:rPr>
              <a:t>89</a:t>
            </a:r>
            <a:r>
              <a:rPr lang="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воспитатель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17"/>
          <p:cNvSpPr txBox="1">
            <a:spLocks noGrp="1"/>
          </p:cNvSpPr>
          <p:nvPr>
            <p:ph type="body" idx="1"/>
          </p:nvPr>
        </p:nvSpPr>
        <p:spPr>
          <a:xfrm>
            <a:off x="5276651" y="3059153"/>
            <a:ext cx="2970300" cy="6621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95000"/>
              </a:lnSpc>
              <a:spcAft>
                <a:spcPts val="1000"/>
              </a:spcAft>
              <a:buNone/>
            </a:pPr>
            <a:r>
              <a:rPr lang="ru" sz="1300" dirty="0">
                <a:solidFill>
                  <a:srgbClr val="FD5110"/>
                </a:solidFill>
                <a:latin typeface="Montserrat"/>
                <a:ea typeface="Montserrat"/>
                <a:cs typeface="Montserrat"/>
                <a:sym typeface="Montserrat"/>
              </a:rPr>
              <a:t>88 %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- процент дошкольников, перешедших в 1 класс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</a:t>
            </a:fld>
            <a:endParaRPr/>
          </a:p>
        </p:txBody>
      </p:sp>
      <p:pic>
        <p:nvPicPr>
          <p:cNvPr id="17" name="Рисунок 16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58511" y="2553672"/>
            <a:ext cx="7362264" cy="1706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8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Контингент </a:t>
            </a:r>
            <a:r>
              <a:rPr lang="ru-RU" sz="1800" b="1" dirty="0" smtClean="0">
                <a:solidFill>
                  <a:srgbClr val="FD5110"/>
                </a:solidFill>
                <a:latin typeface="Montserrat"/>
                <a:ea typeface="Montserrat"/>
                <a:cs typeface="Montserrat"/>
              </a:rPr>
              <a:t>5655</a:t>
            </a:r>
            <a:r>
              <a:rPr lang="ru-RU" sz="1800" b="1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-RU" sz="18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человек   </a:t>
            </a:r>
            <a:endParaRPr lang="en-US" sz="1800" b="1" dirty="0">
              <a:solidFill>
                <a:srgbClr val="1F497D"/>
              </a:solidFill>
              <a:latin typeface="Montserrat"/>
              <a:ea typeface="Montserrat"/>
              <a:cs typeface="Montserrat"/>
            </a:endParaRPr>
          </a:p>
          <a:p>
            <a:pPr>
              <a:lnSpc>
                <a:spcPct val="107000"/>
              </a:lnSpc>
            </a:pPr>
            <a:endParaRPr lang="ru-RU" sz="1600" dirty="0">
              <a:solidFill>
                <a:srgbClr val="1C36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</a:pP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ДО</a:t>
            </a:r>
            <a:r>
              <a:rPr lang="ru-RU" sz="1600" dirty="0">
                <a:solidFill>
                  <a:srgbClr val="1C36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smtClean="0">
                <a:solidFill>
                  <a:srgbClr val="1C36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</a:t>
            </a:r>
            <a:r>
              <a:rPr lang="ru-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47 группы         </a:t>
            </a:r>
            <a:r>
              <a:rPr lang="ru-RU" sz="1600" dirty="0" smtClean="0">
                <a:solidFill>
                  <a:srgbClr val="FD51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1607</a:t>
            </a:r>
            <a:r>
              <a:rPr lang="ru-RU" sz="1600" dirty="0" smtClean="0">
                <a:solidFill>
                  <a:srgbClr val="1C36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человек</a:t>
            </a:r>
          </a:p>
          <a:p>
            <a:pPr>
              <a:lnSpc>
                <a:spcPct val="107000"/>
              </a:lnSpc>
            </a:pP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1-4 классы         </a:t>
            </a:r>
            <a:r>
              <a:rPr lang="en-US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5</a:t>
            </a: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1 классов       </a:t>
            </a:r>
            <a:r>
              <a:rPr lang="ru-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-RU" sz="1600" dirty="0" smtClean="0">
                <a:solidFill>
                  <a:srgbClr val="FD51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1566</a:t>
            </a:r>
            <a:r>
              <a:rPr lang="ru-RU" sz="1200" dirty="0" smtClean="0">
                <a:solidFill>
                  <a:srgbClr val="1C36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человек</a:t>
            </a:r>
          </a:p>
          <a:p>
            <a:pPr>
              <a:lnSpc>
                <a:spcPct val="107000"/>
              </a:lnSpc>
            </a:pP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5-9 классы         </a:t>
            </a:r>
            <a:r>
              <a:rPr lang="ru-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77 </a:t>
            </a: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классов        </a:t>
            </a:r>
            <a:r>
              <a:rPr lang="ru-RU" sz="1600" dirty="0" smtClean="0">
                <a:solidFill>
                  <a:srgbClr val="FD51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2130</a:t>
            </a:r>
            <a:r>
              <a:rPr lang="ru-RU" sz="1200" dirty="0" smtClean="0">
                <a:solidFill>
                  <a:srgbClr val="1C36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человек</a:t>
            </a:r>
          </a:p>
          <a:p>
            <a:pPr>
              <a:lnSpc>
                <a:spcPct val="107000"/>
              </a:lnSpc>
            </a:pP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10-11 классы    </a:t>
            </a:r>
            <a:r>
              <a:rPr lang="ru-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 13 </a:t>
            </a: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классов        </a:t>
            </a:r>
            <a:r>
              <a:rPr lang="ru-RU" sz="1600" dirty="0" smtClean="0">
                <a:solidFill>
                  <a:srgbClr val="FD511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325</a:t>
            </a:r>
            <a:r>
              <a:rPr lang="ru-RU" sz="1200" dirty="0" smtClean="0">
                <a:solidFill>
                  <a:srgbClr val="1C36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</a:rPr>
              <a:t>человек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2174971" y="303445"/>
            <a:ext cx="6922529" cy="7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ОСНОВНЫЕ НАПРАВЛЕНИЯ </a:t>
            </a: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РАСХОДОВ </a:t>
            </a: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БЮДЖЕТА </a:t>
            </a:r>
            <a:endParaRPr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xfrm>
            <a:off x="492225" y="1222150"/>
            <a:ext cx="3845700" cy="27560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95000"/>
              </a:lnSpc>
              <a:spcAft>
                <a:spcPts val="1000"/>
              </a:spcAft>
              <a:buNone/>
            </a:pPr>
            <a:r>
              <a:rPr lang="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Предоставление образования жителям города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b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 том числе: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>
              <a:lnSpc>
                <a:spcPct val="95000"/>
              </a:lnSpc>
              <a:spcAft>
                <a:spcPts val="1000"/>
              </a:spcAft>
              <a:buNone/>
            </a:pPr>
            <a:r>
              <a:rPr lang="ru" sz="1500" b="1" dirty="0">
                <a:solidFill>
                  <a:srgbClr val="FD5110"/>
                </a:solidFill>
                <a:latin typeface="Montserrat"/>
                <a:ea typeface="Montserrat"/>
                <a:cs typeface="Montserrat"/>
                <a:sym typeface="Montserrat"/>
              </a:rPr>
              <a:t>797 835 929 </a:t>
            </a:r>
            <a:r>
              <a:rPr lang="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рублей 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школьное </a:t>
            </a:r>
            <a:b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образование 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lnSpc>
                <a:spcPct val="95000"/>
              </a:lnSpc>
              <a:spcAft>
                <a:spcPts val="1000"/>
              </a:spcAft>
              <a:buNone/>
            </a:pPr>
            <a:r>
              <a:rPr lang="ru" sz="1500" b="1" dirty="0">
                <a:solidFill>
                  <a:srgbClr val="FD5110"/>
                </a:solidFill>
                <a:latin typeface="Montserrat"/>
                <a:ea typeface="Montserrat"/>
                <a:cs typeface="Montserrat"/>
                <a:sym typeface="Montserrat"/>
              </a:rPr>
              <a:t>364 419 784 </a:t>
            </a:r>
            <a:r>
              <a:rPr lang="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рублей 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дошкольное образование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SzPts val="1500"/>
              <a:buNone/>
            </a:pPr>
            <a:r>
              <a:rPr lang="ru" sz="1500" b="1" dirty="0">
                <a:solidFill>
                  <a:srgbClr val="FD5110"/>
                </a:solidFill>
                <a:latin typeface="Montserrat"/>
                <a:ea typeface="Montserrat"/>
                <a:cs typeface="Montserrat"/>
                <a:sym typeface="Montserrat"/>
              </a:rPr>
              <a:t>35 941 849 </a:t>
            </a:r>
            <a:r>
              <a:rPr lang="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рублей 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дополнительное образование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97" name="Google Shape;97;p15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15"/>
          <p:cNvSpPr txBox="1">
            <a:spLocks noGrp="1"/>
          </p:cNvSpPr>
          <p:nvPr>
            <p:ph type="body" idx="1"/>
          </p:nvPr>
        </p:nvSpPr>
        <p:spPr>
          <a:xfrm>
            <a:off x="4393870" y="1222149"/>
            <a:ext cx="4525280" cy="37536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Создание современных условий </a:t>
            </a:r>
            <a:br>
              <a:rPr lang="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для предоставления </a:t>
            </a:r>
            <a:br>
              <a:rPr lang="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качественного образования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b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 том числе: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3350" lvl="0" indent="0">
              <a:lnSpc>
                <a:spcPct val="95000"/>
              </a:lnSpc>
              <a:spcBef>
                <a:spcPts val="1000"/>
              </a:spcBef>
              <a:buSzPts val="1500"/>
              <a:buNone/>
            </a:pPr>
            <a:r>
              <a:rPr lang="ru" sz="1500" b="1" dirty="0">
                <a:solidFill>
                  <a:srgbClr val="FD5110"/>
                </a:solidFill>
                <a:latin typeface="Montserrat"/>
                <a:ea typeface="Montserrat"/>
                <a:cs typeface="Montserrat"/>
                <a:sym typeface="Montserrat"/>
              </a:rPr>
              <a:t>3 302 721 </a:t>
            </a:r>
            <a:r>
              <a:rPr lang="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рублей 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оборудование </a:t>
            </a:r>
          </a:p>
          <a:p>
            <a:pPr marL="449263" lvl="0" indent="0">
              <a:lnSpc>
                <a:spcPct val="95000"/>
              </a:lnSpc>
              <a:spcBef>
                <a:spcPts val="1000"/>
              </a:spcBef>
              <a:buSzPts val="1500"/>
              <a:buNone/>
            </a:pPr>
            <a:r>
              <a:rPr lang="ru" sz="9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оснащение предпрофессиональных классов (инженерные, медицинские, IT-классы и пр.); обновление учебно-лабораторного оборудования; реализация комплексной программы модернизации и замены АПС в зданиях в целях обеспечения безопасности и т.п.</a:t>
            </a:r>
            <a:endParaRPr sz="9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3350" lvl="0" indent="0">
              <a:lnSpc>
                <a:spcPct val="95000"/>
              </a:lnSpc>
              <a:spcBef>
                <a:spcPts val="1000"/>
              </a:spcBef>
              <a:buSzPts val="1500"/>
              <a:buNone/>
            </a:pPr>
            <a:r>
              <a:rPr lang="ru" sz="1500" b="1" dirty="0">
                <a:solidFill>
                  <a:srgbClr val="FD5110"/>
                </a:solidFill>
                <a:latin typeface="Montserrat"/>
                <a:ea typeface="Montserrat"/>
                <a:cs typeface="Montserrat"/>
                <a:sym typeface="Montserrat"/>
              </a:rPr>
              <a:t>15 305 818 </a:t>
            </a:r>
            <a:r>
              <a:rPr lang="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рублей 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ремонт 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3350" lvl="0" indent="0">
              <a:lnSpc>
                <a:spcPct val="95000"/>
              </a:lnSpc>
              <a:spcBef>
                <a:spcPts val="1000"/>
              </a:spcBef>
              <a:buSzPts val="1500"/>
              <a:buNone/>
            </a:pPr>
            <a:r>
              <a:rPr lang="ru" sz="1500" b="1" dirty="0">
                <a:solidFill>
                  <a:srgbClr val="FD5110"/>
                </a:solidFill>
                <a:latin typeface="Montserrat"/>
                <a:ea typeface="Montserrat"/>
                <a:cs typeface="Montserrat"/>
                <a:sym typeface="Montserrat"/>
              </a:rPr>
              <a:t>2 378 483 </a:t>
            </a:r>
            <a:r>
              <a:rPr lang="ru-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рублей </a:t>
            </a: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форменное обмундирование</a:t>
            </a:r>
          </a:p>
          <a:p>
            <a:pPr marL="133350" lvl="0" indent="0">
              <a:lnSpc>
                <a:spcPct val="95000"/>
              </a:lnSpc>
              <a:spcBef>
                <a:spcPts val="1000"/>
              </a:spcBef>
              <a:buSzPts val="1500"/>
              <a:buNone/>
            </a:pPr>
            <a:r>
              <a:rPr lang="ru-RU" sz="1500" b="1" dirty="0">
                <a:solidFill>
                  <a:srgbClr val="FD5110"/>
                </a:solidFill>
                <a:latin typeface="Montserrat"/>
                <a:ea typeface="Montserrat"/>
                <a:cs typeface="Montserrat"/>
                <a:sym typeface="Montserrat"/>
              </a:rPr>
              <a:t>2 754 862 </a:t>
            </a:r>
            <a:r>
              <a:rPr lang="ru-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рублей </a:t>
            </a:r>
            <a:r>
              <a:rPr lang="ru-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расходные материалы для учебного процесса</a:t>
            </a:r>
          </a:p>
          <a:p>
            <a:pPr lvl="0" indent="-323850">
              <a:lnSpc>
                <a:spcPct val="95000"/>
              </a:lnSpc>
              <a:spcBef>
                <a:spcPts val="1000"/>
              </a:spcBef>
              <a:buSzPts val="1500"/>
              <a:buFont typeface="Montserrat"/>
              <a:buChar char="●"/>
            </a:pP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" name="Google Shape;10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Рисунок 12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3827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>
            <a:spLocks noGrp="1"/>
          </p:cNvSpPr>
          <p:nvPr>
            <p:ph type="title"/>
          </p:nvPr>
        </p:nvSpPr>
        <p:spPr>
          <a:xfrm>
            <a:off x="2174971" y="276021"/>
            <a:ext cx="6671429" cy="6781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СРЕДНЯЯ ЗАРАБОТНАЯ ПЛАТА РАБОТНИКОВ </a:t>
            </a:r>
            <a:b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ГБОУ ШКОЛА № 1367 ЗА 2025 год</a:t>
            </a:r>
            <a:endParaRPr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52" name="Google Shape;152;p19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3" name="Google Shape;16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" name="Рисунок 14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Google Shape;158;p19"/>
          <p:cNvSpPr txBox="1"/>
          <p:nvPr/>
        </p:nvSpPr>
        <p:spPr>
          <a:xfrm>
            <a:off x="512350" y="2368292"/>
            <a:ext cx="2949000" cy="815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99 788 рублей</a:t>
            </a:r>
            <a:br>
              <a:rPr lang="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воспитатели </a:t>
            </a:r>
            <a: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159;p19"/>
          <p:cNvSpPr txBox="1"/>
          <p:nvPr/>
        </p:nvSpPr>
        <p:spPr>
          <a:xfrm>
            <a:off x="497893" y="1702583"/>
            <a:ext cx="2218200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1300" b="1" dirty="0">
                <a:solidFill>
                  <a:srgbClr val="003366"/>
                </a:solidFill>
                <a:latin typeface="Montserrat" panose="020B0604020202020204" charset="0"/>
                <a:cs typeface="Montserrat" panose="020B0604020202020204" charset="0"/>
              </a:rPr>
              <a:t>144 706 </a:t>
            </a:r>
            <a:r>
              <a:rPr lang="ru" sz="1300" b="1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рублей </a:t>
            </a:r>
          </a:p>
          <a:p>
            <a:pPr lvl="0"/>
            <a:r>
              <a:rPr lang="ru" sz="13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учителя </a:t>
            </a: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160;p19"/>
          <p:cNvSpPr txBox="1"/>
          <p:nvPr/>
        </p:nvSpPr>
        <p:spPr>
          <a:xfrm>
            <a:off x="512350" y="3063287"/>
            <a:ext cx="2899500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128 159 рублей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педагоги допобразования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161;p19"/>
          <p:cNvSpPr txBox="1"/>
          <p:nvPr/>
        </p:nvSpPr>
        <p:spPr>
          <a:xfrm>
            <a:off x="512350" y="3758281"/>
            <a:ext cx="2355300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99 496 рублей</a:t>
            </a:r>
            <a:br>
              <a:rPr lang="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прочий персонал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1081325"/>
              </p:ext>
            </p:extLst>
          </p:nvPr>
        </p:nvGraphicFramePr>
        <p:xfrm>
          <a:off x="2716093" y="1509287"/>
          <a:ext cx="6066614" cy="3153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6635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>
            <a:spLocks noGrp="1"/>
          </p:cNvSpPr>
          <p:nvPr>
            <p:ph type="title"/>
          </p:nvPr>
        </p:nvSpPr>
        <p:spPr>
          <a:xfrm>
            <a:off x="2224787" y="276024"/>
            <a:ext cx="6904701" cy="3347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РЕМОНТЫЕ РАБОТЫ в ГБОУ </a:t>
            </a: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ШКОЛА </a:t>
            </a: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№ 1367 в </a:t>
            </a: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2025 </a:t>
            </a: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ГОДУ </a:t>
            </a:r>
            <a:endParaRPr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84" name="Google Shape;184;p21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" name="Google Shape;19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6</a:t>
            </a:fld>
            <a:endParaRPr/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115121" y="4294939"/>
            <a:ext cx="23521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err="1" smtClean="0">
                <a:solidFill>
                  <a:srgbClr val="1F497D"/>
                </a:solidFill>
              </a:rPr>
              <a:t>Васильцовский</a:t>
            </a:r>
            <a:r>
              <a:rPr lang="ru-RU" sz="1000" dirty="0" smtClean="0">
                <a:solidFill>
                  <a:srgbClr val="1F497D"/>
                </a:solidFill>
              </a:rPr>
              <a:t> стан д.6</a:t>
            </a:r>
            <a:endParaRPr lang="ru-RU" sz="1000" dirty="0">
              <a:solidFill>
                <a:srgbClr val="1F497D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420" y="1301053"/>
            <a:ext cx="2921619" cy="281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039" y="1301053"/>
            <a:ext cx="2995961" cy="281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7415" y="773151"/>
            <a:ext cx="6690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Текущий ремонт и покраска помещений</a:t>
            </a:r>
            <a:endParaRPr lang="ru-RU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1053"/>
            <a:ext cx="3226420" cy="281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54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>
            <a:spLocks noGrp="1"/>
          </p:cNvSpPr>
          <p:nvPr>
            <p:ph type="title"/>
          </p:nvPr>
        </p:nvSpPr>
        <p:spPr>
          <a:xfrm>
            <a:off x="2166731" y="312310"/>
            <a:ext cx="6897444" cy="7215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РЕМОНТЫЕ РАБОТЫ в ГБОУ ШКОЛА </a:t>
            </a: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№ 1367 </a:t>
            </a: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 2025 ГОДУ </a:t>
            </a:r>
            <a:endParaRPr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84" name="Google Shape;184;p21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" name="Google Shape;19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7</a:t>
            </a:fld>
            <a:endParaRPr/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47785" y="4086300"/>
            <a:ext cx="31510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1F497D"/>
                </a:solidFill>
              </a:rPr>
              <a:t>2-й Саратовский проезд д.4</a:t>
            </a:r>
            <a:endParaRPr lang="ru-RU" sz="1000" dirty="0">
              <a:solidFill>
                <a:srgbClr val="1F497D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8" y="1462219"/>
            <a:ext cx="3028972" cy="248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118" y="1462218"/>
            <a:ext cx="3107473" cy="248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940" y="1462219"/>
            <a:ext cx="2706587" cy="248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987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>
            <a:spLocks noGrp="1"/>
          </p:cNvSpPr>
          <p:nvPr>
            <p:ph type="title"/>
          </p:nvPr>
        </p:nvSpPr>
        <p:spPr>
          <a:xfrm>
            <a:off x="2224787" y="276024"/>
            <a:ext cx="6904701" cy="6937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РЕМОНТЫЕ РАБОТЫ в ГБОУ </a:t>
            </a: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ШКОЛА </a:t>
            </a: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№ 1367 в </a:t>
            </a: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2025 </a:t>
            </a: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ГОДУ </a:t>
            </a:r>
            <a:endParaRPr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84" name="Google Shape;184;p21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" name="Google Shape;19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8</a:t>
            </a:fld>
            <a:endParaRPr/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320213" y="3991853"/>
            <a:ext cx="23521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1F497D"/>
                </a:solidFill>
              </a:rPr>
              <a:t>Волжский бульвар д.6 корп. 4</a:t>
            </a:r>
            <a:endParaRPr lang="ru-RU" sz="1000" dirty="0">
              <a:solidFill>
                <a:srgbClr val="1F497D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16300" y="3991853"/>
            <a:ext cx="23521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1F497D"/>
                </a:solidFill>
              </a:rPr>
              <a:t>Волжский бульвар д.16 корп. 2</a:t>
            </a:r>
            <a:endParaRPr lang="ru-RU" sz="1000" dirty="0">
              <a:solidFill>
                <a:srgbClr val="1F497D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855" y="1380304"/>
            <a:ext cx="2906750" cy="2394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605" y="1375318"/>
            <a:ext cx="2943922" cy="239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0304"/>
            <a:ext cx="3233855" cy="2394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26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>
            <a:spLocks noGrp="1"/>
          </p:cNvSpPr>
          <p:nvPr>
            <p:ph type="title"/>
          </p:nvPr>
        </p:nvSpPr>
        <p:spPr>
          <a:xfrm>
            <a:off x="2224787" y="276024"/>
            <a:ext cx="6904701" cy="6937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ru" sz="1820" dirty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РЕМОНТЫЕ РАБОТЫ в ГБОУ ШКОЛА № 1367 в </a:t>
            </a:r>
            <a:r>
              <a:rPr lang="ru" sz="1820" dirty="0" smtClean="0">
                <a:solidFill>
                  <a:srgbClr val="1F38A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2025 ГОДУ </a:t>
            </a:r>
            <a:endParaRPr sz="1820" dirty="0">
              <a:solidFill>
                <a:srgbClr val="1F38A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84" name="Google Shape;184;p21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" name="Google Shape;19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9</a:t>
            </a:fld>
            <a:endParaRPr/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9300" t="16343" r="79582" b="62183"/>
          <a:stretch/>
        </p:blipFill>
        <p:spPr bwMode="auto">
          <a:xfrm>
            <a:off x="850044" y="110356"/>
            <a:ext cx="924841" cy="1000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539397" y="4297356"/>
            <a:ext cx="31510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1F497D"/>
                </a:solidFill>
              </a:rPr>
              <a:t>Саратовская  д.16, корп.2</a:t>
            </a:r>
            <a:endParaRPr lang="ru-RU" sz="1000" dirty="0">
              <a:solidFill>
                <a:srgbClr val="1F497D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632" y="1166813"/>
            <a:ext cx="2921000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0" y="1166348"/>
            <a:ext cx="3152077" cy="2810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118" y="1166813"/>
            <a:ext cx="2940513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67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</a:majorFont>
    <a:minorFont>
      <a:latin typeface="Times New Roman"/>
      <a:ea typeface=""/>
      <a:cs typeface=""/>
    </a:minorFont>
  </a:fontScheme>
  <a:fmtScheme>
    <a:fillStyleLst>
      <a:solidFill>
        <a:schemeClr val="phClr"/>
      </a:solidFill>
      <a:gradFill>
        <a:gsLst>
          <a:gs pos="0">
            <a:schemeClr val="phClr">
              <a:tint val="50000"/>
            </a:schemeClr>
          </a:gs>
          <a:gs pos="35000">
            <a:schemeClr val="phClr">
              <a:tint val="37000"/>
            </a:schemeClr>
          </a:gs>
          <a:gs pos="100000">
            <a:schemeClr val="phClr">
              <a:tint val="15000"/>
            </a:schemeClr>
          </a:gs>
        </a:gsLst>
        <a:lin ang="16200000" scaled="1"/>
        <a:tileRect/>
      </a:gradFill>
      <a:gradFill>
        <a:gsLst>
          <a:gs pos="0">
            <a:schemeClr val="phClr">
              <a:shade val="51000"/>
            </a:schemeClr>
          </a:gs>
          <a:gs pos="80000">
            <a:schemeClr val="phClr">
              <a:shade val="93000"/>
            </a:schemeClr>
          </a:gs>
          <a:gs pos="100000">
            <a:schemeClr val="phClr">
              <a:shade val="94000"/>
            </a:schemeClr>
          </a:gs>
        </a:gsLst>
        <a:lin ang="16200000" scaled="0"/>
        <a:tileRect/>
      </a:gradFill>
    </a:fillStyleLst>
    <a:lnStyleLst>
      <a:ln w="9525" cap="flat" cmpd="sng" algn="ctr">
        <a:prstDash val="solid"/>
      </a:ln>
      <a:ln w="25400" cap="flat" cmpd="sng" algn="ctr">
        <a:prstDash val="solid"/>
      </a:ln>
      <a:ln w="38100" cap="flat" cmpd="sng" algn="ctr">
        <a:prstDash val="solid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gradFill>
        <a:gsLst>
          <a:gs pos="0">
            <a:schemeClr val="phClr">
              <a:tint val="40000"/>
            </a:schemeClr>
          </a:gs>
          <a:gs pos="40000">
            <a:schemeClr val="phClr">
              <a:tint val="45000"/>
              <a:shade val="99000"/>
            </a:schemeClr>
          </a:gs>
          <a:gs pos="100000">
            <a:schemeClr val="phClr">
              <a:shade val="20000"/>
            </a:schemeClr>
          </a:gs>
        </a:gsLst>
        <a:path path="circle">
          <a:fillToRect l="50000" t="-80000" r="50000" b="180000"/>
        </a:path>
        <a:tileRect/>
      </a:gradFill>
      <a:gradFill>
        <a:gsLst>
          <a:gs pos="0">
            <a:schemeClr val="phClr">
              <a:tint val="80000"/>
            </a:schemeClr>
          </a:gs>
          <a:gs pos="100000">
            <a:schemeClr val="phClr">
              <a:shade val="3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</a:majorFont>
    <a:minorFont>
      <a:latin typeface="Times New Roman"/>
      <a:ea typeface=""/>
      <a:cs typeface=""/>
    </a:minorFont>
  </a:fontScheme>
  <a:fmtScheme>
    <a:fillStyleLst>
      <a:solidFill>
        <a:schemeClr val="phClr"/>
      </a:solidFill>
      <a:gradFill>
        <a:gsLst>
          <a:gs pos="0">
            <a:schemeClr val="phClr">
              <a:tint val="50000"/>
            </a:schemeClr>
          </a:gs>
          <a:gs pos="35000">
            <a:schemeClr val="phClr">
              <a:tint val="37000"/>
            </a:schemeClr>
          </a:gs>
          <a:gs pos="100000">
            <a:schemeClr val="phClr">
              <a:tint val="15000"/>
            </a:schemeClr>
          </a:gs>
        </a:gsLst>
        <a:lin ang="16200000" scaled="1"/>
        <a:tileRect/>
      </a:gradFill>
      <a:gradFill>
        <a:gsLst>
          <a:gs pos="0">
            <a:schemeClr val="phClr">
              <a:shade val="51000"/>
            </a:schemeClr>
          </a:gs>
          <a:gs pos="80000">
            <a:schemeClr val="phClr">
              <a:shade val="93000"/>
            </a:schemeClr>
          </a:gs>
          <a:gs pos="100000">
            <a:schemeClr val="phClr">
              <a:shade val="94000"/>
            </a:schemeClr>
          </a:gs>
        </a:gsLst>
        <a:lin ang="16200000" scaled="0"/>
        <a:tileRect/>
      </a:gradFill>
    </a:fillStyleLst>
    <a:lnStyleLst>
      <a:ln w="9525" cap="flat" cmpd="sng" algn="ctr">
        <a:prstDash val="solid"/>
      </a:ln>
      <a:ln w="25400" cap="flat" cmpd="sng" algn="ctr">
        <a:prstDash val="solid"/>
      </a:ln>
      <a:ln w="38100" cap="flat" cmpd="sng" algn="ctr">
        <a:prstDash val="solid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gradFill>
        <a:gsLst>
          <a:gs pos="0">
            <a:schemeClr val="phClr">
              <a:tint val="40000"/>
            </a:schemeClr>
          </a:gs>
          <a:gs pos="40000">
            <a:schemeClr val="phClr">
              <a:tint val="45000"/>
              <a:shade val="99000"/>
            </a:schemeClr>
          </a:gs>
          <a:gs pos="100000">
            <a:schemeClr val="phClr">
              <a:shade val="20000"/>
            </a:schemeClr>
          </a:gs>
        </a:gsLst>
        <a:path path="circle">
          <a:fillToRect l="50000" t="-80000" r="50000" b="180000"/>
        </a:path>
        <a:tileRect/>
      </a:gradFill>
      <a:gradFill>
        <a:gsLst>
          <a:gs pos="0">
            <a:schemeClr val="phClr">
              <a:tint val="80000"/>
            </a:schemeClr>
          </a:gs>
          <a:gs pos="100000">
            <a:schemeClr val="phClr">
              <a:shade val="3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</a:majorFont>
    <a:minorFont>
      <a:latin typeface="Times New Roman"/>
      <a:ea typeface=""/>
      <a:cs typeface=""/>
    </a:minorFont>
  </a:fontScheme>
  <a:fmtScheme>
    <a:fillStyleLst>
      <a:solidFill>
        <a:schemeClr val="phClr"/>
      </a:solidFill>
      <a:gradFill>
        <a:gsLst>
          <a:gs pos="0">
            <a:schemeClr val="phClr">
              <a:tint val="50000"/>
            </a:schemeClr>
          </a:gs>
          <a:gs pos="35000">
            <a:schemeClr val="phClr">
              <a:tint val="37000"/>
            </a:schemeClr>
          </a:gs>
          <a:gs pos="100000">
            <a:schemeClr val="phClr">
              <a:tint val="15000"/>
            </a:schemeClr>
          </a:gs>
        </a:gsLst>
        <a:lin ang="16200000" scaled="1"/>
        <a:tileRect/>
      </a:gradFill>
      <a:gradFill>
        <a:gsLst>
          <a:gs pos="0">
            <a:schemeClr val="phClr">
              <a:shade val="51000"/>
            </a:schemeClr>
          </a:gs>
          <a:gs pos="80000">
            <a:schemeClr val="phClr">
              <a:shade val="93000"/>
            </a:schemeClr>
          </a:gs>
          <a:gs pos="100000">
            <a:schemeClr val="phClr">
              <a:shade val="94000"/>
            </a:schemeClr>
          </a:gs>
        </a:gsLst>
        <a:lin ang="16200000" scaled="0"/>
        <a:tileRect/>
      </a:gradFill>
    </a:fillStyleLst>
    <a:lnStyleLst>
      <a:ln w="9525" cap="flat" cmpd="sng" algn="ctr">
        <a:prstDash val="solid"/>
      </a:ln>
      <a:ln w="25400" cap="flat" cmpd="sng" algn="ctr">
        <a:prstDash val="solid"/>
      </a:ln>
      <a:ln w="38100" cap="flat" cmpd="sng" algn="ctr">
        <a:prstDash val="solid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gradFill>
        <a:gsLst>
          <a:gs pos="0">
            <a:schemeClr val="phClr">
              <a:tint val="40000"/>
            </a:schemeClr>
          </a:gs>
          <a:gs pos="40000">
            <a:schemeClr val="phClr">
              <a:tint val="45000"/>
              <a:shade val="99000"/>
            </a:schemeClr>
          </a:gs>
          <a:gs pos="100000">
            <a:schemeClr val="phClr">
              <a:shade val="20000"/>
            </a:schemeClr>
          </a:gs>
        </a:gsLst>
        <a:path path="circle">
          <a:fillToRect l="50000" t="-80000" r="50000" b="180000"/>
        </a:path>
        <a:tileRect/>
      </a:gradFill>
      <a:gradFill>
        <a:gsLst>
          <a:gs pos="0">
            <a:schemeClr val="phClr">
              <a:tint val="80000"/>
            </a:schemeClr>
          </a:gs>
          <a:gs pos="100000">
            <a:schemeClr val="phClr">
              <a:shade val="30000"/>
            </a:schemeClr>
          </a:gs>
        </a:gsLst>
        <a:path path="circle">
          <a:fillToRect l="50000" t="50000" r="50000" b="50000"/>
        </a:path>
        <a:tileRect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7178</TotalTime>
  <Words>1006</Words>
  <Application>Microsoft Office PowerPoint</Application>
  <PresentationFormat>Экран (16:9)</PresentationFormat>
  <Paragraphs>347</Paragraphs>
  <Slides>24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Times New Roman</vt:lpstr>
      <vt:lpstr>Montserrat</vt:lpstr>
      <vt:lpstr>Montserrat ExtraBold</vt:lpstr>
      <vt:lpstr>Wingdings</vt:lpstr>
      <vt:lpstr>Tahoma</vt:lpstr>
      <vt:lpstr>Simple Light</vt:lpstr>
      <vt:lpstr>Презентация PowerPoint</vt:lpstr>
      <vt:lpstr>СТРУКТУРА ШКОЛЫ</vt:lpstr>
      <vt:lpstr>КОНТИНГЕНТ И КАДРОВЫЙ СОСТАВ ГБОУ ШКОЛА № 1367</vt:lpstr>
      <vt:lpstr>ОСНОВНЫЕ НАПРАВЛЕНИЯ РАСХОДОВ БЮДЖЕТА </vt:lpstr>
      <vt:lpstr>СРЕДНЯЯ ЗАРАБОТНАЯ ПЛАТА РАБОТНИКОВ  ГБОУ ШКОЛА № 1367 ЗА 2025 год</vt:lpstr>
      <vt:lpstr>РЕМОНТЫЕ РАБОТЫ в ГБОУ ШКОЛА № 1367 в 2025 ГОДУ </vt:lpstr>
      <vt:lpstr>РЕМОНТЫЕ РАБОТЫ в ГБОУ ШКОЛА № 1367 в 2025 ГОДУ </vt:lpstr>
      <vt:lpstr>РЕМОНТЫЕ РАБОТЫ в ГБОУ ШКОЛА № 1367 в 2025 ГОДУ </vt:lpstr>
      <vt:lpstr>РЕМОНТЫЕ РАБОТЫ в ГБОУ ШКОЛА № 1367 в 2025 ГОДУ </vt:lpstr>
      <vt:lpstr>РЕМОНТЫЕ РАБОТЫ в ГБОУ ШКОЛА № 1367 в 2025 ГОДУ </vt:lpstr>
      <vt:lpstr>РАЗВИТИЕ ПРЕДПРОФЕССИОНАЛЬНОГО ОБРАЗОВАНИЯ В ГБОУ ШКОЛА № 1367 </vt:lpstr>
      <vt:lpstr>Презентация PowerPoint</vt:lpstr>
      <vt:lpstr>ТЕХНОЛОГИЧНОСТЬ И ОСНАЩЕННОСТЬ</vt:lpstr>
      <vt:lpstr>МАССОВОЕ КАЧЕСТВЕННОЕ ОБРАЗОВАНИЕ </vt:lpstr>
      <vt:lpstr>МАССОВОЕ КАЧЕСТВЕННОЕ ОБРАЗОВАНИЕ </vt:lpstr>
      <vt:lpstr>МАССОВОЕ КАЧЕСТВЕННОЕ ОБРАЗОВАНИЕ </vt:lpstr>
      <vt:lpstr>МАССОВОЕ КАЧЕСТВЕННОЕ ОБРАЗОВАНИЕ </vt:lpstr>
      <vt:lpstr>МАССОВОЕ КАЧЕСТВЕННОЕ ОБРАЗОВАНИЕ </vt:lpstr>
      <vt:lpstr>ВОСПИТАТЕЛЬНАЯ РАБОТА В ГБОУ ШКОЛА № 1367</vt:lpstr>
      <vt:lpstr>ПРОФЕССИОНАЛЬНАЯ ОРИЕНТАЦИЯ ШКОЛЬНИКОВ В ГБОУ ШКОЛА № 1367</vt:lpstr>
      <vt:lpstr>ДОПОЛНИТЕЛЬНОЕ ОБРАЗОВАНИЕ В ГБОУ ШКОЛА № 1367</vt:lpstr>
      <vt:lpstr>СИСТЕМА ПРОФИЛАКТИКИ В ГБОУ ШКОЛА № 1367</vt:lpstr>
      <vt:lpstr>СИСТЕМА ПРОФИЛАКТИКИ В ГБОУ ШКОЛА № 1367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Началка</dc:creator>
  <cp:lastModifiedBy>Пользователь Windows</cp:lastModifiedBy>
  <cp:revision>128</cp:revision>
  <cp:lastPrinted>2023-03-13T08:36:44Z</cp:lastPrinted>
  <dcterms:modified xsi:type="dcterms:W3CDTF">2026-05-29T07:55:43Z</dcterms:modified>
</cp:coreProperties>
</file>