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 snapToGrid="0">
      <p:cViewPr varScale="1">
        <p:scale>
          <a:sx n="89" d="100"/>
          <a:sy n="89" d="100"/>
        </p:scale>
        <p:origin x="2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44414370078742E-2"/>
          <c:y val="5.5075722497802515E-2"/>
          <c:w val="0.94583058562992128"/>
          <c:h val="0.76748672690165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учащихся, допущенных к ГИА</c:v>
                </c:pt>
                <c:pt idx="1">
                  <c:v>Количество учащихся, набравших не менее 12 баллов           по 4 экзаменам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280</c:v>
                </c:pt>
                <c:pt idx="1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A2-4FED-957D-D3915C6F36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учащихся, допущенных к ГИА</c:v>
                </c:pt>
                <c:pt idx="1">
                  <c:v>Количество учащихся, набравших не менее 12 баллов           по 4 экзаменам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297</c:v>
                </c:pt>
                <c:pt idx="1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A2-4FED-957D-D3915C6F364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учащихся, допущенных к ГИА</c:v>
                </c:pt>
                <c:pt idx="1">
                  <c:v>Количество учащихся, набравших не менее 12 баллов           по 4 экзаменам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288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A2-4FED-957D-D3915C6F3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0193904"/>
        <c:axId val="690195984"/>
      </c:barChart>
      <c:catAx>
        <c:axId val="69019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0195984"/>
        <c:crosses val="autoZero"/>
        <c:auto val="1"/>
        <c:lblAlgn val="ctr"/>
        <c:lblOffset val="100"/>
        <c:noMultiLvlLbl val="0"/>
      </c:catAx>
      <c:valAx>
        <c:axId val="69019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019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478654035433064"/>
          <c:y val="0.89813140390431812"/>
          <c:w val="0.21042679625984251"/>
          <c:h val="4.7962349411764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B19BF-4043-40DF-B5C6-9863A71CF494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8F17C9-4177-4A35-9242-08CF7FC04870}">
      <dgm:prSet phldrT="[Текст]"/>
      <dgm:spPr/>
      <dgm:t>
        <a:bodyPr/>
        <a:lstStyle/>
        <a:p>
          <a:pPr algn="ctr"/>
          <a:r>
            <a:rPr lang="en-US" dirty="0">
              <a:latin typeface="Montserrat" panose="00000500000000000000" pitchFamily="2" charset="-52"/>
            </a:rPr>
            <a:t>1600</a:t>
          </a:r>
          <a:endParaRPr lang="ru-RU" dirty="0">
            <a:latin typeface="Montserrat" panose="00000500000000000000" pitchFamily="2" charset="-52"/>
          </a:endParaRPr>
        </a:p>
      </dgm:t>
    </dgm:pt>
    <dgm:pt modelId="{032D48B1-5006-463F-A523-BE0B6273E217}" type="parTrans" cxnId="{87D249C0-3CD5-447F-933D-9EEAE23A3E4E}">
      <dgm:prSet/>
      <dgm:spPr/>
      <dgm:t>
        <a:bodyPr/>
        <a:lstStyle/>
        <a:p>
          <a:endParaRPr lang="ru-RU"/>
        </a:p>
      </dgm:t>
    </dgm:pt>
    <dgm:pt modelId="{955E8F52-0721-46E4-9F92-796B95370FFF}" type="sibTrans" cxnId="{87D249C0-3CD5-447F-933D-9EEAE23A3E4E}">
      <dgm:prSet/>
      <dgm:spPr/>
      <dgm:t>
        <a:bodyPr/>
        <a:lstStyle/>
        <a:p>
          <a:endParaRPr lang="ru-RU">
            <a:latin typeface="Montserrat" panose="00000500000000000000" pitchFamily="2" charset="-52"/>
          </a:endParaRPr>
        </a:p>
      </dgm:t>
    </dgm:pt>
    <dgm:pt modelId="{66CB5512-C62E-4829-A129-762FC8D4BEE9}">
      <dgm:prSet phldrT="[Текст]"/>
      <dgm:spPr/>
      <dgm:t>
        <a:bodyPr/>
        <a:lstStyle/>
        <a:p>
          <a:pPr algn="ctr"/>
          <a:r>
            <a:rPr lang="ru-RU" dirty="0">
              <a:latin typeface="Montserrat" panose="00000500000000000000" pitchFamily="2" charset="-52"/>
            </a:rPr>
            <a:t>1</a:t>
          </a:r>
          <a:r>
            <a:rPr lang="en-US" dirty="0">
              <a:latin typeface="Montserrat" panose="00000500000000000000" pitchFamily="2" charset="-52"/>
            </a:rPr>
            <a:t>908</a:t>
          </a:r>
          <a:endParaRPr lang="ru-RU" dirty="0">
            <a:latin typeface="Montserrat" panose="00000500000000000000" pitchFamily="2" charset="-52"/>
          </a:endParaRPr>
        </a:p>
      </dgm:t>
    </dgm:pt>
    <dgm:pt modelId="{697A461A-6FD8-47DE-A081-4D199C7E6503}" type="parTrans" cxnId="{3E189437-3C0F-417C-BAB3-665684C5DF3B}">
      <dgm:prSet/>
      <dgm:spPr/>
      <dgm:t>
        <a:bodyPr/>
        <a:lstStyle/>
        <a:p>
          <a:endParaRPr lang="ru-RU"/>
        </a:p>
      </dgm:t>
    </dgm:pt>
    <dgm:pt modelId="{39C7C1F9-7151-49D8-A6B6-CAE4B81571F9}" type="sibTrans" cxnId="{3E189437-3C0F-417C-BAB3-665684C5DF3B}">
      <dgm:prSet/>
      <dgm:spPr/>
      <dgm:t>
        <a:bodyPr/>
        <a:lstStyle/>
        <a:p>
          <a:endParaRPr lang="ru-RU">
            <a:latin typeface="Montserrat" panose="00000500000000000000" pitchFamily="2" charset="-52"/>
          </a:endParaRPr>
        </a:p>
      </dgm:t>
    </dgm:pt>
    <dgm:pt modelId="{A6F0D523-2394-47FB-8251-920C91986404}">
      <dgm:prSet phldrT="[Текст]"/>
      <dgm:spPr/>
      <dgm:t>
        <a:bodyPr/>
        <a:lstStyle/>
        <a:p>
          <a:pPr algn="ctr"/>
          <a:r>
            <a:rPr lang="en-US" dirty="0">
              <a:latin typeface="Montserrat" panose="00000500000000000000" pitchFamily="2" charset="-52"/>
            </a:rPr>
            <a:t>2258</a:t>
          </a:r>
          <a:endParaRPr lang="ru-RU" dirty="0">
            <a:latin typeface="Montserrat" panose="00000500000000000000" pitchFamily="2" charset="-52"/>
          </a:endParaRPr>
        </a:p>
      </dgm:t>
    </dgm:pt>
    <dgm:pt modelId="{0C0182A1-D374-4B9F-BB00-5761CDB91E5F}" type="parTrans" cxnId="{8EE3329B-A25E-4808-82C4-1CF81F78E90B}">
      <dgm:prSet/>
      <dgm:spPr/>
      <dgm:t>
        <a:bodyPr/>
        <a:lstStyle/>
        <a:p>
          <a:endParaRPr lang="ru-RU"/>
        </a:p>
      </dgm:t>
    </dgm:pt>
    <dgm:pt modelId="{3AD35925-4C64-4895-AFB2-BF74356F0AD5}" type="sibTrans" cxnId="{8EE3329B-A25E-4808-82C4-1CF81F78E90B}">
      <dgm:prSet/>
      <dgm:spPr/>
      <dgm:t>
        <a:bodyPr/>
        <a:lstStyle/>
        <a:p>
          <a:endParaRPr lang="ru-RU">
            <a:latin typeface="Montserrat" panose="00000500000000000000" pitchFamily="2" charset="-52"/>
          </a:endParaRPr>
        </a:p>
      </dgm:t>
    </dgm:pt>
    <dgm:pt modelId="{34C932D7-673C-4F5A-B1F6-CA2B1505227F}">
      <dgm:prSet phldrT="[Текст]" custT="1"/>
      <dgm:spPr/>
      <dgm:t>
        <a:bodyPr/>
        <a:lstStyle/>
        <a:p>
          <a:pPr algn="ctr"/>
          <a:r>
            <a:rPr lang="ru-RU" sz="2000" dirty="0">
              <a:latin typeface="Montserrat" panose="00000500000000000000" pitchFamily="2" charset="-52"/>
            </a:rPr>
            <a:t>Дети дошкольного возраста</a:t>
          </a:r>
        </a:p>
      </dgm:t>
    </dgm:pt>
    <dgm:pt modelId="{2253C909-B0F9-4779-9751-B9DBA92E7D93}" type="parTrans" cxnId="{F9574DE4-E19E-452D-BEAB-BEA3193519E6}">
      <dgm:prSet/>
      <dgm:spPr/>
      <dgm:t>
        <a:bodyPr/>
        <a:lstStyle/>
        <a:p>
          <a:endParaRPr lang="ru-RU"/>
        </a:p>
      </dgm:t>
    </dgm:pt>
    <dgm:pt modelId="{7B0A3C98-8A6D-4B6A-900F-AAB1EA88166B}" type="sibTrans" cxnId="{F9574DE4-E19E-452D-BEAB-BEA3193519E6}">
      <dgm:prSet/>
      <dgm:spPr/>
      <dgm:t>
        <a:bodyPr/>
        <a:lstStyle/>
        <a:p>
          <a:endParaRPr lang="ru-RU"/>
        </a:p>
      </dgm:t>
    </dgm:pt>
    <dgm:pt modelId="{45A246EA-2AD1-4A4A-B4D6-8272141AE43C}">
      <dgm:prSet phldrT="[Текст]" custT="1"/>
      <dgm:spPr/>
      <dgm:t>
        <a:bodyPr/>
        <a:lstStyle/>
        <a:p>
          <a:pPr algn="ctr"/>
          <a:r>
            <a:rPr lang="ru-RU" sz="2000" dirty="0">
              <a:latin typeface="Montserrat" panose="00000500000000000000" pitchFamily="2" charset="-52"/>
            </a:rPr>
            <a:t>Дети с 1 по 4 класс</a:t>
          </a:r>
        </a:p>
      </dgm:t>
    </dgm:pt>
    <dgm:pt modelId="{1AF57D2F-13F1-4B76-8F23-DF9B4AEF5010}" type="parTrans" cxnId="{4497493C-CE19-4EEE-894F-0BC14B83B3E5}">
      <dgm:prSet/>
      <dgm:spPr/>
      <dgm:t>
        <a:bodyPr/>
        <a:lstStyle/>
        <a:p>
          <a:endParaRPr lang="ru-RU"/>
        </a:p>
      </dgm:t>
    </dgm:pt>
    <dgm:pt modelId="{0FDC9CE5-7802-4D78-94B7-1CFC13F864FF}" type="sibTrans" cxnId="{4497493C-CE19-4EEE-894F-0BC14B83B3E5}">
      <dgm:prSet/>
      <dgm:spPr/>
      <dgm:t>
        <a:bodyPr/>
        <a:lstStyle/>
        <a:p>
          <a:endParaRPr lang="ru-RU"/>
        </a:p>
      </dgm:t>
    </dgm:pt>
    <dgm:pt modelId="{F16B4829-0B99-460B-BA2A-551CEE7044BD}">
      <dgm:prSet phldrT="[Текст]" custT="1"/>
      <dgm:spPr/>
      <dgm:t>
        <a:bodyPr/>
        <a:lstStyle/>
        <a:p>
          <a:pPr algn="ctr"/>
          <a:r>
            <a:rPr lang="ru-RU" sz="2000" dirty="0">
              <a:latin typeface="Montserrat" panose="00000500000000000000" pitchFamily="2" charset="-52"/>
            </a:rPr>
            <a:t>Дети с 5 по 11 класс</a:t>
          </a:r>
        </a:p>
      </dgm:t>
    </dgm:pt>
    <dgm:pt modelId="{09721D56-BD37-416A-B178-6F83063D35C8}" type="parTrans" cxnId="{4FF5F73B-3596-4C28-8B48-36E33837EB97}">
      <dgm:prSet/>
      <dgm:spPr/>
      <dgm:t>
        <a:bodyPr/>
        <a:lstStyle/>
        <a:p>
          <a:endParaRPr lang="ru-RU"/>
        </a:p>
      </dgm:t>
    </dgm:pt>
    <dgm:pt modelId="{710EC0DC-B2C2-468C-88C5-84D6573F801A}" type="sibTrans" cxnId="{4FF5F73B-3596-4C28-8B48-36E33837EB97}">
      <dgm:prSet/>
      <dgm:spPr/>
      <dgm:t>
        <a:bodyPr/>
        <a:lstStyle/>
        <a:p>
          <a:endParaRPr lang="ru-RU"/>
        </a:p>
      </dgm:t>
    </dgm:pt>
    <dgm:pt modelId="{99F930EE-27EE-4DF0-9E81-E8B9F10DAA6F}" type="pres">
      <dgm:prSet presAssocID="{B8FB19BF-4043-40DF-B5C6-9863A71CF49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6668D2A-41D3-415C-B2F5-92768D3DEED2}" type="pres">
      <dgm:prSet presAssocID="{4F8F17C9-4177-4A35-9242-08CF7FC04870}" presName="Accent1" presStyleCnt="0"/>
      <dgm:spPr/>
    </dgm:pt>
    <dgm:pt modelId="{92120824-A113-4613-837A-83065D6AC5DA}" type="pres">
      <dgm:prSet presAssocID="{4F8F17C9-4177-4A35-9242-08CF7FC04870}" presName="Accent" presStyleLbl="node1" presStyleIdx="0" presStyleCnt="3"/>
      <dgm:spPr>
        <a:solidFill>
          <a:srgbClr val="3D6F4C"/>
        </a:solidFill>
      </dgm:spPr>
    </dgm:pt>
    <dgm:pt modelId="{A1ECAB22-3916-4A25-83E3-07AA86038729}" type="pres">
      <dgm:prSet presAssocID="{4F8F17C9-4177-4A35-9242-08CF7FC04870}" presName="Child1" presStyleLbl="revTx" presStyleIdx="0" presStyleCnt="6" custScaleX="370130" custLinFactNeighborX="75127" custLinFactNeighborY="2347">
        <dgm:presLayoutVars>
          <dgm:chMax val="0"/>
          <dgm:chPref val="0"/>
          <dgm:bulletEnabled val="1"/>
        </dgm:presLayoutVars>
      </dgm:prSet>
      <dgm:spPr/>
    </dgm:pt>
    <dgm:pt modelId="{64511878-8C65-404A-BB93-A2F65F3C24C8}" type="pres">
      <dgm:prSet presAssocID="{4F8F17C9-4177-4A35-9242-08CF7FC04870}" presName="Parent1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7DC1870D-030A-4C4C-894D-C1FAEFA9ACF2}" type="pres">
      <dgm:prSet presAssocID="{66CB5512-C62E-4829-A129-762FC8D4BEE9}" presName="Accent2" presStyleCnt="0"/>
      <dgm:spPr/>
    </dgm:pt>
    <dgm:pt modelId="{02473362-2E3A-4A8E-B4C3-073C647B5671}" type="pres">
      <dgm:prSet presAssocID="{66CB5512-C62E-4829-A129-762FC8D4BEE9}" presName="Accent" presStyleLbl="node1" presStyleIdx="1" presStyleCnt="3"/>
      <dgm:spPr>
        <a:solidFill>
          <a:srgbClr val="143E56"/>
        </a:solidFill>
      </dgm:spPr>
    </dgm:pt>
    <dgm:pt modelId="{69B2F354-E5A9-4DB7-9A21-9ADEC35FE270}" type="pres">
      <dgm:prSet presAssocID="{66CB5512-C62E-4829-A129-762FC8D4BEE9}" presName="Child2" presStyleLbl="revTx" presStyleIdx="2" presStyleCnt="6" custScaleX="432353" custLinFactNeighborX="78565" custLinFactNeighborY="-10256">
        <dgm:presLayoutVars>
          <dgm:chMax val="0"/>
          <dgm:chPref val="0"/>
          <dgm:bulletEnabled val="1"/>
        </dgm:presLayoutVars>
      </dgm:prSet>
      <dgm:spPr/>
    </dgm:pt>
    <dgm:pt modelId="{F92628C9-02C8-4656-8610-A312229AF4D8}" type="pres">
      <dgm:prSet presAssocID="{66CB5512-C62E-4829-A129-762FC8D4BEE9}" presName="Parent2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9159FC0E-77BE-4480-88B1-06FBC5B582C8}" type="pres">
      <dgm:prSet presAssocID="{A6F0D523-2394-47FB-8251-920C91986404}" presName="Accent3" presStyleCnt="0"/>
      <dgm:spPr/>
    </dgm:pt>
    <dgm:pt modelId="{E8CED2D1-0756-4925-91FB-4CB5007ACB5B}" type="pres">
      <dgm:prSet presAssocID="{A6F0D523-2394-47FB-8251-920C91986404}" presName="Accent" presStyleLbl="node1" presStyleIdx="2" presStyleCnt="3"/>
      <dgm:spPr>
        <a:solidFill>
          <a:srgbClr val="A94980"/>
        </a:solidFill>
      </dgm:spPr>
    </dgm:pt>
    <dgm:pt modelId="{4432B960-F85F-4A93-9898-D57539C7ADA4}" type="pres">
      <dgm:prSet presAssocID="{A6F0D523-2394-47FB-8251-920C91986404}" presName="Child3" presStyleLbl="revTx" presStyleIdx="4" presStyleCnt="6" custScaleX="422542" custLinFactNeighborX="35647" custLinFactNeighborY="-1444">
        <dgm:presLayoutVars>
          <dgm:chMax val="0"/>
          <dgm:chPref val="0"/>
          <dgm:bulletEnabled val="1"/>
        </dgm:presLayoutVars>
      </dgm:prSet>
      <dgm:spPr/>
    </dgm:pt>
    <dgm:pt modelId="{9BD868B7-0E92-432A-865D-1C3A3E05B7B0}" type="pres">
      <dgm:prSet presAssocID="{A6F0D523-2394-47FB-8251-920C91986404}" presName="Parent3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12B2882D-80D4-4FC2-9F7B-34D9AA8F4BDB}" type="presOf" srcId="{F16B4829-0B99-460B-BA2A-551CEE7044BD}" destId="{4432B960-F85F-4A93-9898-D57539C7ADA4}" srcOrd="0" destOrd="0" presId="urn:microsoft.com/office/officeart/2009/layout/CircleArrowProcess"/>
    <dgm:cxn modelId="{3E189437-3C0F-417C-BAB3-665684C5DF3B}" srcId="{B8FB19BF-4043-40DF-B5C6-9863A71CF494}" destId="{66CB5512-C62E-4829-A129-762FC8D4BEE9}" srcOrd="1" destOrd="0" parTransId="{697A461A-6FD8-47DE-A081-4D199C7E6503}" sibTransId="{39C7C1F9-7151-49D8-A6B6-CAE4B81571F9}"/>
    <dgm:cxn modelId="{ABA70A38-B5B9-4DC6-A7A5-7A5B14DDE388}" type="presOf" srcId="{4F8F17C9-4177-4A35-9242-08CF7FC04870}" destId="{64511878-8C65-404A-BB93-A2F65F3C24C8}" srcOrd="0" destOrd="0" presId="urn:microsoft.com/office/officeart/2009/layout/CircleArrowProcess"/>
    <dgm:cxn modelId="{4FF5F73B-3596-4C28-8B48-36E33837EB97}" srcId="{A6F0D523-2394-47FB-8251-920C91986404}" destId="{F16B4829-0B99-460B-BA2A-551CEE7044BD}" srcOrd="0" destOrd="0" parTransId="{09721D56-BD37-416A-B178-6F83063D35C8}" sibTransId="{710EC0DC-B2C2-468C-88C5-84D6573F801A}"/>
    <dgm:cxn modelId="{4497493C-CE19-4EEE-894F-0BC14B83B3E5}" srcId="{66CB5512-C62E-4829-A129-762FC8D4BEE9}" destId="{45A246EA-2AD1-4A4A-B4D6-8272141AE43C}" srcOrd="0" destOrd="0" parTransId="{1AF57D2F-13F1-4B76-8F23-DF9B4AEF5010}" sibTransId="{0FDC9CE5-7802-4D78-94B7-1CFC13F864FF}"/>
    <dgm:cxn modelId="{14BC5A7F-5F2C-453D-AA8D-98F5FAA6E3FF}" type="presOf" srcId="{66CB5512-C62E-4829-A129-762FC8D4BEE9}" destId="{F92628C9-02C8-4656-8610-A312229AF4D8}" srcOrd="0" destOrd="0" presId="urn:microsoft.com/office/officeart/2009/layout/CircleArrowProcess"/>
    <dgm:cxn modelId="{833E6084-A320-40F4-8FED-6D0AE125FC1A}" type="presOf" srcId="{B8FB19BF-4043-40DF-B5C6-9863A71CF494}" destId="{99F930EE-27EE-4DF0-9E81-E8B9F10DAA6F}" srcOrd="0" destOrd="0" presId="urn:microsoft.com/office/officeart/2009/layout/CircleArrowProcess"/>
    <dgm:cxn modelId="{8EE3329B-A25E-4808-82C4-1CF81F78E90B}" srcId="{B8FB19BF-4043-40DF-B5C6-9863A71CF494}" destId="{A6F0D523-2394-47FB-8251-920C91986404}" srcOrd="2" destOrd="0" parTransId="{0C0182A1-D374-4B9F-BB00-5761CDB91E5F}" sibTransId="{3AD35925-4C64-4895-AFB2-BF74356F0AD5}"/>
    <dgm:cxn modelId="{87D249C0-3CD5-447F-933D-9EEAE23A3E4E}" srcId="{B8FB19BF-4043-40DF-B5C6-9863A71CF494}" destId="{4F8F17C9-4177-4A35-9242-08CF7FC04870}" srcOrd="0" destOrd="0" parTransId="{032D48B1-5006-463F-A523-BE0B6273E217}" sibTransId="{955E8F52-0721-46E4-9F92-796B95370FFF}"/>
    <dgm:cxn modelId="{F9574DE4-E19E-452D-BEAB-BEA3193519E6}" srcId="{4F8F17C9-4177-4A35-9242-08CF7FC04870}" destId="{34C932D7-673C-4F5A-B1F6-CA2B1505227F}" srcOrd="0" destOrd="0" parTransId="{2253C909-B0F9-4779-9751-B9DBA92E7D93}" sibTransId="{7B0A3C98-8A6D-4B6A-900F-AAB1EA88166B}"/>
    <dgm:cxn modelId="{56C310E9-4D68-487A-832B-1FFC9C7FF800}" type="presOf" srcId="{A6F0D523-2394-47FB-8251-920C91986404}" destId="{9BD868B7-0E92-432A-865D-1C3A3E05B7B0}" srcOrd="0" destOrd="0" presId="urn:microsoft.com/office/officeart/2009/layout/CircleArrowProcess"/>
    <dgm:cxn modelId="{F30A29F5-7FE1-49C1-AB4D-14C74AC70AA7}" type="presOf" srcId="{34C932D7-673C-4F5A-B1F6-CA2B1505227F}" destId="{A1ECAB22-3916-4A25-83E3-07AA86038729}" srcOrd="0" destOrd="0" presId="urn:microsoft.com/office/officeart/2009/layout/CircleArrowProcess"/>
    <dgm:cxn modelId="{6302BEF9-4E9D-4310-9AF3-E22EB26F516F}" type="presOf" srcId="{45A246EA-2AD1-4A4A-B4D6-8272141AE43C}" destId="{69B2F354-E5A9-4DB7-9A21-9ADEC35FE270}" srcOrd="0" destOrd="0" presId="urn:microsoft.com/office/officeart/2009/layout/CircleArrowProcess"/>
    <dgm:cxn modelId="{E0DDC1C3-3E32-42AC-9FF3-B48BEFD00ADB}" type="presParOf" srcId="{99F930EE-27EE-4DF0-9E81-E8B9F10DAA6F}" destId="{36668D2A-41D3-415C-B2F5-92768D3DEED2}" srcOrd="0" destOrd="0" presId="urn:microsoft.com/office/officeart/2009/layout/CircleArrowProcess"/>
    <dgm:cxn modelId="{0008B0D6-4039-4E3C-9668-B12813AA0E4C}" type="presParOf" srcId="{36668D2A-41D3-415C-B2F5-92768D3DEED2}" destId="{92120824-A113-4613-837A-83065D6AC5DA}" srcOrd="0" destOrd="0" presId="urn:microsoft.com/office/officeart/2009/layout/CircleArrowProcess"/>
    <dgm:cxn modelId="{5505F37A-9EB0-48CE-BB4B-137FDCE79BA9}" type="presParOf" srcId="{99F930EE-27EE-4DF0-9E81-E8B9F10DAA6F}" destId="{A1ECAB22-3916-4A25-83E3-07AA86038729}" srcOrd="1" destOrd="0" presId="urn:microsoft.com/office/officeart/2009/layout/CircleArrowProcess"/>
    <dgm:cxn modelId="{4FB1F617-7982-4926-94EF-DD9C07B0EF35}" type="presParOf" srcId="{99F930EE-27EE-4DF0-9E81-E8B9F10DAA6F}" destId="{64511878-8C65-404A-BB93-A2F65F3C24C8}" srcOrd="2" destOrd="0" presId="urn:microsoft.com/office/officeart/2009/layout/CircleArrowProcess"/>
    <dgm:cxn modelId="{E805FE9E-30E7-4AE0-B5CF-0927660A7262}" type="presParOf" srcId="{99F930EE-27EE-4DF0-9E81-E8B9F10DAA6F}" destId="{7DC1870D-030A-4C4C-894D-C1FAEFA9ACF2}" srcOrd="3" destOrd="0" presId="urn:microsoft.com/office/officeart/2009/layout/CircleArrowProcess"/>
    <dgm:cxn modelId="{964439D3-CA9A-4FA5-B36C-AF19EF37D476}" type="presParOf" srcId="{7DC1870D-030A-4C4C-894D-C1FAEFA9ACF2}" destId="{02473362-2E3A-4A8E-B4C3-073C647B5671}" srcOrd="0" destOrd="0" presId="urn:microsoft.com/office/officeart/2009/layout/CircleArrowProcess"/>
    <dgm:cxn modelId="{C96C724A-11F3-444C-A850-85B7B2F707E9}" type="presParOf" srcId="{99F930EE-27EE-4DF0-9E81-E8B9F10DAA6F}" destId="{69B2F354-E5A9-4DB7-9A21-9ADEC35FE270}" srcOrd="4" destOrd="0" presId="urn:microsoft.com/office/officeart/2009/layout/CircleArrowProcess"/>
    <dgm:cxn modelId="{11840F61-2C4F-48C6-8C53-DD87EDD0AF0F}" type="presParOf" srcId="{99F930EE-27EE-4DF0-9E81-E8B9F10DAA6F}" destId="{F92628C9-02C8-4656-8610-A312229AF4D8}" srcOrd="5" destOrd="0" presId="urn:microsoft.com/office/officeart/2009/layout/CircleArrowProcess"/>
    <dgm:cxn modelId="{80FDF145-069A-4AE0-9D1B-3E4D29DDD76F}" type="presParOf" srcId="{99F930EE-27EE-4DF0-9E81-E8B9F10DAA6F}" destId="{9159FC0E-77BE-4480-88B1-06FBC5B582C8}" srcOrd="6" destOrd="0" presId="urn:microsoft.com/office/officeart/2009/layout/CircleArrowProcess"/>
    <dgm:cxn modelId="{AF088A69-C3E0-4E7A-8F85-C8594CC554C3}" type="presParOf" srcId="{9159FC0E-77BE-4480-88B1-06FBC5B582C8}" destId="{E8CED2D1-0756-4925-91FB-4CB5007ACB5B}" srcOrd="0" destOrd="0" presId="urn:microsoft.com/office/officeart/2009/layout/CircleArrowProcess"/>
    <dgm:cxn modelId="{A9C01D17-4946-4B3E-8A70-56DA27ECD31D}" type="presParOf" srcId="{99F930EE-27EE-4DF0-9E81-E8B9F10DAA6F}" destId="{4432B960-F85F-4A93-9898-D57539C7ADA4}" srcOrd="7" destOrd="0" presId="urn:microsoft.com/office/officeart/2009/layout/CircleArrowProcess"/>
    <dgm:cxn modelId="{0E85E2BF-38A4-4278-9E12-B169C2D8F501}" type="presParOf" srcId="{99F930EE-27EE-4DF0-9E81-E8B9F10DAA6F}" destId="{9BD868B7-0E92-432A-865D-1C3A3E05B7B0}" srcOrd="8" destOrd="0" presId="urn:microsoft.com/office/officeart/2009/layout/CircleArrowProcess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54596B-44DF-43D2-BAF2-A69C33570F8D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7F0E8B-DD3C-45C4-B084-D54714AA774A}">
      <dgm:prSet phldrT="[Текст]"/>
      <dgm:spPr>
        <a:noFill/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91%</a:t>
          </a:r>
        </a:p>
      </dgm:t>
    </dgm:pt>
    <dgm:pt modelId="{741BD03F-907F-44BB-8808-74FAC0B6D9A4}" type="parTrans" cxnId="{48C80F34-E162-4FD0-A97D-BD8443AB702B}">
      <dgm:prSet/>
      <dgm:spPr/>
      <dgm:t>
        <a:bodyPr/>
        <a:lstStyle/>
        <a:p>
          <a:endParaRPr lang="ru-RU"/>
        </a:p>
      </dgm:t>
    </dgm:pt>
    <dgm:pt modelId="{BBBF10F4-EDD4-4BB3-9A37-584BAACFD55D}" type="sibTrans" cxnId="{48C80F34-E162-4FD0-A97D-BD8443AB702B}">
      <dgm:prSet/>
      <dgm:spPr/>
      <dgm:t>
        <a:bodyPr/>
        <a:lstStyle/>
        <a:p>
          <a:endParaRPr lang="ru-RU"/>
        </a:p>
      </dgm:t>
    </dgm:pt>
    <dgm:pt modelId="{2107E72D-9C81-4A40-9A57-5D728A1E7C5F}">
      <dgm:prSet phldrT="[Текст]"/>
      <dgm:spPr/>
      <dgm:t>
        <a:bodyPr/>
        <a:lstStyle/>
        <a:p>
          <a:r>
            <a:rPr lang="ru-RU" b="0" i="0" dirty="0"/>
            <a:t>обучающихся, переведенных из 4 классов в 5 класс</a:t>
          </a:r>
          <a:endParaRPr lang="ru-RU" dirty="0"/>
        </a:p>
      </dgm:t>
    </dgm:pt>
    <dgm:pt modelId="{111A9F52-ED50-40DB-A20F-CB71CBD9D7F2}" type="parTrans" cxnId="{030CB4EC-0C84-4F27-8A4D-C1410A36916A}">
      <dgm:prSet/>
      <dgm:spPr/>
      <dgm:t>
        <a:bodyPr/>
        <a:lstStyle/>
        <a:p>
          <a:endParaRPr lang="ru-RU"/>
        </a:p>
      </dgm:t>
    </dgm:pt>
    <dgm:pt modelId="{930406C1-F0BC-4286-A2CA-379090367010}" type="sibTrans" cxnId="{030CB4EC-0C84-4F27-8A4D-C1410A36916A}">
      <dgm:prSet/>
      <dgm:spPr/>
      <dgm:t>
        <a:bodyPr/>
        <a:lstStyle/>
        <a:p>
          <a:endParaRPr lang="ru-RU"/>
        </a:p>
      </dgm:t>
    </dgm:pt>
    <dgm:pt modelId="{BD26164E-68F3-465B-917B-BC7EFDCF5803}">
      <dgm:prSet phldrT="[Текст]"/>
      <dgm:spPr>
        <a:noFill/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84%</a:t>
          </a:r>
        </a:p>
      </dgm:t>
    </dgm:pt>
    <dgm:pt modelId="{45830F1F-6603-4D4C-BAA1-7332610B3423}" type="parTrans" cxnId="{E70C1F89-E21C-4982-AA86-FCC641105905}">
      <dgm:prSet/>
      <dgm:spPr/>
      <dgm:t>
        <a:bodyPr/>
        <a:lstStyle/>
        <a:p>
          <a:endParaRPr lang="ru-RU"/>
        </a:p>
      </dgm:t>
    </dgm:pt>
    <dgm:pt modelId="{B9393E96-DF05-4748-801D-4DA16C15D936}" type="sibTrans" cxnId="{E70C1F89-E21C-4982-AA86-FCC641105905}">
      <dgm:prSet/>
      <dgm:spPr/>
      <dgm:t>
        <a:bodyPr/>
        <a:lstStyle/>
        <a:p>
          <a:endParaRPr lang="ru-RU"/>
        </a:p>
      </dgm:t>
    </dgm:pt>
    <dgm:pt modelId="{EF6A1BF8-4EE7-40B9-9B06-79F5B6427715}">
      <dgm:prSet phldrT="[Текст]"/>
      <dgm:spPr/>
      <dgm:t>
        <a:bodyPr/>
        <a:lstStyle/>
        <a:p>
          <a:r>
            <a:rPr lang="ru-RU" b="0" i="0" dirty="0"/>
            <a:t>обучающихся, окончивших 5 класс два года назад и обучающихся в 7 классе в текущем учебном году</a:t>
          </a:r>
          <a:endParaRPr lang="ru-RU" dirty="0"/>
        </a:p>
      </dgm:t>
    </dgm:pt>
    <dgm:pt modelId="{6665388F-00F2-411B-AC11-85C391A82192}" type="parTrans" cxnId="{A685EE3D-D5EC-4E25-A649-970EDA2F3311}">
      <dgm:prSet/>
      <dgm:spPr/>
      <dgm:t>
        <a:bodyPr/>
        <a:lstStyle/>
        <a:p>
          <a:endParaRPr lang="ru-RU"/>
        </a:p>
      </dgm:t>
    </dgm:pt>
    <dgm:pt modelId="{99206E92-7ACB-4111-B3D6-10883161EC71}" type="sibTrans" cxnId="{A685EE3D-D5EC-4E25-A649-970EDA2F3311}">
      <dgm:prSet/>
      <dgm:spPr/>
      <dgm:t>
        <a:bodyPr/>
        <a:lstStyle/>
        <a:p>
          <a:endParaRPr lang="ru-RU"/>
        </a:p>
      </dgm:t>
    </dgm:pt>
    <dgm:pt modelId="{B31ADA5B-2B18-4515-9A33-47DCF7D0A33B}">
      <dgm:prSet phldrT="[Текст]"/>
      <dgm:spPr>
        <a:noFill/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84%</a:t>
          </a:r>
        </a:p>
      </dgm:t>
    </dgm:pt>
    <dgm:pt modelId="{8E5C7F79-F1EA-490D-BD45-67790F010002}" type="parTrans" cxnId="{B6BE32A7-DF25-4EE3-B718-C841883EFFC8}">
      <dgm:prSet/>
      <dgm:spPr/>
      <dgm:t>
        <a:bodyPr/>
        <a:lstStyle/>
        <a:p>
          <a:endParaRPr lang="ru-RU"/>
        </a:p>
      </dgm:t>
    </dgm:pt>
    <dgm:pt modelId="{5F21A54C-F449-432C-83B7-D502E05D630C}" type="sibTrans" cxnId="{B6BE32A7-DF25-4EE3-B718-C841883EFFC8}">
      <dgm:prSet/>
      <dgm:spPr/>
      <dgm:t>
        <a:bodyPr/>
        <a:lstStyle/>
        <a:p>
          <a:endParaRPr lang="ru-RU"/>
        </a:p>
      </dgm:t>
    </dgm:pt>
    <dgm:pt modelId="{A882E429-A01B-46C8-B5BA-1564EF0B8682}">
      <dgm:prSet phldrT="[Текст]"/>
      <dgm:spPr/>
      <dgm:t>
        <a:bodyPr/>
        <a:lstStyle/>
        <a:p>
          <a:r>
            <a:rPr lang="ru-RU" b="0" i="0" dirty="0"/>
            <a:t>воспитанников дошкольных групп, зачисленных в 1 класс</a:t>
          </a:r>
          <a:endParaRPr lang="ru-RU" dirty="0"/>
        </a:p>
      </dgm:t>
    </dgm:pt>
    <dgm:pt modelId="{883BBE6D-B9F4-4CA9-8AEF-D90CA703F608}" type="parTrans" cxnId="{089A89D9-F442-4E72-8786-914FFA6E17E9}">
      <dgm:prSet/>
      <dgm:spPr/>
      <dgm:t>
        <a:bodyPr/>
        <a:lstStyle/>
        <a:p>
          <a:endParaRPr lang="ru-RU"/>
        </a:p>
      </dgm:t>
    </dgm:pt>
    <dgm:pt modelId="{FF5269E4-43F2-4E64-9594-7957933BA7DA}" type="sibTrans" cxnId="{089A89D9-F442-4E72-8786-914FFA6E17E9}">
      <dgm:prSet/>
      <dgm:spPr/>
      <dgm:t>
        <a:bodyPr/>
        <a:lstStyle/>
        <a:p>
          <a:endParaRPr lang="ru-RU"/>
        </a:p>
      </dgm:t>
    </dgm:pt>
    <dgm:pt modelId="{5FC9DA99-D047-409A-96FA-079F9EAFBF29}" type="pres">
      <dgm:prSet presAssocID="{1054596B-44DF-43D2-BAF2-A69C33570F8D}" presName="linearFlow" presStyleCnt="0">
        <dgm:presLayoutVars>
          <dgm:dir/>
          <dgm:animLvl val="lvl"/>
          <dgm:resizeHandles val="exact"/>
        </dgm:presLayoutVars>
      </dgm:prSet>
      <dgm:spPr/>
    </dgm:pt>
    <dgm:pt modelId="{A0D84EF3-72D2-43E3-B3EA-6AFD553B291E}" type="pres">
      <dgm:prSet presAssocID="{097F0E8B-DD3C-45C4-B084-D54714AA774A}" presName="composite" presStyleCnt="0"/>
      <dgm:spPr/>
    </dgm:pt>
    <dgm:pt modelId="{3C8B12F3-F4FD-4AB7-A729-02592926FD47}" type="pres">
      <dgm:prSet presAssocID="{097F0E8B-DD3C-45C4-B084-D54714AA774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77DDA57-4AB1-4DE8-AAD8-2088A5840B72}" type="pres">
      <dgm:prSet presAssocID="{097F0E8B-DD3C-45C4-B084-D54714AA774A}" presName="descendantText" presStyleLbl="alignAcc1" presStyleIdx="0" presStyleCnt="3">
        <dgm:presLayoutVars>
          <dgm:bulletEnabled val="1"/>
        </dgm:presLayoutVars>
      </dgm:prSet>
      <dgm:spPr/>
    </dgm:pt>
    <dgm:pt modelId="{5D7A52AF-4A5D-4A67-BDF0-92A1982B17F0}" type="pres">
      <dgm:prSet presAssocID="{BBBF10F4-EDD4-4BB3-9A37-584BAACFD55D}" presName="sp" presStyleCnt="0"/>
      <dgm:spPr/>
    </dgm:pt>
    <dgm:pt modelId="{68961AFE-B154-4EC7-90A1-D67C050BBA2F}" type="pres">
      <dgm:prSet presAssocID="{BD26164E-68F3-465B-917B-BC7EFDCF5803}" presName="composite" presStyleCnt="0"/>
      <dgm:spPr/>
    </dgm:pt>
    <dgm:pt modelId="{0A65822E-B0A0-4116-A420-5C56286263A2}" type="pres">
      <dgm:prSet presAssocID="{BD26164E-68F3-465B-917B-BC7EFDCF580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7C59D21-D991-4163-A3C4-30E3390EBFF6}" type="pres">
      <dgm:prSet presAssocID="{BD26164E-68F3-465B-917B-BC7EFDCF5803}" presName="descendantText" presStyleLbl="alignAcc1" presStyleIdx="1" presStyleCnt="3">
        <dgm:presLayoutVars>
          <dgm:bulletEnabled val="1"/>
        </dgm:presLayoutVars>
      </dgm:prSet>
      <dgm:spPr/>
    </dgm:pt>
    <dgm:pt modelId="{054A38C8-4DFA-44CA-8F59-1B5DE119940E}" type="pres">
      <dgm:prSet presAssocID="{B9393E96-DF05-4748-801D-4DA16C15D936}" presName="sp" presStyleCnt="0"/>
      <dgm:spPr/>
    </dgm:pt>
    <dgm:pt modelId="{C1D8482F-101F-4CAF-A486-4FD08C199E54}" type="pres">
      <dgm:prSet presAssocID="{B31ADA5B-2B18-4515-9A33-47DCF7D0A33B}" presName="composite" presStyleCnt="0"/>
      <dgm:spPr/>
    </dgm:pt>
    <dgm:pt modelId="{6A05F1CA-1DCC-4B2F-9C4E-EF09A852768D}" type="pres">
      <dgm:prSet presAssocID="{B31ADA5B-2B18-4515-9A33-47DCF7D0A33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588389B-C08B-40AA-8B23-84BD647C5871}" type="pres">
      <dgm:prSet presAssocID="{B31ADA5B-2B18-4515-9A33-47DCF7D0A33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1E4BE1E-BD8A-409C-AEB1-7FE139ECFF1D}" type="presOf" srcId="{A882E429-A01B-46C8-B5BA-1564EF0B8682}" destId="{D588389B-C08B-40AA-8B23-84BD647C5871}" srcOrd="0" destOrd="0" presId="urn:microsoft.com/office/officeart/2005/8/layout/chevron2"/>
    <dgm:cxn modelId="{48C80F34-E162-4FD0-A97D-BD8443AB702B}" srcId="{1054596B-44DF-43D2-BAF2-A69C33570F8D}" destId="{097F0E8B-DD3C-45C4-B084-D54714AA774A}" srcOrd="0" destOrd="0" parTransId="{741BD03F-907F-44BB-8808-74FAC0B6D9A4}" sibTransId="{BBBF10F4-EDD4-4BB3-9A37-584BAACFD55D}"/>
    <dgm:cxn modelId="{A685EE3D-D5EC-4E25-A649-970EDA2F3311}" srcId="{BD26164E-68F3-465B-917B-BC7EFDCF5803}" destId="{EF6A1BF8-4EE7-40B9-9B06-79F5B6427715}" srcOrd="0" destOrd="0" parTransId="{6665388F-00F2-411B-AC11-85C391A82192}" sibTransId="{99206E92-7ACB-4111-B3D6-10883161EC71}"/>
    <dgm:cxn modelId="{C1C1AB43-1F99-4A7D-841A-F1048E0DA6EE}" type="presOf" srcId="{2107E72D-9C81-4A40-9A57-5D728A1E7C5F}" destId="{E77DDA57-4AB1-4DE8-AAD8-2088A5840B72}" srcOrd="0" destOrd="0" presId="urn:microsoft.com/office/officeart/2005/8/layout/chevron2"/>
    <dgm:cxn modelId="{A7C82F52-B1A5-4AF7-88AD-4C8AF03AB1AC}" type="presOf" srcId="{B31ADA5B-2B18-4515-9A33-47DCF7D0A33B}" destId="{6A05F1CA-1DCC-4B2F-9C4E-EF09A852768D}" srcOrd="0" destOrd="0" presId="urn:microsoft.com/office/officeart/2005/8/layout/chevron2"/>
    <dgm:cxn modelId="{E70C1F89-E21C-4982-AA86-FCC641105905}" srcId="{1054596B-44DF-43D2-BAF2-A69C33570F8D}" destId="{BD26164E-68F3-465B-917B-BC7EFDCF5803}" srcOrd="1" destOrd="0" parTransId="{45830F1F-6603-4D4C-BAA1-7332610B3423}" sibTransId="{B9393E96-DF05-4748-801D-4DA16C15D936}"/>
    <dgm:cxn modelId="{B6BE32A7-DF25-4EE3-B718-C841883EFFC8}" srcId="{1054596B-44DF-43D2-BAF2-A69C33570F8D}" destId="{B31ADA5B-2B18-4515-9A33-47DCF7D0A33B}" srcOrd="2" destOrd="0" parTransId="{8E5C7F79-F1EA-490D-BD45-67790F010002}" sibTransId="{5F21A54C-F449-432C-83B7-D502E05D630C}"/>
    <dgm:cxn modelId="{4FB95CC4-66C2-4E09-AFC1-15A85F310151}" type="presOf" srcId="{097F0E8B-DD3C-45C4-B084-D54714AA774A}" destId="{3C8B12F3-F4FD-4AB7-A729-02592926FD47}" srcOrd="0" destOrd="0" presId="urn:microsoft.com/office/officeart/2005/8/layout/chevron2"/>
    <dgm:cxn modelId="{0DBFD1D4-DEE7-47B5-85AF-2994AF1B62FD}" type="presOf" srcId="{1054596B-44DF-43D2-BAF2-A69C33570F8D}" destId="{5FC9DA99-D047-409A-96FA-079F9EAFBF29}" srcOrd="0" destOrd="0" presId="urn:microsoft.com/office/officeart/2005/8/layout/chevron2"/>
    <dgm:cxn modelId="{8A4057D5-B806-40C6-BA05-62FB392D4401}" type="presOf" srcId="{EF6A1BF8-4EE7-40B9-9B06-79F5B6427715}" destId="{B7C59D21-D991-4163-A3C4-30E3390EBFF6}" srcOrd="0" destOrd="0" presId="urn:microsoft.com/office/officeart/2005/8/layout/chevron2"/>
    <dgm:cxn modelId="{089A89D9-F442-4E72-8786-914FFA6E17E9}" srcId="{B31ADA5B-2B18-4515-9A33-47DCF7D0A33B}" destId="{A882E429-A01B-46C8-B5BA-1564EF0B8682}" srcOrd="0" destOrd="0" parTransId="{883BBE6D-B9F4-4CA9-8AEF-D90CA703F608}" sibTransId="{FF5269E4-43F2-4E64-9594-7957933BA7DA}"/>
    <dgm:cxn modelId="{030CB4EC-0C84-4F27-8A4D-C1410A36916A}" srcId="{097F0E8B-DD3C-45C4-B084-D54714AA774A}" destId="{2107E72D-9C81-4A40-9A57-5D728A1E7C5F}" srcOrd="0" destOrd="0" parTransId="{111A9F52-ED50-40DB-A20F-CB71CBD9D7F2}" sibTransId="{930406C1-F0BC-4286-A2CA-379090367010}"/>
    <dgm:cxn modelId="{A45D2FF5-D056-483E-B5EF-E6FC898B218C}" type="presOf" srcId="{BD26164E-68F3-465B-917B-BC7EFDCF5803}" destId="{0A65822E-B0A0-4116-A420-5C56286263A2}" srcOrd="0" destOrd="0" presId="urn:microsoft.com/office/officeart/2005/8/layout/chevron2"/>
    <dgm:cxn modelId="{2946FB2F-2AA5-4515-AAEE-15ACBC953285}" type="presParOf" srcId="{5FC9DA99-D047-409A-96FA-079F9EAFBF29}" destId="{A0D84EF3-72D2-43E3-B3EA-6AFD553B291E}" srcOrd="0" destOrd="0" presId="urn:microsoft.com/office/officeart/2005/8/layout/chevron2"/>
    <dgm:cxn modelId="{AF037943-7DCF-4696-92E5-A908ECBCF808}" type="presParOf" srcId="{A0D84EF3-72D2-43E3-B3EA-6AFD553B291E}" destId="{3C8B12F3-F4FD-4AB7-A729-02592926FD47}" srcOrd="0" destOrd="0" presId="urn:microsoft.com/office/officeart/2005/8/layout/chevron2"/>
    <dgm:cxn modelId="{5F23701D-5BC4-4D09-914B-451A40DCFCC4}" type="presParOf" srcId="{A0D84EF3-72D2-43E3-B3EA-6AFD553B291E}" destId="{E77DDA57-4AB1-4DE8-AAD8-2088A5840B72}" srcOrd="1" destOrd="0" presId="urn:microsoft.com/office/officeart/2005/8/layout/chevron2"/>
    <dgm:cxn modelId="{981E2123-BCEB-466A-8D0F-1C69EE3D158B}" type="presParOf" srcId="{5FC9DA99-D047-409A-96FA-079F9EAFBF29}" destId="{5D7A52AF-4A5D-4A67-BDF0-92A1982B17F0}" srcOrd="1" destOrd="0" presId="urn:microsoft.com/office/officeart/2005/8/layout/chevron2"/>
    <dgm:cxn modelId="{F02EDC39-5422-4D87-A2AD-8D2B457047EC}" type="presParOf" srcId="{5FC9DA99-D047-409A-96FA-079F9EAFBF29}" destId="{68961AFE-B154-4EC7-90A1-D67C050BBA2F}" srcOrd="2" destOrd="0" presId="urn:microsoft.com/office/officeart/2005/8/layout/chevron2"/>
    <dgm:cxn modelId="{DF63379F-C3D9-401C-986F-B502899E9DEE}" type="presParOf" srcId="{68961AFE-B154-4EC7-90A1-D67C050BBA2F}" destId="{0A65822E-B0A0-4116-A420-5C56286263A2}" srcOrd="0" destOrd="0" presId="urn:microsoft.com/office/officeart/2005/8/layout/chevron2"/>
    <dgm:cxn modelId="{A2E84787-5795-47CA-B5B5-BD6F6525B9DD}" type="presParOf" srcId="{68961AFE-B154-4EC7-90A1-D67C050BBA2F}" destId="{B7C59D21-D991-4163-A3C4-30E3390EBFF6}" srcOrd="1" destOrd="0" presId="urn:microsoft.com/office/officeart/2005/8/layout/chevron2"/>
    <dgm:cxn modelId="{71914695-5E75-45EA-9911-D3E619CF839B}" type="presParOf" srcId="{5FC9DA99-D047-409A-96FA-079F9EAFBF29}" destId="{054A38C8-4DFA-44CA-8F59-1B5DE119940E}" srcOrd="3" destOrd="0" presId="urn:microsoft.com/office/officeart/2005/8/layout/chevron2"/>
    <dgm:cxn modelId="{4723A834-AD71-4A2D-A544-D3B30D68BE57}" type="presParOf" srcId="{5FC9DA99-D047-409A-96FA-079F9EAFBF29}" destId="{C1D8482F-101F-4CAF-A486-4FD08C199E54}" srcOrd="4" destOrd="0" presId="urn:microsoft.com/office/officeart/2005/8/layout/chevron2"/>
    <dgm:cxn modelId="{D3DAF774-1051-4532-8B9A-14E3C80EF840}" type="presParOf" srcId="{C1D8482F-101F-4CAF-A486-4FD08C199E54}" destId="{6A05F1CA-1DCC-4B2F-9C4E-EF09A852768D}" srcOrd="0" destOrd="0" presId="urn:microsoft.com/office/officeart/2005/8/layout/chevron2"/>
    <dgm:cxn modelId="{514419EE-315B-4A24-8CA0-3620EFF9CEC7}" type="presParOf" srcId="{C1D8482F-101F-4CAF-A486-4FD08C199E54}" destId="{D588389B-C08B-40AA-8B23-84BD647C587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20824-A113-4613-837A-83065D6AC5DA}">
      <dsp:nvSpPr>
        <dsp:cNvPr id="0" name=""/>
        <dsp:cNvSpPr/>
      </dsp:nvSpPr>
      <dsp:spPr>
        <a:xfrm>
          <a:off x="2165148" y="0"/>
          <a:ext cx="2637081" cy="263748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3D6F4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CAB22-3916-4A25-83E3-07AA86038729}">
      <dsp:nvSpPr>
        <dsp:cNvPr id="0" name=""/>
        <dsp:cNvSpPr/>
      </dsp:nvSpPr>
      <dsp:spPr>
        <a:xfrm>
          <a:off x="3854356" y="810970"/>
          <a:ext cx="5856377" cy="1055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Montserrat" panose="00000500000000000000" pitchFamily="2" charset="-52"/>
            </a:rPr>
            <a:t>Дети дошкольного возраста</a:t>
          </a:r>
        </a:p>
      </dsp:txBody>
      <dsp:txXfrm>
        <a:off x="3854356" y="810970"/>
        <a:ext cx="5856377" cy="1055212"/>
      </dsp:txXfrm>
    </dsp:sp>
    <dsp:sp modelId="{64511878-8C65-404A-BB93-A2F65F3C24C8}">
      <dsp:nvSpPr>
        <dsp:cNvPr id="0" name=""/>
        <dsp:cNvSpPr/>
      </dsp:nvSpPr>
      <dsp:spPr>
        <a:xfrm>
          <a:off x="2748030" y="952211"/>
          <a:ext cx="1465375" cy="73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Montserrat" panose="00000500000000000000" pitchFamily="2" charset="-52"/>
            </a:rPr>
            <a:t>1600</a:t>
          </a:r>
          <a:endParaRPr lang="ru-RU" sz="4700" kern="1200" dirty="0">
            <a:latin typeface="Montserrat" panose="00000500000000000000" pitchFamily="2" charset="-52"/>
          </a:endParaRPr>
        </a:p>
      </dsp:txBody>
      <dsp:txXfrm>
        <a:off x="2748030" y="952211"/>
        <a:ext cx="1465375" cy="732512"/>
      </dsp:txXfrm>
    </dsp:sp>
    <dsp:sp modelId="{02473362-2E3A-4A8E-B4C3-073C647B5671}">
      <dsp:nvSpPr>
        <dsp:cNvPr id="0" name=""/>
        <dsp:cNvSpPr/>
      </dsp:nvSpPr>
      <dsp:spPr>
        <a:xfrm>
          <a:off x="1432708" y="1515429"/>
          <a:ext cx="2637081" cy="263748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143E5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2F354-E5A9-4DB7-9A21-9ADEC35FE270}">
      <dsp:nvSpPr>
        <dsp:cNvPr id="0" name=""/>
        <dsp:cNvSpPr/>
      </dsp:nvSpPr>
      <dsp:spPr>
        <a:xfrm>
          <a:off x="2683557" y="2202177"/>
          <a:ext cx="6840900" cy="1055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Montserrat" panose="00000500000000000000" pitchFamily="2" charset="-52"/>
            </a:rPr>
            <a:t>Дети с 1 по 4 класс</a:t>
          </a:r>
        </a:p>
      </dsp:txBody>
      <dsp:txXfrm>
        <a:off x="2683557" y="2202177"/>
        <a:ext cx="6840900" cy="1055212"/>
      </dsp:txXfrm>
    </dsp:sp>
    <dsp:sp modelId="{F92628C9-02C8-4656-8610-A312229AF4D8}">
      <dsp:nvSpPr>
        <dsp:cNvPr id="0" name=""/>
        <dsp:cNvSpPr/>
      </dsp:nvSpPr>
      <dsp:spPr>
        <a:xfrm>
          <a:off x="2018561" y="2476406"/>
          <a:ext cx="1465375" cy="73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>
              <a:latin typeface="Montserrat" panose="00000500000000000000" pitchFamily="2" charset="-52"/>
            </a:rPr>
            <a:t>1</a:t>
          </a:r>
          <a:r>
            <a:rPr lang="en-US" sz="4700" kern="1200" dirty="0">
              <a:latin typeface="Montserrat" panose="00000500000000000000" pitchFamily="2" charset="-52"/>
            </a:rPr>
            <a:t>908</a:t>
          </a:r>
          <a:endParaRPr lang="ru-RU" sz="4700" kern="1200" dirty="0">
            <a:latin typeface="Montserrat" panose="00000500000000000000" pitchFamily="2" charset="-52"/>
          </a:endParaRPr>
        </a:p>
      </dsp:txBody>
      <dsp:txXfrm>
        <a:off x="2018561" y="2476406"/>
        <a:ext cx="1465375" cy="732512"/>
      </dsp:txXfrm>
    </dsp:sp>
    <dsp:sp modelId="{E8CED2D1-0756-4925-91FB-4CB5007ACB5B}">
      <dsp:nvSpPr>
        <dsp:cNvPr id="0" name=""/>
        <dsp:cNvSpPr/>
      </dsp:nvSpPr>
      <dsp:spPr>
        <a:xfrm>
          <a:off x="2352839" y="3212206"/>
          <a:ext cx="2265661" cy="226656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A949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2B960-F85F-4A93-9898-D57539C7ADA4}">
      <dsp:nvSpPr>
        <dsp:cNvPr id="0" name=""/>
        <dsp:cNvSpPr/>
      </dsp:nvSpPr>
      <dsp:spPr>
        <a:xfrm>
          <a:off x="2815040" y="3818810"/>
          <a:ext cx="6685666" cy="1055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Montserrat" panose="00000500000000000000" pitchFamily="2" charset="-52"/>
            </a:rPr>
            <a:t>Дети с 5 по 11 класс</a:t>
          </a:r>
        </a:p>
      </dsp:txBody>
      <dsp:txXfrm>
        <a:off x="2815040" y="3818810"/>
        <a:ext cx="6685666" cy="1055212"/>
      </dsp:txXfrm>
    </dsp:sp>
    <dsp:sp modelId="{9BD868B7-0E92-432A-865D-1C3A3E05B7B0}">
      <dsp:nvSpPr>
        <dsp:cNvPr id="0" name=""/>
        <dsp:cNvSpPr/>
      </dsp:nvSpPr>
      <dsp:spPr>
        <a:xfrm>
          <a:off x="2751496" y="4002793"/>
          <a:ext cx="1465375" cy="73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Montserrat" panose="00000500000000000000" pitchFamily="2" charset="-52"/>
            </a:rPr>
            <a:t>2258</a:t>
          </a:r>
          <a:endParaRPr lang="ru-RU" sz="4700" kern="1200" dirty="0">
            <a:latin typeface="Montserrat" panose="00000500000000000000" pitchFamily="2" charset="-52"/>
          </a:endParaRPr>
        </a:p>
      </dsp:txBody>
      <dsp:txXfrm>
        <a:off x="2751496" y="4002793"/>
        <a:ext cx="1465375" cy="732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B12F3-F4FD-4AB7-A729-02592926FD47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rgbClr val="002060"/>
              </a:solidFill>
            </a:rPr>
            <a:t>91%</a:t>
          </a:r>
        </a:p>
      </dsp:txBody>
      <dsp:txXfrm rot="-5400000">
        <a:off x="1" y="679096"/>
        <a:ext cx="1352020" cy="579438"/>
      </dsp:txXfrm>
    </dsp:sp>
    <dsp:sp modelId="{E77DDA57-4AB1-4DE8-AAD8-2088A5840B72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b="0" i="0" kern="1200" dirty="0"/>
            <a:t>обучающихся, переведенных из 4 классов в 5 класс</a:t>
          </a:r>
          <a:endParaRPr lang="ru-RU" sz="2600" kern="1200" dirty="0"/>
        </a:p>
      </dsp:txBody>
      <dsp:txXfrm rot="-5400000">
        <a:off x="1352020" y="64373"/>
        <a:ext cx="6714693" cy="1132875"/>
      </dsp:txXfrm>
    </dsp:sp>
    <dsp:sp modelId="{0A65822E-B0A0-4116-A420-5C56286263A2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rgbClr val="002060"/>
              </a:solidFill>
            </a:rPr>
            <a:t>84%</a:t>
          </a:r>
        </a:p>
      </dsp:txBody>
      <dsp:txXfrm rot="-5400000">
        <a:off x="1" y="2419614"/>
        <a:ext cx="1352020" cy="579438"/>
      </dsp:txXfrm>
    </dsp:sp>
    <dsp:sp modelId="{B7C59D21-D991-4163-A3C4-30E3390EBFF6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b="0" i="0" kern="1200" dirty="0"/>
            <a:t>обучающихся, окончивших 5 класс два года назад и обучающихся в 7 классе в текущем учебном году</a:t>
          </a:r>
          <a:endParaRPr lang="ru-RU" sz="2600" kern="1200" dirty="0"/>
        </a:p>
      </dsp:txBody>
      <dsp:txXfrm rot="-5400000">
        <a:off x="1352020" y="1804891"/>
        <a:ext cx="6714693" cy="1132875"/>
      </dsp:txXfrm>
    </dsp:sp>
    <dsp:sp modelId="{6A05F1CA-1DCC-4B2F-9C4E-EF09A852768D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rgbClr val="002060"/>
              </a:solidFill>
            </a:rPr>
            <a:t>84%</a:t>
          </a:r>
        </a:p>
      </dsp:txBody>
      <dsp:txXfrm rot="-5400000">
        <a:off x="1" y="4160131"/>
        <a:ext cx="1352020" cy="579438"/>
      </dsp:txXfrm>
    </dsp:sp>
    <dsp:sp modelId="{D588389B-C08B-40AA-8B23-84BD647C5871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b="0" i="0" kern="1200" dirty="0"/>
            <a:t>воспитанников дошкольных групп, зачисленных в 1 класс</a:t>
          </a:r>
          <a:endParaRPr lang="ru-RU" sz="2600" kern="1200" dirty="0"/>
        </a:p>
      </dsp:txBody>
      <dsp:txXfrm rot="-5400000">
        <a:off x="1352020" y="3545408"/>
        <a:ext cx="6714693" cy="1132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5BE15-C280-4408-9E7D-92BC5739B808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9EEC0-970F-42F5-8EE1-70ACC556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29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9EEC0-970F-42F5-8EE1-70ACC5563F2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87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9EEC0-970F-42F5-8EE1-70ACC5563F2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222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9EEC0-970F-42F5-8EE1-70ACC5563F2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556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9EEC0-970F-42F5-8EE1-70ACC5563F2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66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9EEC0-970F-42F5-8EE1-70ACC5563F2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32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9EEC0-970F-42F5-8EE1-70ACC5563F2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295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9EEC0-970F-42F5-8EE1-70ACC5563F2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953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9EEC0-970F-42F5-8EE1-70ACC5563F2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90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9EEC0-970F-42F5-8EE1-70ACC5563F2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790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9EEC0-970F-42F5-8EE1-70ACC5563F2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4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C7A56-FA0C-45A1-A307-BEE9723DC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5E5144-16B7-4C40-AAD1-9B7777CBA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D733EF-2B43-49DD-BA4A-06614919E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F6E7-628F-47B0-B47E-E775A6034251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AE3A5-45EC-4E28-BAA9-AB90CA8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64D3C4-0AB3-42CA-933C-A84E4FCCD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4DF6-41F5-4F72-9531-C35D8E100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11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8E574-9768-4439-B56F-701E2C253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ACDA39-7C56-48BE-8718-9598C5E3A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E28E98-5486-4398-9F5A-6B330D2A0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F6E7-628F-47B0-B47E-E775A6034251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E84232-6BB3-4BFA-B4EE-BE6C70E60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FE970-F8B8-478F-BD0B-F99FD9CFB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4DF6-41F5-4F72-9531-C35D8E100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7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DA30DD8-A2D8-45A3-BE67-DBB4074FAD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2961EB-ED76-45D2-B3B0-F234B81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DA429-DF82-49C2-AE7A-974EB42A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F6E7-628F-47B0-B47E-E775A6034251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50701F-BC13-46B4-97AE-46265477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A46D12-6115-4C73-B2B5-FCE6CCC93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4DF6-41F5-4F72-9531-C35D8E100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93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7B39D-A6BC-410F-BCDE-726C05878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14AAA7-D6D4-4239-A18B-C96E49931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0F544E-F3B0-43E3-BFC6-9CA689EBF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F6E7-628F-47B0-B47E-E775A6034251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306FDE-7DED-48DF-B0F4-46D4997FE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3D45B5-8300-4A4D-AB99-C664783A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4DF6-41F5-4F72-9531-C35D8E100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4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AD334-4A3E-40F0-82FE-16C103B4C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A20C74-22FF-4D96-BE89-B6ED31149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A6446A-6324-43DA-970B-A33968B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F6E7-628F-47B0-B47E-E775A6034251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E9FF8-5FA9-403C-9024-F2299C15B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E8D27B-9EFB-4B0C-A297-DB91ACE3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4DF6-41F5-4F72-9531-C35D8E100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6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031D4-2D06-451B-9FC6-F20F0CC00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67A311-8AA3-4351-8B19-6CD421B3E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548743-3A6B-4FE4-901D-368C5301E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C35CF9-1F39-4F45-A6EA-35CCAB31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F6E7-628F-47B0-B47E-E775A6034251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53047-7A3B-420A-A2A0-2036C978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AF624E-7293-4EB2-9A70-22DB16B2F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4DF6-41F5-4F72-9531-C35D8E100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82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1CB31-6AB0-41D1-9D8A-855676149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6426C-7671-4A6C-8C33-E3F012A8A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F72FB3-59DA-42DB-B08C-A53ADF8ED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067D78-0554-443E-AE9D-5B8670AB4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B21D6A-DB01-41C0-9A50-8C547071A6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6C67E1-5082-40CF-A686-1D862598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F6E7-628F-47B0-B47E-E775A6034251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47144A-FDFA-4C6D-8EB3-512AFD512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E03480-376E-4DED-9B89-91D093043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4DF6-41F5-4F72-9531-C35D8E100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3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9C25-59B9-4FC3-9E9A-6EE4B15F0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708CE3-C5DA-4FC8-AE7F-51A4BC034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F6E7-628F-47B0-B47E-E775A6034251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934707-FF3B-4B9B-9101-BCA05EFEC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BA5D39-6CB0-4969-AED2-9E9336B45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4DF6-41F5-4F72-9531-C35D8E100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71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7EEF6F-7BA2-404D-82E8-A9F99011A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F6E7-628F-47B0-B47E-E775A6034251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70C0A2-DA32-43CD-BD57-EA8B41C1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46E597-45CE-400F-AA28-FFDB51452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4DF6-41F5-4F72-9531-C35D8E100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57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634B9-1EC8-4F46-A1B7-2FE5F9C65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8D15DE-6604-435F-8128-387B568F8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B14507-4CC1-4016-8468-5F6C7D9DE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AAEB3C-F6A8-4D53-9495-0344341AE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F6E7-628F-47B0-B47E-E775A6034251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455DF0-42B1-4208-8F81-032D7C24C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894AB3-640E-47AF-9807-012A093C3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4DF6-41F5-4F72-9531-C35D8E100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47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294C6-743F-4AD5-928E-35A3D0FF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26AE581-C51B-4EE4-96E5-F50EF629DC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410BD5-CEF3-44B9-A8A7-747B68493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5ACDEA-1723-48D1-9B9E-721FC13F7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F6E7-628F-47B0-B47E-E775A6034251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435C9D-441D-4004-9EF2-D78117F5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FE3331-39D2-4B89-B588-D4526D0F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4DF6-41F5-4F72-9531-C35D8E100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76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94C08-CDB2-4EF9-84F5-19E5DBA77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47FF1E-0DD7-4B83-919B-148693F91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E1BFCE-A48A-476B-A284-FD11C136E6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DF6E7-628F-47B0-B47E-E775A6034251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A9DB1-E80C-4960-952B-83FD8667E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C8697D-4718-45FB-8B81-3A3B68728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24DF6-41F5-4F72-9531-C35D8E100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85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5D7A0B-062D-4DB0-9CBA-15F1FD662AD6}"/>
              </a:ext>
            </a:extLst>
          </p:cNvPr>
          <p:cNvSpPr txBox="1"/>
          <p:nvPr/>
        </p:nvSpPr>
        <p:spPr>
          <a:xfrm>
            <a:off x="2859577" y="3532601"/>
            <a:ext cx="89278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Итоги работы школы в  2025 году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5416D2-22F0-4F1A-A781-DFDF9A238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78"/>
          <a:stretch/>
        </p:blipFill>
        <p:spPr>
          <a:xfrm>
            <a:off x="0" y="0"/>
            <a:ext cx="2497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8533D4-581E-45EF-9890-01D9745C4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" y="0"/>
            <a:ext cx="9142571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3F9FA6-C78B-4D33-86C1-7E3B47975CC6}"/>
              </a:ext>
            </a:extLst>
          </p:cNvPr>
          <p:cNvSpPr/>
          <p:nvPr/>
        </p:nvSpPr>
        <p:spPr>
          <a:xfrm>
            <a:off x="3424845" y="0"/>
            <a:ext cx="87671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A6F220-FB67-4246-81C9-489F3B8AB88F}"/>
              </a:ext>
            </a:extLst>
          </p:cNvPr>
          <p:cNvSpPr txBox="1"/>
          <p:nvPr/>
        </p:nvSpPr>
        <p:spPr>
          <a:xfrm>
            <a:off x="-77315" y="2357582"/>
            <a:ext cx="359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Профориентация</a:t>
            </a:r>
          </a:p>
        </p:txBody>
      </p:sp>
      <p:sp>
        <p:nvSpPr>
          <p:cNvPr id="9" name="Google Shape;446;g2797f8122c5_0_28">
            <a:extLst>
              <a:ext uri="{FF2B5EF4-FFF2-40B4-BE49-F238E27FC236}">
                <a16:creationId xmlns:a16="http://schemas.microsoft.com/office/drawing/2014/main" id="{AAE9261B-A8C2-406E-AEB8-31D26127F5FD}"/>
              </a:ext>
            </a:extLst>
          </p:cNvPr>
          <p:cNvSpPr/>
          <p:nvPr/>
        </p:nvSpPr>
        <p:spPr>
          <a:xfrm>
            <a:off x="3706948" y="2437467"/>
            <a:ext cx="696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ГРАНТ МЭРА Москвы. 171-220 образовательные организации Москвы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447;g2797f8122c5_0_28">
            <a:extLst>
              <a:ext uri="{FF2B5EF4-FFF2-40B4-BE49-F238E27FC236}">
                <a16:creationId xmlns:a16="http://schemas.microsoft.com/office/drawing/2014/main" id="{63110E5F-F6FA-4189-9DFE-E870E2F906C9}"/>
              </a:ext>
            </a:extLst>
          </p:cNvPr>
          <p:cNvSpPr/>
          <p:nvPr/>
        </p:nvSpPr>
        <p:spPr>
          <a:xfrm>
            <a:off x="3778365" y="2760791"/>
            <a:ext cx="261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менее 303,822 баллов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448;g2797f8122c5_0_28">
            <a:extLst>
              <a:ext uri="{FF2B5EF4-FFF2-40B4-BE49-F238E27FC236}">
                <a16:creationId xmlns:a16="http://schemas.microsoft.com/office/drawing/2014/main" id="{D9193F0F-4EEC-4CEA-B7BA-55195529CF00}"/>
              </a:ext>
            </a:extLst>
          </p:cNvPr>
          <p:cNvSpPr txBox="1"/>
          <p:nvPr/>
        </p:nvSpPr>
        <p:spPr>
          <a:xfrm>
            <a:off x="3778018" y="3253497"/>
            <a:ext cx="8759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- - - - - - - - - - - - - - - - - - - - - - - - - - - - - - - - - - - - - - - - - - - - - - - - - - - - - - - - - - - - - - - - - - - - - - - - - -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449;g2797f8122c5_0_28">
            <a:extLst>
              <a:ext uri="{FF2B5EF4-FFF2-40B4-BE49-F238E27FC236}">
                <a16:creationId xmlns:a16="http://schemas.microsoft.com/office/drawing/2014/main" id="{2B4F33A1-440A-4437-AD52-CC5973F5B340}"/>
              </a:ext>
            </a:extLst>
          </p:cNvPr>
          <p:cNvSpPr/>
          <p:nvPr/>
        </p:nvSpPr>
        <p:spPr>
          <a:xfrm>
            <a:off x="3778365" y="4036833"/>
            <a:ext cx="261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менее 214,077 баллов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450;g2797f8122c5_0_28">
            <a:extLst>
              <a:ext uri="{FF2B5EF4-FFF2-40B4-BE49-F238E27FC236}">
                <a16:creationId xmlns:a16="http://schemas.microsoft.com/office/drawing/2014/main" id="{A3BAA104-2D3A-4500-BFAB-85DA5FF25385}"/>
              </a:ext>
            </a:extLst>
          </p:cNvPr>
          <p:cNvSpPr/>
          <p:nvPr/>
        </p:nvSpPr>
        <p:spPr>
          <a:xfrm>
            <a:off x="3706947" y="3729057"/>
            <a:ext cx="8366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Значительный вклад в качественное образование московских школьников (места 221–300)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51;g2797f8122c5_0_28">
            <a:extLst>
              <a:ext uri="{FF2B5EF4-FFF2-40B4-BE49-F238E27FC236}">
                <a16:creationId xmlns:a16="http://schemas.microsoft.com/office/drawing/2014/main" id="{2F433ECA-E8A1-4F2F-973C-7AFC7146F820}"/>
              </a:ext>
            </a:extLst>
          </p:cNvPr>
          <p:cNvSpPr txBox="1"/>
          <p:nvPr/>
        </p:nvSpPr>
        <p:spPr>
          <a:xfrm>
            <a:off x="3778364" y="4554618"/>
            <a:ext cx="8759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- - - - - - - - - - - - - - - - - - - - - - - - - - - - - - - - - - - - - - - - - - - - - - - - - - - - - - - - - - - - - - - - - - - - - - - - - -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452;g2797f8122c5_0_28">
            <a:extLst>
              <a:ext uri="{FF2B5EF4-FFF2-40B4-BE49-F238E27FC236}">
                <a16:creationId xmlns:a16="http://schemas.microsoft.com/office/drawing/2014/main" id="{6043AE17-D5D7-4CF4-BC7F-0A1AC4104BBE}"/>
              </a:ext>
            </a:extLst>
          </p:cNvPr>
          <p:cNvSpPr/>
          <p:nvPr/>
        </p:nvSpPr>
        <p:spPr>
          <a:xfrm>
            <a:off x="3749420" y="5020646"/>
            <a:ext cx="8517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Заметный вклад в качественное образование московских школьников (места 301–400)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453;g2797f8122c5_0_28">
            <a:extLst>
              <a:ext uri="{FF2B5EF4-FFF2-40B4-BE49-F238E27FC236}">
                <a16:creationId xmlns:a16="http://schemas.microsoft.com/office/drawing/2014/main" id="{207CD789-1849-433B-8C4A-3FB1DB5621CA}"/>
              </a:ext>
            </a:extLst>
          </p:cNvPr>
          <p:cNvSpPr/>
          <p:nvPr/>
        </p:nvSpPr>
        <p:spPr>
          <a:xfrm>
            <a:off x="3778364" y="5286805"/>
            <a:ext cx="261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менее 166,816 баллов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454;g2797f8122c5_0_28">
            <a:extLst>
              <a:ext uri="{FF2B5EF4-FFF2-40B4-BE49-F238E27FC236}">
                <a16:creationId xmlns:a16="http://schemas.microsoft.com/office/drawing/2014/main" id="{A4F8864D-0316-48A3-BA81-76D73775E0CA}"/>
              </a:ext>
            </a:extLst>
          </p:cNvPr>
          <p:cNvSpPr txBox="1"/>
          <p:nvPr/>
        </p:nvSpPr>
        <p:spPr>
          <a:xfrm>
            <a:off x="3903147" y="5923675"/>
            <a:ext cx="8759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- - - - - - - - - - - - - - - - - - - - - - - - - - - - - - - - - - - - - - - - - - - - - - - - - - - - - - - - - - - - - - - - - - - - - - - - - -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455;g2797f8122c5_0_28">
            <a:extLst>
              <a:ext uri="{FF2B5EF4-FFF2-40B4-BE49-F238E27FC236}">
                <a16:creationId xmlns:a16="http://schemas.microsoft.com/office/drawing/2014/main" id="{E0B8F7C9-FD27-444A-A55F-B11110A9E55F}"/>
              </a:ext>
            </a:extLst>
          </p:cNvPr>
          <p:cNvSpPr txBox="1"/>
          <p:nvPr/>
        </p:nvSpPr>
        <p:spPr>
          <a:xfrm>
            <a:off x="7293801" y="5599992"/>
            <a:ext cx="6024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31 августа 2022 года – 228,884 </a:t>
            </a: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456;g2797f8122c5_0_28">
            <a:extLst>
              <a:ext uri="{FF2B5EF4-FFF2-40B4-BE49-F238E27FC236}">
                <a16:creationId xmlns:a16="http://schemas.microsoft.com/office/drawing/2014/main" id="{35E1DDB4-9D33-488A-AE34-585088510DFF}"/>
              </a:ext>
            </a:extLst>
          </p:cNvPr>
          <p:cNvSpPr txBox="1"/>
          <p:nvPr/>
        </p:nvSpPr>
        <p:spPr>
          <a:xfrm>
            <a:off x="7303640" y="4360984"/>
            <a:ext cx="623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31 августа 2023 года – 249,699 </a:t>
            </a:r>
            <a:endParaRPr sz="24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57;g2797f8122c5_0_28">
            <a:extLst>
              <a:ext uri="{FF2B5EF4-FFF2-40B4-BE49-F238E27FC236}">
                <a16:creationId xmlns:a16="http://schemas.microsoft.com/office/drawing/2014/main" id="{1F5B251A-F6E0-40F0-A345-897D8E06B7BC}"/>
              </a:ext>
            </a:extLst>
          </p:cNvPr>
          <p:cNvSpPr txBox="1"/>
          <p:nvPr/>
        </p:nvSpPr>
        <p:spPr>
          <a:xfrm>
            <a:off x="7293803" y="1734184"/>
            <a:ext cx="6024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458;g2797f8122c5_0_28">
            <a:extLst>
              <a:ext uri="{FF2B5EF4-FFF2-40B4-BE49-F238E27FC236}">
                <a16:creationId xmlns:a16="http://schemas.microsoft.com/office/drawing/2014/main" id="{F1B9C0FB-C49B-44AE-880B-DB2DFBB83EE0}"/>
              </a:ext>
            </a:extLst>
          </p:cNvPr>
          <p:cNvSpPr txBox="1"/>
          <p:nvPr/>
        </p:nvSpPr>
        <p:spPr>
          <a:xfrm>
            <a:off x="7264303" y="563547"/>
            <a:ext cx="606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459;g2797f8122c5_0_28">
            <a:extLst>
              <a:ext uri="{FF2B5EF4-FFF2-40B4-BE49-F238E27FC236}">
                <a16:creationId xmlns:a16="http://schemas.microsoft.com/office/drawing/2014/main" id="{EDB05B32-5469-4497-BE79-EDD4B9A07D11}"/>
              </a:ext>
            </a:extLst>
          </p:cNvPr>
          <p:cNvSpPr txBox="1"/>
          <p:nvPr/>
        </p:nvSpPr>
        <p:spPr>
          <a:xfrm>
            <a:off x="7303640" y="2913184"/>
            <a:ext cx="623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AD4C82"/>
                </a:solidFill>
                <a:latin typeface="Arial"/>
                <a:ea typeface="Arial"/>
                <a:cs typeface="Arial"/>
                <a:sym typeface="Arial"/>
              </a:rPr>
              <a:t>27 августа 2024 года – 315,372 </a:t>
            </a:r>
            <a:endParaRPr sz="2400" b="1" i="0" u="none" strike="noStrike" cap="none">
              <a:solidFill>
                <a:srgbClr val="AD4C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460;g2797f8122c5_0_28">
            <a:extLst>
              <a:ext uri="{FF2B5EF4-FFF2-40B4-BE49-F238E27FC236}">
                <a16:creationId xmlns:a16="http://schemas.microsoft.com/office/drawing/2014/main" id="{011A6464-0270-461A-A186-FFBDD6D933E2}"/>
              </a:ext>
            </a:extLst>
          </p:cNvPr>
          <p:cNvSpPr/>
          <p:nvPr/>
        </p:nvSpPr>
        <p:spPr>
          <a:xfrm>
            <a:off x="3518785" y="618672"/>
            <a:ext cx="8508516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ГРАНТ МЭРА Москвы</a:t>
            </a:r>
            <a:r>
              <a:rPr lang="ru-RU" sz="2400" b="1" dirty="0">
                <a:solidFill>
                  <a:srgbClr val="002060"/>
                </a:solidFill>
              </a:rPr>
              <a:t> 3-й степени. 71-170 </a:t>
            </a:r>
            <a:r>
              <a:rPr lang="ru-RU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образовательные организации Москвы</a:t>
            </a:r>
            <a:endParaRPr sz="24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462;g2797f8122c5_0_28">
            <a:extLst>
              <a:ext uri="{FF2B5EF4-FFF2-40B4-BE49-F238E27FC236}">
                <a16:creationId xmlns:a16="http://schemas.microsoft.com/office/drawing/2014/main" id="{E618D8AC-1215-4EF8-AEC5-79BBE01ACCB5}"/>
              </a:ext>
            </a:extLst>
          </p:cNvPr>
          <p:cNvSpPr txBox="1"/>
          <p:nvPr/>
        </p:nvSpPr>
        <p:spPr>
          <a:xfrm>
            <a:off x="3930418" y="1881897"/>
            <a:ext cx="8759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- - - - - - - - - - - - - - - - - - - - - - - - - - - - - - - - - - - - - - - - - - - - - - - - - - - - - - - - - - - - - - - - - - - - - - - - - -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463;g2797f8122c5_0_28">
            <a:extLst>
              <a:ext uri="{FF2B5EF4-FFF2-40B4-BE49-F238E27FC236}">
                <a16:creationId xmlns:a16="http://schemas.microsoft.com/office/drawing/2014/main" id="{126865D6-6897-4D66-AFF8-49DF26870448}"/>
              </a:ext>
            </a:extLst>
          </p:cNvPr>
          <p:cNvSpPr txBox="1"/>
          <p:nvPr/>
        </p:nvSpPr>
        <p:spPr>
          <a:xfrm>
            <a:off x="7456040" y="1500497"/>
            <a:ext cx="5081378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 dirty="0">
                <a:solidFill>
                  <a:srgbClr val="AD4C8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dirty="0">
                <a:solidFill>
                  <a:srgbClr val="1155CC"/>
                </a:solidFill>
              </a:rPr>
              <a:t>28</a:t>
            </a:r>
            <a:r>
              <a:rPr lang="ru-RU" sz="2400" b="1" i="0" u="none" strike="noStrike" cap="none" dirty="0">
                <a:solidFill>
                  <a:srgbClr val="AD4C8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i="0" u="none" strike="noStrike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августа 202</a:t>
            </a:r>
            <a:r>
              <a:rPr lang="en-US" sz="2400" b="1" i="0" u="none" strike="noStrike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ru-RU" sz="2400" b="1" i="0" u="none" strike="noStrike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 года – </a:t>
            </a:r>
            <a:r>
              <a:rPr lang="ru-RU" sz="2400" b="1" dirty="0">
                <a:solidFill>
                  <a:srgbClr val="1155CC"/>
                </a:solidFill>
              </a:rPr>
              <a:t>412,270</a:t>
            </a:r>
            <a:endParaRPr sz="2400" b="1" i="0" u="none" strike="noStrike" cap="none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8183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8533D4-581E-45EF-9890-01D9745C4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" y="0"/>
            <a:ext cx="9142571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3F9FA6-C78B-4D33-86C1-7E3B47975CC6}"/>
              </a:ext>
            </a:extLst>
          </p:cNvPr>
          <p:cNvSpPr/>
          <p:nvPr/>
        </p:nvSpPr>
        <p:spPr>
          <a:xfrm>
            <a:off x="3424845" y="0"/>
            <a:ext cx="87671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0" name="object 27">
            <a:extLst>
              <a:ext uri="{FF2B5EF4-FFF2-40B4-BE49-F238E27FC236}">
                <a16:creationId xmlns:a16="http://schemas.microsoft.com/office/drawing/2014/main" id="{AAE35B42-5F0D-4F73-8F8E-4A9F173D0F28}"/>
              </a:ext>
            </a:extLst>
          </p:cNvPr>
          <p:cNvSpPr txBox="1">
            <a:spLocks/>
          </p:cNvSpPr>
          <p:nvPr/>
        </p:nvSpPr>
        <p:spPr>
          <a:xfrm>
            <a:off x="4575257" y="152400"/>
            <a:ext cx="6576769" cy="1089401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lang="ru-RU" sz="6600" dirty="0">
                <a:solidFill>
                  <a:srgbClr val="9E4679"/>
                </a:solidFill>
                <a:latin typeface="Montserrat Black" panose="00000A00000000000000" pitchFamily="2" charset="-52"/>
              </a:rPr>
              <a:t>57</a:t>
            </a:r>
            <a:r>
              <a:rPr lang="en-US" sz="6600" dirty="0">
                <a:solidFill>
                  <a:srgbClr val="9E4679"/>
                </a:solidFill>
                <a:latin typeface="Montserrat Black" panose="00000A00000000000000" pitchFamily="2" charset="-52"/>
              </a:rPr>
              <a:t>66 </a:t>
            </a:r>
            <a:r>
              <a:rPr lang="en-US" sz="3200" dirty="0">
                <a:solidFill>
                  <a:srgbClr val="9E4679"/>
                </a:solidFill>
                <a:latin typeface="Montserrat Black" panose="00000A00000000000000" pitchFamily="2" charset="-52"/>
              </a:rPr>
              <a:t>(5616) </a:t>
            </a:r>
            <a:r>
              <a:rPr lang="en-US" sz="3200" b="1" spc="-5" dirty="0">
                <a:solidFill>
                  <a:srgbClr val="00B050"/>
                </a:solidFill>
                <a:latin typeface="Montserrat" panose="00000500000000000000" pitchFamily="2" charset="-52"/>
                <a:cs typeface="Microsoft Sans Serif"/>
              </a:rPr>
              <a:t>+150</a:t>
            </a:r>
            <a:endParaRPr lang="ru-RU" sz="3200" b="1" dirty="0">
              <a:solidFill>
                <a:srgbClr val="00B050"/>
              </a:solidFill>
              <a:latin typeface="Montserrat" panose="00000500000000000000" pitchFamily="2" charset="-52"/>
              <a:cs typeface="Arial"/>
            </a:endParaRP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C675EA99-209A-4065-9A92-C23906377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6535077"/>
              </p:ext>
            </p:extLst>
          </p:nvPr>
        </p:nvGraphicFramePr>
        <p:xfrm>
          <a:off x="3138902" y="1226824"/>
          <a:ext cx="10369391" cy="547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9A6F220-FB67-4246-81C9-489F3B8AB88F}"/>
              </a:ext>
            </a:extLst>
          </p:cNvPr>
          <p:cNvSpPr txBox="1"/>
          <p:nvPr/>
        </p:nvSpPr>
        <p:spPr>
          <a:xfrm>
            <a:off x="302569" y="2565400"/>
            <a:ext cx="2836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Особенности контингента</a:t>
            </a:r>
          </a:p>
        </p:txBody>
      </p:sp>
    </p:spTree>
    <p:extLst>
      <p:ext uri="{BB962C8B-B14F-4D97-AF65-F5344CB8AC3E}">
        <p14:creationId xmlns:p14="http://schemas.microsoft.com/office/powerpoint/2010/main" val="1373556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8533D4-581E-45EF-9890-01D9745C4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" y="0"/>
            <a:ext cx="9142571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3F9FA6-C78B-4D33-86C1-7E3B47975CC6}"/>
              </a:ext>
            </a:extLst>
          </p:cNvPr>
          <p:cNvSpPr/>
          <p:nvPr/>
        </p:nvSpPr>
        <p:spPr>
          <a:xfrm>
            <a:off x="3424845" y="0"/>
            <a:ext cx="87671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A6F220-FB67-4246-81C9-489F3B8AB88F}"/>
              </a:ext>
            </a:extLst>
          </p:cNvPr>
          <p:cNvSpPr txBox="1"/>
          <p:nvPr/>
        </p:nvSpPr>
        <p:spPr>
          <a:xfrm>
            <a:off x="302569" y="2565400"/>
            <a:ext cx="2836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Результаты ОГЭ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45D335D3-D8C0-4C8E-9198-A4ADC81B37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919085"/>
              </p:ext>
            </p:extLst>
          </p:nvPr>
        </p:nvGraphicFramePr>
        <p:xfrm>
          <a:off x="3661294" y="66147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FA27870-78B0-4416-BA8E-069032B2C432}"/>
              </a:ext>
            </a:extLst>
          </p:cNvPr>
          <p:cNvSpPr txBox="1"/>
          <p:nvPr/>
        </p:nvSpPr>
        <p:spPr>
          <a:xfrm>
            <a:off x="3524596" y="5617839"/>
            <a:ext cx="840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ВАЖНО!</a:t>
            </a:r>
          </a:p>
          <a:p>
            <a:r>
              <a:rPr lang="ru-RU" b="1" dirty="0"/>
              <a:t>В 2025 году 152 обучающихся (53%) сдавали всего 2 экзамена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954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8533D4-581E-45EF-9890-01D9745C4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" y="0"/>
            <a:ext cx="9142571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3F9FA6-C78B-4D33-86C1-7E3B47975CC6}"/>
              </a:ext>
            </a:extLst>
          </p:cNvPr>
          <p:cNvSpPr/>
          <p:nvPr/>
        </p:nvSpPr>
        <p:spPr>
          <a:xfrm>
            <a:off x="3424845" y="0"/>
            <a:ext cx="87671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A6F220-FB67-4246-81C9-489F3B8AB88F}"/>
              </a:ext>
            </a:extLst>
          </p:cNvPr>
          <p:cNvSpPr txBox="1"/>
          <p:nvPr/>
        </p:nvSpPr>
        <p:spPr>
          <a:xfrm>
            <a:off x="302569" y="2565400"/>
            <a:ext cx="2836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Результаты ЕГЭ</a:t>
            </a: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89C1C6E0-AFAF-43A4-AFF9-72C89B4841C0}"/>
              </a:ext>
            </a:extLst>
          </p:cNvPr>
          <p:cNvSpPr txBox="1"/>
          <p:nvPr/>
        </p:nvSpPr>
        <p:spPr>
          <a:xfrm>
            <a:off x="3542055" y="983828"/>
            <a:ext cx="4263793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04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9E4679"/>
                </a:solidFill>
                <a:latin typeface="Montserrat Black" panose="00000A00000000000000" pitchFamily="2" charset="-52"/>
                <a:cs typeface="Arial"/>
              </a:rPr>
              <a:t>КОЛИЧЕСТВО</a:t>
            </a:r>
            <a:r>
              <a:rPr sz="1600" b="1" spc="25" dirty="0">
                <a:solidFill>
                  <a:srgbClr val="9E4679"/>
                </a:solidFill>
                <a:latin typeface="Montserrat Black" panose="00000A00000000000000" pitchFamily="2" charset="-52"/>
                <a:cs typeface="Arial"/>
              </a:rPr>
              <a:t> </a:t>
            </a:r>
            <a:r>
              <a:rPr sz="1600" b="1" spc="-10" dirty="0">
                <a:solidFill>
                  <a:srgbClr val="9E4679"/>
                </a:solidFill>
                <a:latin typeface="Montserrat Black" panose="00000A00000000000000" pitchFamily="2" charset="-52"/>
                <a:cs typeface="Arial"/>
              </a:rPr>
              <a:t>ВЫПУСКНИКОВ</a:t>
            </a:r>
            <a:r>
              <a:rPr sz="1600" b="1" spc="25" dirty="0">
                <a:solidFill>
                  <a:srgbClr val="9E4679"/>
                </a:solidFill>
                <a:latin typeface="Montserrat Black" panose="00000A00000000000000" pitchFamily="2" charset="-52"/>
                <a:cs typeface="Arial"/>
              </a:rPr>
              <a:t> </a:t>
            </a:r>
            <a:r>
              <a:rPr sz="1600" b="1" spc="-5" dirty="0">
                <a:solidFill>
                  <a:srgbClr val="151D2F"/>
                </a:solidFill>
                <a:latin typeface="Montserrat Black" panose="00000A00000000000000" pitchFamily="2" charset="-52"/>
                <a:cs typeface="Arial"/>
              </a:rPr>
              <a:t>11-Х, </a:t>
            </a:r>
            <a:r>
              <a:rPr sz="1600" b="1" spc="-430" dirty="0">
                <a:solidFill>
                  <a:srgbClr val="151D2F"/>
                </a:solidFill>
                <a:latin typeface="Montserrat Black" panose="00000A00000000000000" pitchFamily="2" charset="-52"/>
                <a:cs typeface="Arial"/>
              </a:rPr>
              <a:t> </a:t>
            </a:r>
            <a:r>
              <a:rPr sz="1600" b="1" spc="-15" dirty="0">
                <a:solidFill>
                  <a:srgbClr val="151D2F"/>
                </a:solidFill>
                <a:latin typeface="Montserrat Black" panose="00000A00000000000000" pitchFamily="2" charset="-52"/>
                <a:cs typeface="Arial"/>
              </a:rPr>
              <a:t>НАБРАВШИХ</a:t>
            </a:r>
            <a:r>
              <a:rPr sz="1600" b="1" spc="45" dirty="0">
                <a:solidFill>
                  <a:srgbClr val="151D2F"/>
                </a:solidFill>
                <a:latin typeface="Montserrat Black" panose="00000A00000000000000" pitchFamily="2" charset="-52"/>
                <a:cs typeface="Arial"/>
              </a:rPr>
              <a:t> </a:t>
            </a:r>
            <a:r>
              <a:rPr sz="1600" b="1" spc="-5" dirty="0">
                <a:solidFill>
                  <a:srgbClr val="151D2F"/>
                </a:solidFill>
                <a:latin typeface="Montserrat Black" panose="00000A00000000000000" pitchFamily="2" charset="-52"/>
                <a:cs typeface="Arial"/>
              </a:rPr>
              <a:t>ПО</a:t>
            </a:r>
            <a:r>
              <a:rPr sz="1600" b="1" spc="-10" dirty="0">
                <a:solidFill>
                  <a:srgbClr val="151D2F"/>
                </a:solidFill>
                <a:latin typeface="Montserrat Black" panose="00000A00000000000000" pitchFamily="2" charset="-52"/>
                <a:cs typeface="Arial"/>
              </a:rPr>
              <a:t> </a:t>
            </a:r>
            <a:r>
              <a:rPr sz="1600" b="1" spc="-5" dirty="0">
                <a:solidFill>
                  <a:srgbClr val="151D2F"/>
                </a:solidFill>
                <a:latin typeface="Montserrat Black" panose="00000A00000000000000" pitchFamily="2" charset="-52"/>
                <a:cs typeface="Arial"/>
              </a:rPr>
              <a:t>ТРЁМ</a:t>
            </a:r>
            <a:r>
              <a:rPr lang="ru-RU" sz="1600" b="1" spc="-5" dirty="0">
                <a:solidFill>
                  <a:srgbClr val="151D2F"/>
                </a:solidFill>
                <a:latin typeface="Montserrat Black" panose="00000A00000000000000" pitchFamily="2" charset="-52"/>
                <a:cs typeface="Arial"/>
              </a:rPr>
              <a:t> </a:t>
            </a:r>
            <a:r>
              <a:rPr sz="1600" b="1" spc="-10" dirty="0">
                <a:solidFill>
                  <a:srgbClr val="151D2F"/>
                </a:solidFill>
                <a:latin typeface="Montserrat Black" panose="00000A00000000000000" pitchFamily="2" charset="-52"/>
                <a:cs typeface="Arial"/>
              </a:rPr>
              <a:t>ПРЕДМЕТАМ</a:t>
            </a:r>
            <a:endParaRPr sz="1600" dirty="0">
              <a:latin typeface="Montserrat Black" panose="00000A00000000000000" pitchFamily="2" charset="-52"/>
              <a:cs typeface="Arial"/>
            </a:endParaRPr>
          </a:p>
        </p:txBody>
      </p:sp>
      <p:grpSp>
        <p:nvGrpSpPr>
          <p:cNvPr id="19" name="Google Shape;448;p25">
            <a:extLst>
              <a:ext uri="{FF2B5EF4-FFF2-40B4-BE49-F238E27FC236}">
                <a16:creationId xmlns:a16="http://schemas.microsoft.com/office/drawing/2014/main" id="{276F36EB-8D6D-4F33-AEF7-BD2AD845F05E}"/>
              </a:ext>
            </a:extLst>
          </p:cNvPr>
          <p:cNvGrpSpPr/>
          <p:nvPr/>
        </p:nvGrpSpPr>
        <p:grpSpPr>
          <a:xfrm>
            <a:off x="3542055" y="1759424"/>
            <a:ext cx="4180458" cy="4061640"/>
            <a:chOff x="1" y="1179"/>
            <a:chExt cx="4180458" cy="4061640"/>
          </a:xfrm>
        </p:grpSpPr>
        <p:sp>
          <p:nvSpPr>
            <p:cNvPr id="20" name="Google Shape;449;p25">
              <a:extLst>
                <a:ext uri="{FF2B5EF4-FFF2-40B4-BE49-F238E27FC236}">
                  <a16:creationId xmlns:a16="http://schemas.microsoft.com/office/drawing/2014/main" id="{301A2A91-64E4-4CF5-A0BE-0005D6A61300}"/>
                </a:ext>
              </a:extLst>
            </p:cNvPr>
            <p:cNvSpPr/>
            <p:nvPr/>
          </p:nvSpPr>
          <p:spPr>
            <a:xfrm rot="5400000">
              <a:off x="-222646" y="223826"/>
              <a:ext cx="1484312" cy="1039018"/>
            </a:xfrm>
            <a:prstGeom prst="chevron">
              <a:avLst>
                <a:gd name="adj" fmla="val 50000"/>
              </a:avLst>
            </a:prstGeom>
            <a:solidFill>
              <a:srgbClr val="AA4C81"/>
            </a:solidFill>
            <a:ln w="12700" cap="flat" cmpd="sng">
              <a:solidFill>
                <a:srgbClr val="4516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50;p25">
              <a:extLst>
                <a:ext uri="{FF2B5EF4-FFF2-40B4-BE49-F238E27FC236}">
                  <a16:creationId xmlns:a16="http://schemas.microsoft.com/office/drawing/2014/main" id="{F4CE7CFB-58D6-4B49-A2E6-921E7DA69D86}"/>
                </a:ext>
              </a:extLst>
            </p:cNvPr>
            <p:cNvSpPr txBox="1"/>
            <p:nvPr/>
          </p:nvSpPr>
          <p:spPr>
            <a:xfrm>
              <a:off x="1" y="520688"/>
              <a:ext cx="1039018" cy="445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400" tIns="18400" rIns="18400" bIns="18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ru-RU" sz="2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24</a:t>
              </a:r>
              <a:endParaRPr dirty="0"/>
            </a:p>
          </p:txBody>
        </p:sp>
        <p:sp>
          <p:nvSpPr>
            <p:cNvPr id="22" name="Google Shape;451;p25">
              <a:extLst>
                <a:ext uri="{FF2B5EF4-FFF2-40B4-BE49-F238E27FC236}">
                  <a16:creationId xmlns:a16="http://schemas.microsoft.com/office/drawing/2014/main" id="{4C7E98A1-18F3-4E21-A65C-19B658626CA7}"/>
                </a:ext>
              </a:extLst>
            </p:cNvPr>
            <p:cNvSpPr/>
            <p:nvPr/>
          </p:nvSpPr>
          <p:spPr>
            <a:xfrm rot="5400000">
              <a:off x="2127337" y="-1087139"/>
              <a:ext cx="964803" cy="314144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516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52;p25">
              <a:extLst>
                <a:ext uri="{FF2B5EF4-FFF2-40B4-BE49-F238E27FC236}">
                  <a16:creationId xmlns:a16="http://schemas.microsoft.com/office/drawing/2014/main" id="{D12FEC7F-F380-46A9-832B-811D9CD001EE}"/>
                </a:ext>
              </a:extLst>
            </p:cNvPr>
            <p:cNvSpPr txBox="1"/>
            <p:nvPr/>
          </p:nvSpPr>
          <p:spPr>
            <a:xfrm>
              <a:off x="1039018" y="48278"/>
              <a:ext cx="3094343" cy="870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18400" rIns="18400" bIns="18400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Char char="•"/>
              </a:pPr>
              <a:r>
                <a:rPr lang="ru-RU" sz="2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190 – 219 баллов</a:t>
              </a:r>
              <a:endParaRPr/>
            </a:p>
          </p:txBody>
        </p:sp>
        <p:sp>
          <p:nvSpPr>
            <p:cNvPr id="24" name="Google Shape;453;p25">
              <a:extLst>
                <a:ext uri="{FF2B5EF4-FFF2-40B4-BE49-F238E27FC236}">
                  <a16:creationId xmlns:a16="http://schemas.microsoft.com/office/drawing/2014/main" id="{6738B6F2-09F7-4408-9707-AB97B4B63856}"/>
                </a:ext>
              </a:extLst>
            </p:cNvPr>
            <p:cNvSpPr/>
            <p:nvPr/>
          </p:nvSpPr>
          <p:spPr>
            <a:xfrm rot="5400000">
              <a:off x="-222646" y="1512490"/>
              <a:ext cx="1484312" cy="1039018"/>
            </a:xfrm>
            <a:prstGeom prst="chevron">
              <a:avLst>
                <a:gd name="adj" fmla="val 50000"/>
              </a:avLst>
            </a:prstGeom>
            <a:solidFill>
              <a:srgbClr val="AA4C81"/>
            </a:solidFill>
            <a:ln w="12700" cap="flat" cmpd="sng">
              <a:solidFill>
                <a:srgbClr val="4516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54;p25">
              <a:extLst>
                <a:ext uri="{FF2B5EF4-FFF2-40B4-BE49-F238E27FC236}">
                  <a16:creationId xmlns:a16="http://schemas.microsoft.com/office/drawing/2014/main" id="{73CCD9E9-FF2B-47CA-A626-5987117C6226}"/>
                </a:ext>
              </a:extLst>
            </p:cNvPr>
            <p:cNvSpPr txBox="1"/>
            <p:nvPr/>
          </p:nvSpPr>
          <p:spPr>
            <a:xfrm>
              <a:off x="1" y="1809352"/>
              <a:ext cx="1039018" cy="445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400" tIns="18400" rIns="18400" bIns="18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ru-RU" sz="2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23</a:t>
              </a:r>
              <a:endParaRPr dirty="0"/>
            </a:p>
          </p:txBody>
        </p:sp>
        <p:sp>
          <p:nvSpPr>
            <p:cNvPr id="26" name="Google Shape;455;p25">
              <a:extLst>
                <a:ext uri="{FF2B5EF4-FFF2-40B4-BE49-F238E27FC236}">
                  <a16:creationId xmlns:a16="http://schemas.microsoft.com/office/drawing/2014/main" id="{9CCFF908-86E6-4FF8-AC30-288A06128946}"/>
                </a:ext>
              </a:extLst>
            </p:cNvPr>
            <p:cNvSpPr/>
            <p:nvPr/>
          </p:nvSpPr>
          <p:spPr>
            <a:xfrm rot="5400000">
              <a:off x="2127337" y="201524"/>
              <a:ext cx="964803" cy="314144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516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56;p25">
              <a:extLst>
                <a:ext uri="{FF2B5EF4-FFF2-40B4-BE49-F238E27FC236}">
                  <a16:creationId xmlns:a16="http://schemas.microsoft.com/office/drawing/2014/main" id="{6A7A523E-6A89-4DA6-A6F8-DE1FCF5D34AB}"/>
                </a:ext>
              </a:extLst>
            </p:cNvPr>
            <p:cNvSpPr txBox="1"/>
            <p:nvPr/>
          </p:nvSpPr>
          <p:spPr>
            <a:xfrm>
              <a:off x="1039018" y="1336941"/>
              <a:ext cx="3094343" cy="870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18400" rIns="18400" bIns="18400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Char char="•"/>
              </a:pPr>
              <a:r>
                <a:rPr lang="ru-RU" sz="2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220 – 249 баллов</a:t>
              </a:r>
              <a:endParaRPr/>
            </a:p>
          </p:txBody>
        </p:sp>
        <p:sp>
          <p:nvSpPr>
            <p:cNvPr id="28" name="Google Shape;457;p25">
              <a:extLst>
                <a:ext uri="{FF2B5EF4-FFF2-40B4-BE49-F238E27FC236}">
                  <a16:creationId xmlns:a16="http://schemas.microsoft.com/office/drawing/2014/main" id="{0333F78E-EF24-410A-99F3-AA1A9F212978}"/>
                </a:ext>
              </a:extLst>
            </p:cNvPr>
            <p:cNvSpPr/>
            <p:nvPr/>
          </p:nvSpPr>
          <p:spPr>
            <a:xfrm rot="5400000">
              <a:off x="-222646" y="2801154"/>
              <a:ext cx="1484312" cy="1039018"/>
            </a:xfrm>
            <a:prstGeom prst="chevron">
              <a:avLst>
                <a:gd name="adj" fmla="val 50000"/>
              </a:avLst>
            </a:prstGeom>
            <a:solidFill>
              <a:srgbClr val="AA4C81"/>
            </a:solidFill>
            <a:ln w="12700" cap="flat" cmpd="sng">
              <a:solidFill>
                <a:srgbClr val="4516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58;p25">
              <a:extLst>
                <a:ext uri="{FF2B5EF4-FFF2-40B4-BE49-F238E27FC236}">
                  <a16:creationId xmlns:a16="http://schemas.microsoft.com/office/drawing/2014/main" id="{4D53D085-57CB-4092-BFFC-54A7663AD15D}"/>
                </a:ext>
              </a:extLst>
            </p:cNvPr>
            <p:cNvSpPr txBox="1"/>
            <p:nvPr/>
          </p:nvSpPr>
          <p:spPr>
            <a:xfrm>
              <a:off x="1" y="3098016"/>
              <a:ext cx="1039018" cy="445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400" tIns="18400" rIns="18400" bIns="18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ru-RU" sz="2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dirty="0"/>
            </a:p>
          </p:txBody>
        </p:sp>
        <p:sp>
          <p:nvSpPr>
            <p:cNvPr id="30" name="Google Shape;459;p25">
              <a:extLst>
                <a:ext uri="{FF2B5EF4-FFF2-40B4-BE49-F238E27FC236}">
                  <a16:creationId xmlns:a16="http://schemas.microsoft.com/office/drawing/2014/main" id="{48F99F5E-57E5-4F1D-A308-CF6F71E8A08E}"/>
                </a:ext>
              </a:extLst>
            </p:cNvPr>
            <p:cNvSpPr/>
            <p:nvPr/>
          </p:nvSpPr>
          <p:spPr>
            <a:xfrm rot="5400000">
              <a:off x="2127337" y="1490188"/>
              <a:ext cx="964803" cy="314144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516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60;p25">
              <a:extLst>
                <a:ext uri="{FF2B5EF4-FFF2-40B4-BE49-F238E27FC236}">
                  <a16:creationId xmlns:a16="http://schemas.microsoft.com/office/drawing/2014/main" id="{E7078501-789E-41DF-BE7E-94F01C9BEE66}"/>
                </a:ext>
              </a:extLst>
            </p:cNvPr>
            <p:cNvSpPr txBox="1"/>
            <p:nvPr/>
          </p:nvSpPr>
          <p:spPr>
            <a:xfrm>
              <a:off x="1039018" y="2625605"/>
              <a:ext cx="3094343" cy="870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18400" rIns="18400" bIns="18400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Char char="•"/>
              </a:pPr>
              <a:r>
                <a:rPr lang="ru-RU" sz="2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250 – 290 баллов</a:t>
              </a:r>
              <a:endParaRPr dirty="0"/>
            </a:p>
          </p:txBody>
        </p:sp>
      </p:grpSp>
      <p:graphicFrame>
        <p:nvGraphicFramePr>
          <p:cNvPr id="32" name="Google Shape;446;p25">
            <a:extLst>
              <a:ext uri="{FF2B5EF4-FFF2-40B4-BE49-F238E27FC236}">
                <a16:creationId xmlns:a16="http://schemas.microsoft.com/office/drawing/2014/main" id="{F7312D6E-6A37-40FE-866D-5231CBD297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8310287"/>
              </p:ext>
            </p:extLst>
          </p:nvPr>
        </p:nvGraphicFramePr>
        <p:xfrm>
          <a:off x="8091791" y="978174"/>
          <a:ext cx="4001150" cy="47885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7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775">
                <a:tc rowSpan="2">
                  <a:txBody>
                    <a:bodyPr/>
                    <a:lstStyle/>
                    <a:p>
                      <a:pPr marL="37719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4800" b="1" u="none" strike="noStrike" cap="none">
                          <a:solidFill>
                            <a:srgbClr val="9E46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ЕГЭ</a:t>
                      </a:r>
                      <a:endParaRPr sz="4800" u="none" strike="noStrike" cap="none">
                        <a:solidFill>
                          <a:srgbClr val="9E467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55250" marB="0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2F33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3752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rgbClr val="F6F8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2024-2025 </a:t>
                      </a:r>
                      <a:r>
                        <a:rPr lang="ru-RU" sz="1600" b="1" u="none" strike="noStrike" cap="none" dirty="0" err="1">
                          <a:solidFill>
                            <a:srgbClr val="F6F8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уч.г</a:t>
                      </a:r>
                      <a:r>
                        <a:rPr lang="ru-RU" sz="1600" b="1" u="none" strike="noStrike" cap="none" dirty="0">
                          <a:solidFill>
                            <a:srgbClr val="F6F8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16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6032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46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884" marR="146685" lvl="0" indent="-6730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u="none" strike="noStrike" cap="none">
                          <a:solidFill>
                            <a:srgbClr val="2F333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Участников  экзамена</a:t>
                      </a:r>
                      <a:endParaRPr sz="9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7747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6F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33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CA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u="none" strike="noStrike" cap="none">
                          <a:solidFill>
                            <a:srgbClr val="2F333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Максимальный</a:t>
                      </a:r>
                      <a:endParaRPr sz="9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12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u="none" strike="noStrike" cap="none">
                          <a:solidFill>
                            <a:srgbClr val="2F333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балл</a:t>
                      </a:r>
                      <a:endParaRPr sz="9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6975" marB="0">
                    <a:lnL w="12700" cap="flat" cmpd="sng">
                      <a:solidFill>
                        <a:srgbClr val="F6F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33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CA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marR="8382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rgbClr val="2F333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история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7937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33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solidFill>
                            <a:srgbClr val="151D2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14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7937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33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B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87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7937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33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B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275">
                <a:tc>
                  <a:txBody>
                    <a:bodyPr/>
                    <a:lstStyle/>
                    <a:p>
                      <a:pPr marL="0" marR="8445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rgbClr val="2F333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литература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123200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CA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solidFill>
                            <a:srgbClr val="151D2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sz="14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123200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BB8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rgbClr val="151D2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94</a:t>
                      </a:r>
                      <a:endParaRPr sz="14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123200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B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350">
                <a:tc>
                  <a:txBody>
                    <a:bodyPr/>
                    <a:lstStyle/>
                    <a:p>
                      <a:pPr marL="0" marR="8445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rgbClr val="2F333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русский язык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6222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solidFill>
                            <a:srgbClr val="151D2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125</a:t>
                      </a:r>
                      <a:endParaRPr sz="14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6222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BB8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rgbClr val="151D2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97</a:t>
                      </a:r>
                      <a:endParaRPr sz="14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6222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B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225">
                <a:tc>
                  <a:txBody>
                    <a:bodyPr/>
                    <a:lstStyle/>
                    <a:p>
                      <a:pPr marL="0" marR="8445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u="none" strike="noStrike" cap="none">
                          <a:solidFill>
                            <a:srgbClr val="2F333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обществознание</a:t>
                      </a:r>
                      <a:endParaRPr sz="13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7047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CAE0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solidFill>
                            <a:srgbClr val="151D2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49</a:t>
                      </a:r>
                      <a:endParaRPr sz="14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6222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BB8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rgbClr val="151D2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85</a:t>
                      </a:r>
                      <a:endParaRPr sz="14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6222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B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350">
                <a:tc>
                  <a:txBody>
                    <a:bodyPr/>
                    <a:lstStyle/>
                    <a:p>
                      <a:pPr marL="0" marR="8318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solidFill>
                            <a:srgbClr val="2F333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информатика</a:t>
                      </a:r>
                      <a:endParaRPr sz="14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6222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solidFill>
                            <a:srgbClr val="151D2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32</a:t>
                      </a:r>
                      <a:endParaRPr sz="14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6222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BB8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solidFill>
                            <a:srgbClr val="151D2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</a:t>
                      </a:r>
                      <a:endParaRPr sz="14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6222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B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350">
                <a:tc>
                  <a:txBody>
                    <a:bodyPr/>
                    <a:lstStyle/>
                    <a:p>
                      <a:pPr marL="0" marR="8382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rgbClr val="2F333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английский язык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6222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CAE0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solidFill>
                            <a:srgbClr val="151D2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sz="14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6222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BB8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rgbClr val="151D2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94</a:t>
                      </a:r>
                      <a:endParaRPr sz="14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6222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B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225">
                <a:tc>
                  <a:txBody>
                    <a:bodyPr/>
                    <a:lstStyle/>
                    <a:p>
                      <a:pPr marL="0" marR="8382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rgbClr val="2F333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физика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6287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solidFill>
                            <a:srgbClr val="151D2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14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6287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BB8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rgbClr val="151D2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88</a:t>
                      </a:r>
                      <a:endParaRPr sz="14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6287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B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325">
                <a:tc>
                  <a:txBody>
                    <a:bodyPr/>
                    <a:lstStyle/>
                    <a:p>
                      <a:pPr marL="0" marR="8382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rgbClr val="2F333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математика </a:t>
                      </a:r>
                      <a:r>
                        <a:rPr lang="ru-RU" sz="700" u="none" strike="noStrike" cap="none">
                          <a:solidFill>
                            <a:srgbClr val="2F333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(профиль)</a:t>
                      </a:r>
                      <a:endParaRPr sz="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6287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CAE0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solidFill>
                            <a:srgbClr val="151D2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55</a:t>
                      </a:r>
                      <a:endParaRPr sz="14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6287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BB8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rgbClr val="151D2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92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6287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B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300">
                <a:tc>
                  <a:txBody>
                    <a:bodyPr/>
                    <a:lstStyle/>
                    <a:p>
                      <a:pPr marL="0" marR="8382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rgbClr val="2F333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биология</a:t>
                      </a:r>
                      <a:endParaRPr sz="14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6287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solidFill>
                            <a:srgbClr val="151D2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14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6287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BB8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rgbClr val="151D2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85</a:t>
                      </a:r>
                      <a:endParaRPr sz="14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6287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B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325">
                <a:tc>
                  <a:txBody>
                    <a:bodyPr/>
                    <a:lstStyle/>
                    <a:p>
                      <a:pPr marL="0" marR="8382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solidFill>
                            <a:srgbClr val="2F333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химия</a:t>
                      </a:r>
                      <a:endParaRPr sz="14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6287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CAE0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solidFill>
                            <a:srgbClr val="151D2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sz="14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6287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BB8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solidFill>
                            <a:srgbClr val="151D2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</a:t>
                      </a:r>
                      <a:endParaRPr sz="14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6287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B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8325">
                <a:tc>
                  <a:txBody>
                    <a:bodyPr/>
                    <a:lstStyle/>
                    <a:p>
                      <a:pPr marL="0" marR="8382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география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6287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sz="14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6287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BB8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65</a:t>
                      </a:r>
                      <a:endParaRPr sz="14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6287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B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507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8533D4-581E-45EF-9890-01D9745C4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" y="0"/>
            <a:ext cx="9142571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3F9FA6-C78B-4D33-86C1-7E3B47975CC6}"/>
              </a:ext>
            </a:extLst>
          </p:cNvPr>
          <p:cNvSpPr/>
          <p:nvPr/>
        </p:nvSpPr>
        <p:spPr>
          <a:xfrm>
            <a:off x="3424845" y="0"/>
            <a:ext cx="87671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A6F220-FB67-4246-81C9-489F3B8AB88F}"/>
              </a:ext>
            </a:extLst>
          </p:cNvPr>
          <p:cNvSpPr txBox="1"/>
          <p:nvPr/>
        </p:nvSpPr>
        <p:spPr>
          <a:xfrm>
            <a:off x="0" y="2126466"/>
            <a:ext cx="3325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Результаты олимпиадного движения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33358FF-35A1-4B2D-B765-8D999476DB1F}"/>
              </a:ext>
            </a:extLst>
          </p:cNvPr>
          <p:cNvSpPr/>
          <p:nvPr/>
        </p:nvSpPr>
        <p:spPr>
          <a:xfrm>
            <a:off x="3832167" y="91438"/>
            <a:ext cx="3408218" cy="323365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083FE-EB94-414D-AA01-C1A9C30743B6}"/>
              </a:ext>
            </a:extLst>
          </p:cNvPr>
          <p:cNvSpPr txBox="1"/>
          <p:nvPr/>
        </p:nvSpPr>
        <p:spPr>
          <a:xfrm>
            <a:off x="3998422" y="493121"/>
            <a:ext cx="3241963" cy="2819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Муниципальный этап </a:t>
            </a:r>
            <a:r>
              <a:rPr lang="ru-RU" b="1" dirty="0" err="1"/>
              <a:t>ВсОШ</a:t>
            </a:r>
            <a:endParaRPr lang="ru-RU" b="1" dirty="0"/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B050"/>
                </a:solidFill>
              </a:rPr>
              <a:t>9 победителей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B050"/>
                </a:solidFill>
              </a:rPr>
              <a:t>97 призёров </a:t>
            </a:r>
          </a:p>
          <a:p>
            <a:pPr>
              <a:lnSpc>
                <a:spcPct val="150000"/>
              </a:lnSpc>
            </a:pPr>
            <a:r>
              <a:rPr lang="ru-RU" dirty="0"/>
              <a:t>12 предметов, включая экологию, биологию, русский язык, литературу, историю и информатику.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9F4A5D1-BE25-415F-95B5-127B5357CB37}"/>
              </a:ext>
            </a:extLst>
          </p:cNvPr>
          <p:cNvSpPr/>
          <p:nvPr/>
        </p:nvSpPr>
        <p:spPr>
          <a:xfrm>
            <a:off x="8199124" y="97549"/>
            <a:ext cx="3408218" cy="323365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D061D9-9A2E-480F-A138-733913CBEEA9}"/>
              </a:ext>
            </a:extLst>
          </p:cNvPr>
          <p:cNvSpPr txBox="1"/>
          <p:nvPr/>
        </p:nvSpPr>
        <p:spPr>
          <a:xfrm>
            <a:off x="8415252" y="495891"/>
            <a:ext cx="3241963" cy="195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Региональный этап </a:t>
            </a:r>
            <a:r>
              <a:rPr lang="ru-RU" b="1" dirty="0" err="1"/>
              <a:t>ВсОШ</a:t>
            </a:r>
            <a:endParaRPr lang="ru-RU" b="1" dirty="0"/>
          </a:p>
          <a:p>
            <a:pPr>
              <a:lnSpc>
                <a:spcPct val="200000"/>
              </a:lnSpc>
            </a:pPr>
            <a:r>
              <a:rPr lang="ru-RU" dirty="0">
                <a:solidFill>
                  <a:srgbClr val="00B050"/>
                </a:solidFill>
              </a:rPr>
              <a:t>5 призёров </a:t>
            </a:r>
            <a:r>
              <a:rPr lang="ru-RU" dirty="0"/>
              <a:t>по русскому языку </a:t>
            </a:r>
          </a:p>
          <a:p>
            <a:pPr>
              <a:lnSpc>
                <a:spcPct val="200000"/>
              </a:lnSpc>
            </a:pPr>
            <a:r>
              <a:rPr lang="ru-RU" dirty="0">
                <a:solidFill>
                  <a:srgbClr val="00B050"/>
                </a:solidFill>
              </a:rPr>
              <a:t>7 призёров </a:t>
            </a:r>
            <a:r>
              <a:rPr lang="ru-RU" dirty="0"/>
              <a:t>по литературе </a:t>
            </a:r>
          </a:p>
          <a:p>
            <a:pPr>
              <a:lnSpc>
                <a:spcPct val="200000"/>
              </a:lnSpc>
            </a:pPr>
            <a:r>
              <a:rPr lang="ru-RU" dirty="0">
                <a:solidFill>
                  <a:srgbClr val="00B050"/>
                </a:solidFill>
              </a:rPr>
              <a:t>1 призёр </a:t>
            </a:r>
            <a:r>
              <a:rPr lang="ru-RU" dirty="0"/>
              <a:t>по биологии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423580-CEBD-40B9-808E-2C4615900086}"/>
              </a:ext>
            </a:extLst>
          </p:cNvPr>
          <p:cNvSpPr/>
          <p:nvPr/>
        </p:nvSpPr>
        <p:spPr>
          <a:xfrm>
            <a:off x="3834937" y="3494106"/>
            <a:ext cx="3408218" cy="323365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21399D-C5B6-483D-9679-94C05F29CC60}"/>
              </a:ext>
            </a:extLst>
          </p:cNvPr>
          <p:cNvSpPr txBox="1"/>
          <p:nvPr/>
        </p:nvSpPr>
        <p:spPr>
          <a:xfrm>
            <a:off x="4001192" y="3854225"/>
            <a:ext cx="32419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Московская олимпиада школьников</a:t>
            </a:r>
          </a:p>
          <a:p>
            <a:r>
              <a:rPr lang="ru-RU" dirty="0">
                <a:solidFill>
                  <a:srgbClr val="00B050"/>
                </a:solidFill>
              </a:rPr>
              <a:t>1 победитель </a:t>
            </a:r>
            <a:r>
              <a:rPr lang="ru-RU" dirty="0"/>
              <a:t>по математики</a:t>
            </a:r>
          </a:p>
          <a:p>
            <a:r>
              <a:rPr lang="ru-RU" dirty="0">
                <a:solidFill>
                  <a:srgbClr val="00B050"/>
                </a:solidFill>
              </a:rPr>
              <a:t>1 призёр </a:t>
            </a:r>
            <a:r>
              <a:rPr lang="ru-RU" dirty="0"/>
              <a:t>по географии </a:t>
            </a:r>
          </a:p>
          <a:p>
            <a:r>
              <a:rPr lang="ru-RU" dirty="0">
                <a:solidFill>
                  <a:srgbClr val="00B050"/>
                </a:solidFill>
              </a:rPr>
              <a:t>1 призёр </a:t>
            </a:r>
            <a:r>
              <a:rPr lang="ru-RU" dirty="0"/>
              <a:t>по обществознанию  </a:t>
            </a:r>
          </a:p>
          <a:p>
            <a:r>
              <a:rPr lang="ru-RU" dirty="0">
                <a:solidFill>
                  <a:srgbClr val="00B050"/>
                </a:solidFill>
              </a:rPr>
              <a:t>7 призёров </a:t>
            </a:r>
            <a:r>
              <a:rPr lang="ru-RU" dirty="0"/>
              <a:t>по филологии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0EFA107-82FF-40A3-B07A-824E39C303AD}"/>
              </a:ext>
            </a:extLst>
          </p:cNvPr>
          <p:cNvSpPr/>
          <p:nvPr/>
        </p:nvSpPr>
        <p:spPr>
          <a:xfrm>
            <a:off x="3832166" y="91441"/>
            <a:ext cx="166255" cy="32336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A75C2EC-9EAB-43D6-B001-3B16B0B9DFAB}"/>
              </a:ext>
            </a:extLst>
          </p:cNvPr>
          <p:cNvSpPr/>
          <p:nvPr/>
        </p:nvSpPr>
        <p:spPr>
          <a:xfrm>
            <a:off x="8196342" y="91438"/>
            <a:ext cx="166255" cy="32336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9E9B773-808A-4E43-8D49-3431A490DA81}"/>
              </a:ext>
            </a:extLst>
          </p:cNvPr>
          <p:cNvSpPr/>
          <p:nvPr/>
        </p:nvSpPr>
        <p:spPr>
          <a:xfrm>
            <a:off x="3843246" y="3494115"/>
            <a:ext cx="166255" cy="32336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5B6DE8F-7C84-4CB0-9B39-3562A3747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7" y="3609156"/>
            <a:ext cx="4004733" cy="300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23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8533D4-581E-45EF-9890-01D9745C4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" y="0"/>
            <a:ext cx="9142571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3F9FA6-C78B-4D33-86C1-7E3B47975CC6}"/>
              </a:ext>
            </a:extLst>
          </p:cNvPr>
          <p:cNvSpPr/>
          <p:nvPr/>
        </p:nvSpPr>
        <p:spPr>
          <a:xfrm>
            <a:off x="3358343" y="0"/>
            <a:ext cx="87671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A6F220-FB67-4246-81C9-489F3B8AB88F}"/>
              </a:ext>
            </a:extLst>
          </p:cNvPr>
          <p:cNvSpPr txBox="1"/>
          <p:nvPr/>
        </p:nvSpPr>
        <p:spPr>
          <a:xfrm>
            <a:off x="257695" y="1401618"/>
            <a:ext cx="31286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Результаты конкурсов, фестивалей, спортивных соревнований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1C3AB27-9033-4A29-BF40-93486A55BD9B}"/>
              </a:ext>
            </a:extLst>
          </p:cNvPr>
          <p:cNvSpPr/>
          <p:nvPr/>
        </p:nvSpPr>
        <p:spPr>
          <a:xfrm>
            <a:off x="3640973" y="133003"/>
            <a:ext cx="8237914" cy="313932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E39AC6-461B-41A4-BA19-1FD322D8F8F8}"/>
              </a:ext>
            </a:extLst>
          </p:cNvPr>
          <p:cNvSpPr txBox="1"/>
          <p:nvPr/>
        </p:nvSpPr>
        <p:spPr>
          <a:xfrm>
            <a:off x="3931920" y="216448"/>
            <a:ext cx="85689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Более 30 конкурсов и номинаций</a:t>
            </a:r>
            <a:endParaRPr lang="en-US" b="1" dirty="0"/>
          </a:p>
          <a:p>
            <a:r>
              <a:rPr lang="ru-RU" dirty="0"/>
              <a:t>Олимпиада «Музеи. Парки. Усадьбы»: победители – </a:t>
            </a:r>
            <a:r>
              <a:rPr lang="ru-RU" b="1" dirty="0">
                <a:solidFill>
                  <a:srgbClr val="00B050"/>
                </a:solidFill>
              </a:rPr>
              <a:t>116</a:t>
            </a:r>
            <a:r>
              <a:rPr lang="ru-RU" dirty="0"/>
              <a:t>, призеры – </a:t>
            </a:r>
            <a:r>
              <a:rPr lang="ru-RU" b="1" dirty="0">
                <a:solidFill>
                  <a:srgbClr val="00B050"/>
                </a:solidFill>
              </a:rPr>
              <a:t>17</a:t>
            </a:r>
            <a:r>
              <a:rPr lang="ru-RU" dirty="0"/>
              <a:t>;</a:t>
            </a:r>
          </a:p>
          <a:p>
            <a:r>
              <a:rPr lang="ru-RU" dirty="0"/>
              <a:t>Олимпиада в рамках проекта </a:t>
            </a:r>
          </a:p>
          <a:p>
            <a:r>
              <a:rPr lang="ru-RU" dirty="0"/>
              <a:t>«Мой район в годы войны» – команда 6-го класса стала победителем </a:t>
            </a:r>
            <a:endParaRPr lang="en-US" dirty="0"/>
          </a:p>
          <a:p>
            <a:r>
              <a:rPr lang="ru-RU" dirty="0"/>
              <a:t>2-го (окружного) этапа интеллектуальных соревнований (</a:t>
            </a:r>
            <a:r>
              <a:rPr lang="ru-RU" dirty="0" err="1"/>
              <a:t>квиз</a:t>
            </a:r>
            <a:r>
              <a:rPr lang="ru-RU" dirty="0"/>
              <a:t>);</a:t>
            </a:r>
          </a:p>
          <a:p>
            <a:r>
              <a:rPr lang="ru-RU" dirty="0"/>
              <a:t>Московская метапредметная олимпиада. «Не прервется связь поколений»;</a:t>
            </a:r>
          </a:p>
          <a:p>
            <a:r>
              <a:rPr lang="ru-RU" dirty="0"/>
              <a:t>Олимпиада «История и культура храмов столицы и городов России» - 2 призёра.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3C94949-9C72-4147-85FA-C079299D81FF}"/>
              </a:ext>
            </a:extLst>
          </p:cNvPr>
          <p:cNvSpPr/>
          <p:nvPr/>
        </p:nvSpPr>
        <p:spPr>
          <a:xfrm>
            <a:off x="3640974" y="133002"/>
            <a:ext cx="182882" cy="313932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46FA3E4-F111-4A03-BB49-B66A6AE127F1}"/>
              </a:ext>
            </a:extLst>
          </p:cNvPr>
          <p:cNvSpPr/>
          <p:nvPr/>
        </p:nvSpPr>
        <p:spPr>
          <a:xfrm>
            <a:off x="3643743" y="3552304"/>
            <a:ext cx="8237914" cy="313932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FECD4C7-EE94-4303-BE0E-25F498C2A530}"/>
              </a:ext>
            </a:extLst>
          </p:cNvPr>
          <p:cNvSpPr/>
          <p:nvPr/>
        </p:nvSpPr>
        <p:spPr>
          <a:xfrm>
            <a:off x="3643744" y="3552303"/>
            <a:ext cx="182882" cy="313932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CD8AC8-C00C-4917-9F20-FF2E629089B5}"/>
              </a:ext>
            </a:extLst>
          </p:cNvPr>
          <p:cNvSpPr txBox="1"/>
          <p:nvPr/>
        </p:nvSpPr>
        <p:spPr>
          <a:xfrm>
            <a:off x="3931920" y="3715789"/>
            <a:ext cx="75375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«Президентские состязания»: 4 и 5 место (городской этап)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</a:t>
            </a:r>
            <a:r>
              <a:rPr lang="ru-RU" dirty="0"/>
              <a:t>Школьные спортивные лиги по настольному теннису: 5 место (городской этап)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 </a:t>
            </a:r>
            <a:r>
              <a:rPr lang="en-US" b="1" dirty="0"/>
              <a:t> </a:t>
            </a:r>
            <a:r>
              <a:rPr lang="ru-RU" dirty="0"/>
              <a:t>Всероссийский физкультурно-спортивный комплекс «Готов к труду и обороне» </a:t>
            </a:r>
            <a:r>
              <a:rPr lang="ru-RU" b="1" dirty="0"/>
              <a:t>- 520 знаков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06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8533D4-581E-45EF-9890-01D9745C4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" y="0"/>
            <a:ext cx="9142571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3F9FA6-C78B-4D33-86C1-7E3B47975CC6}"/>
              </a:ext>
            </a:extLst>
          </p:cNvPr>
          <p:cNvSpPr/>
          <p:nvPr/>
        </p:nvSpPr>
        <p:spPr>
          <a:xfrm>
            <a:off x="3483034" y="0"/>
            <a:ext cx="87671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A6F220-FB67-4246-81C9-489F3B8AB88F}"/>
              </a:ext>
            </a:extLst>
          </p:cNvPr>
          <p:cNvSpPr txBox="1"/>
          <p:nvPr/>
        </p:nvSpPr>
        <p:spPr>
          <a:xfrm>
            <a:off x="-197272" y="1708263"/>
            <a:ext cx="38136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Городские проекты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(предпрофессиональные классы)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FEB6F66-2BCB-4301-AE70-F68CB209926C}"/>
              </a:ext>
            </a:extLst>
          </p:cNvPr>
          <p:cNvSpPr/>
          <p:nvPr/>
        </p:nvSpPr>
        <p:spPr>
          <a:xfrm>
            <a:off x="3832167" y="91438"/>
            <a:ext cx="3408218" cy="323365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9E6DCC-B312-47F4-B377-1D0F8C9A8D0B}"/>
              </a:ext>
            </a:extLst>
          </p:cNvPr>
          <p:cNvSpPr txBox="1"/>
          <p:nvPr/>
        </p:nvSpPr>
        <p:spPr>
          <a:xfrm>
            <a:off x="3998422" y="193863"/>
            <a:ext cx="3241963" cy="143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Научно-практические конференции</a:t>
            </a:r>
          </a:p>
          <a:p>
            <a:pPr>
              <a:lnSpc>
                <a:spcPct val="150000"/>
              </a:lnSpc>
            </a:pPr>
            <a:r>
              <a:rPr lang="ru-RU" dirty="0"/>
              <a:t>37 участников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B050"/>
                </a:solidFill>
              </a:rPr>
              <a:t>17</a:t>
            </a:r>
            <a:r>
              <a:rPr lang="ru-RU" dirty="0"/>
              <a:t> призёров и победителей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583BD72-AB1F-446B-BB01-6331C1214444}"/>
              </a:ext>
            </a:extLst>
          </p:cNvPr>
          <p:cNvSpPr/>
          <p:nvPr/>
        </p:nvSpPr>
        <p:spPr>
          <a:xfrm>
            <a:off x="3832166" y="91440"/>
            <a:ext cx="166255" cy="32336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2C61152-5948-4235-9D30-512885305988}"/>
              </a:ext>
            </a:extLst>
          </p:cNvPr>
          <p:cNvSpPr/>
          <p:nvPr/>
        </p:nvSpPr>
        <p:spPr>
          <a:xfrm>
            <a:off x="3834932" y="3502423"/>
            <a:ext cx="8575969" cy="323365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E70E46-1876-4B63-80C9-619336AD11DA}"/>
              </a:ext>
            </a:extLst>
          </p:cNvPr>
          <p:cNvSpPr txBox="1"/>
          <p:nvPr/>
        </p:nvSpPr>
        <p:spPr>
          <a:xfrm>
            <a:off x="3998422" y="1844361"/>
            <a:ext cx="3241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Интеллектуальный мегаполис. Потенциал.</a:t>
            </a:r>
          </a:p>
          <a:p>
            <a:r>
              <a:rPr lang="ru-RU" dirty="0"/>
              <a:t>35 участников</a:t>
            </a:r>
          </a:p>
          <a:p>
            <a:r>
              <a:rPr lang="ru-RU" b="1" dirty="0">
                <a:solidFill>
                  <a:srgbClr val="00B050"/>
                </a:solidFill>
              </a:rPr>
              <a:t>12</a:t>
            </a:r>
            <a:r>
              <a:rPr lang="ru-RU" dirty="0"/>
              <a:t> призеров и победителей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45C582F-4E2C-4146-A3B8-44E87D656104}"/>
              </a:ext>
            </a:extLst>
          </p:cNvPr>
          <p:cNvSpPr/>
          <p:nvPr/>
        </p:nvSpPr>
        <p:spPr>
          <a:xfrm>
            <a:off x="3834932" y="3502425"/>
            <a:ext cx="166255" cy="32336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B7EB64-D06C-406E-B2D7-62915AE3B0F7}"/>
              </a:ext>
            </a:extLst>
          </p:cNvPr>
          <p:cNvSpPr txBox="1"/>
          <p:nvPr/>
        </p:nvSpPr>
        <p:spPr>
          <a:xfrm>
            <a:off x="4021982" y="3490145"/>
            <a:ext cx="8337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Всероссийский конкурс школьных изданий «Больше изданий хороших и разных» Профориентационные соревнования «</a:t>
            </a:r>
            <a:r>
              <a:rPr lang="ru-RU" dirty="0" err="1"/>
              <a:t>Медиатон</a:t>
            </a:r>
            <a:r>
              <a:rPr lang="ru-RU" dirty="0"/>
              <a:t>» по </a:t>
            </a:r>
            <a:r>
              <a:rPr lang="ru-RU" dirty="0" err="1"/>
              <a:t>медиатворчеству</a:t>
            </a:r>
            <a:endParaRPr lang="ru-RU" dirty="0"/>
          </a:p>
          <a:p>
            <a:r>
              <a:rPr lang="ru-RU" b="1" dirty="0">
                <a:solidFill>
                  <a:srgbClr val="00B050"/>
                </a:solidFill>
              </a:rPr>
              <a:t>11</a:t>
            </a:r>
            <a:r>
              <a:rPr lang="ru-RU" b="1" dirty="0"/>
              <a:t> </a:t>
            </a:r>
            <a:r>
              <a:rPr lang="ru-RU" b="1" dirty="0">
                <a:solidFill>
                  <a:srgbClr val="00B050"/>
                </a:solidFill>
              </a:rPr>
              <a:t>лауреатов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E625A3-F98C-4C11-8C9C-1459DEDC93B1}"/>
              </a:ext>
            </a:extLst>
          </p:cNvPr>
          <p:cNvSpPr txBox="1"/>
          <p:nvPr/>
        </p:nvSpPr>
        <p:spPr>
          <a:xfrm>
            <a:off x="3998421" y="4397265"/>
            <a:ext cx="8337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Конкурс от «Информационного телеграфного агентства России (ИТАР-ТАСС)» «НЬЮМ ТАСС»</a:t>
            </a:r>
          </a:p>
          <a:p>
            <a:r>
              <a:rPr lang="ru-RU" b="1" dirty="0">
                <a:solidFill>
                  <a:srgbClr val="00B050"/>
                </a:solidFill>
              </a:rPr>
              <a:t>Победитель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865593-51CD-4A86-AE1F-BDF61EFBEB96}"/>
              </a:ext>
            </a:extLst>
          </p:cNvPr>
          <p:cNvSpPr txBox="1"/>
          <p:nvPr/>
        </p:nvSpPr>
        <p:spPr>
          <a:xfrm>
            <a:off x="4021982" y="5415102"/>
            <a:ext cx="8337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XVII межрегиональная научно-практическая конференция проектных и исследовательских работ школьников «Среда обитания и ее значение для здоровья человека» </a:t>
            </a:r>
          </a:p>
          <a:p>
            <a:r>
              <a:rPr lang="ru-RU" b="1" dirty="0">
                <a:solidFill>
                  <a:srgbClr val="00B050"/>
                </a:solidFill>
              </a:rPr>
              <a:t>Призер</a:t>
            </a:r>
          </a:p>
        </p:txBody>
      </p:sp>
      <p:pic>
        <p:nvPicPr>
          <p:cNvPr id="16" name="Picture 2" descr="https://profil.mos.ru/templates/klass/img/mediaclass.png?1858">
            <a:extLst>
              <a:ext uri="{FF2B5EF4-FFF2-40B4-BE49-F238E27FC236}">
                <a16:creationId xmlns:a16="http://schemas.microsoft.com/office/drawing/2014/main" id="{750FFF71-CAB5-4716-9F4A-FE4AC54C3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897" y="335414"/>
            <a:ext cx="1125661" cy="112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profil.mos.ru/templates/klass/img/itclass-logo2.png?444">
            <a:extLst>
              <a:ext uri="{FF2B5EF4-FFF2-40B4-BE49-F238E27FC236}">
                <a16:creationId xmlns:a16="http://schemas.microsoft.com/office/drawing/2014/main" id="{9AD61BD4-9A0F-4ABC-BB6E-040B25205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339" y="339895"/>
            <a:ext cx="1125661" cy="112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profil.mos.ru/templates/klass/img/razv_matvertical2.png?8033">
            <a:extLst>
              <a:ext uri="{FF2B5EF4-FFF2-40B4-BE49-F238E27FC236}">
                <a16:creationId xmlns:a16="http://schemas.microsoft.com/office/drawing/2014/main" id="{B20D645D-53EC-46AB-B5A2-AF79B898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790" y="1844361"/>
            <a:ext cx="1172408" cy="11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profil.mos.ru/templates/klass/img/it_vert_logo2.png?3590">
            <a:extLst>
              <a:ext uri="{FF2B5EF4-FFF2-40B4-BE49-F238E27FC236}">
                <a16:creationId xmlns:a16="http://schemas.microsoft.com/office/drawing/2014/main" id="{DCC368DA-012E-41CE-8B0D-535892C85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60" y="1829202"/>
            <a:ext cx="1172408" cy="11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profil.mos.ru/templates/klass/img/en_vert_logo2.png?5012">
            <a:extLst>
              <a:ext uri="{FF2B5EF4-FFF2-40B4-BE49-F238E27FC236}">
                <a16:creationId xmlns:a16="http://schemas.microsoft.com/office/drawing/2014/main" id="{4941E246-C788-4CAF-8FE6-A1562DA14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592" y="1824906"/>
            <a:ext cx="1172408" cy="11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980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071DEFC-9616-4D52-A6FF-E6DE71AFF3FB}"/>
              </a:ext>
            </a:extLst>
          </p:cNvPr>
          <p:cNvSpPr/>
          <p:nvPr/>
        </p:nvSpPr>
        <p:spPr>
          <a:xfrm>
            <a:off x="5202092" y="1286160"/>
            <a:ext cx="4391124" cy="175432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8533D4-581E-45EF-9890-01D9745C4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24"/>
          <a:stretch/>
        </p:blipFill>
        <p:spPr>
          <a:xfrm>
            <a:off x="10187486" y="0"/>
            <a:ext cx="3435388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A6F220-FB67-4246-81C9-489F3B8AB88F}"/>
              </a:ext>
            </a:extLst>
          </p:cNvPr>
          <p:cNvSpPr txBox="1"/>
          <p:nvPr/>
        </p:nvSpPr>
        <p:spPr>
          <a:xfrm>
            <a:off x="-170449" y="96982"/>
            <a:ext cx="359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Профориентация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3F9FA6-C78B-4D33-86C1-7E3B47975CC6}"/>
              </a:ext>
            </a:extLst>
          </p:cNvPr>
          <p:cNvSpPr/>
          <p:nvPr/>
        </p:nvSpPr>
        <p:spPr>
          <a:xfrm>
            <a:off x="-289936" y="0"/>
            <a:ext cx="104774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6726216-C4D5-4402-9B02-5194DD1F2A8C}"/>
              </a:ext>
            </a:extLst>
          </p:cNvPr>
          <p:cNvSpPr/>
          <p:nvPr/>
        </p:nvSpPr>
        <p:spPr>
          <a:xfrm rot="5400000">
            <a:off x="2319434" y="-847564"/>
            <a:ext cx="137006" cy="43859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B0296FB-324D-4989-B524-3D7E90BDCB7F}"/>
              </a:ext>
            </a:extLst>
          </p:cNvPr>
          <p:cNvSpPr/>
          <p:nvPr/>
        </p:nvSpPr>
        <p:spPr>
          <a:xfrm>
            <a:off x="189806" y="1280481"/>
            <a:ext cx="4391124" cy="175432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CE53F1-9E7D-4C96-A1FF-DC98D117C5D2}"/>
              </a:ext>
            </a:extLst>
          </p:cNvPr>
          <p:cNvSpPr txBox="1"/>
          <p:nvPr/>
        </p:nvSpPr>
        <p:spPr>
          <a:xfrm>
            <a:off x="379923" y="1557478"/>
            <a:ext cx="4273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23 профессии</a:t>
            </a:r>
          </a:p>
          <a:p>
            <a:r>
              <a:rPr lang="ru-RU" dirty="0"/>
              <a:t>Различные специальности, включая оператора БПЛА, повара, кондитера, вожатого, швею, художника по костюму и лаборанта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4349DA50-6F50-46CC-96CA-0DE8A12D2799}"/>
              </a:ext>
            </a:extLst>
          </p:cNvPr>
          <p:cNvSpPr/>
          <p:nvPr/>
        </p:nvSpPr>
        <p:spPr>
          <a:xfrm>
            <a:off x="1997557" y="1000509"/>
            <a:ext cx="584775" cy="5847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D82477-3D0B-4C6A-B9C9-FAA1131CE2E2}"/>
              </a:ext>
            </a:extLst>
          </p:cNvPr>
          <p:cNvSpPr txBox="1"/>
          <p:nvPr/>
        </p:nvSpPr>
        <p:spPr>
          <a:xfrm>
            <a:off x="2097587" y="1108230"/>
            <a:ext cx="39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69E645A-4F97-4115-95BB-EAA125E72159}"/>
              </a:ext>
            </a:extLst>
          </p:cNvPr>
          <p:cNvSpPr/>
          <p:nvPr/>
        </p:nvSpPr>
        <p:spPr>
          <a:xfrm rot="5400000">
            <a:off x="7297848" y="-847570"/>
            <a:ext cx="137006" cy="43859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6AAF4F6-6CC3-4C45-B9B6-3350CFA1357A}"/>
              </a:ext>
            </a:extLst>
          </p:cNvPr>
          <p:cNvSpPr/>
          <p:nvPr/>
        </p:nvSpPr>
        <p:spPr>
          <a:xfrm>
            <a:off x="5168220" y="1280475"/>
            <a:ext cx="4391124" cy="175432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FAC23B-8496-4C9D-8EC4-FFA665242E40}"/>
              </a:ext>
            </a:extLst>
          </p:cNvPr>
          <p:cNvSpPr txBox="1"/>
          <p:nvPr/>
        </p:nvSpPr>
        <p:spPr>
          <a:xfrm>
            <a:off x="5358337" y="1557472"/>
            <a:ext cx="4273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6 колледжей</a:t>
            </a:r>
          </a:p>
          <a:p>
            <a:r>
              <a:rPr lang="ru-RU" dirty="0"/>
              <a:t>Партнёрство с колледжами для профессиональной подготовки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D6056428-5826-495C-886C-B6937006B27B}"/>
              </a:ext>
            </a:extLst>
          </p:cNvPr>
          <p:cNvSpPr/>
          <p:nvPr/>
        </p:nvSpPr>
        <p:spPr>
          <a:xfrm>
            <a:off x="7043704" y="1000507"/>
            <a:ext cx="584775" cy="5847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D42B48-B89A-4D64-A5E4-C7A5C271CD6D}"/>
              </a:ext>
            </a:extLst>
          </p:cNvPr>
          <p:cNvSpPr txBox="1"/>
          <p:nvPr/>
        </p:nvSpPr>
        <p:spPr>
          <a:xfrm>
            <a:off x="7143737" y="1125158"/>
            <a:ext cx="39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ECDDAFF-EFCE-4145-9F33-4069FA79BD18}"/>
              </a:ext>
            </a:extLst>
          </p:cNvPr>
          <p:cNvSpPr/>
          <p:nvPr/>
        </p:nvSpPr>
        <p:spPr>
          <a:xfrm rot="5400000">
            <a:off x="4821344" y="-1165068"/>
            <a:ext cx="128534" cy="93474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5560959-A43E-4BBD-8F11-5C03A9DAB802}"/>
              </a:ext>
            </a:extLst>
          </p:cNvPr>
          <p:cNvSpPr/>
          <p:nvPr/>
        </p:nvSpPr>
        <p:spPr>
          <a:xfrm>
            <a:off x="206738" y="3447953"/>
            <a:ext cx="9352606" cy="114432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4A242E-F3D6-4265-93B1-A79D0B55A69C}"/>
              </a:ext>
            </a:extLst>
          </p:cNvPr>
          <p:cNvSpPr txBox="1"/>
          <p:nvPr/>
        </p:nvSpPr>
        <p:spPr>
          <a:xfrm>
            <a:off x="396854" y="3724949"/>
            <a:ext cx="9162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120 обучающихся </a:t>
            </a:r>
          </a:p>
          <a:p>
            <a:r>
              <a:rPr lang="ru-RU" dirty="0"/>
              <a:t>9-10 классов прошли подготовку, сдали экзамен и получили свидетельство о профессии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258832DF-82D2-4325-8809-CC26AFDA6A7F}"/>
              </a:ext>
            </a:extLst>
          </p:cNvPr>
          <p:cNvSpPr/>
          <p:nvPr/>
        </p:nvSpPr>
        <p:spPr>
          <a:xfrm>
            <a:off x="4630699" y="3201847"/>
            <a:ext cx="584775" cy="5847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EE085A-8CF1-4724-9FFE-F950F9BFE4A7}"/>
              </a:ext>
            </a:extLst>
          </p:cNvPr>
          <p:cNvSpPr txBox="1"/>
          <p:nvPr/>
        </p:nvSpPr>
        <p:spPr>
          <a:xfrm>
            <a:off x="4730729" y="3309568"/>
            <a:ext cx="39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7CCAEF-014B-41C3-9132-7998D96232BF}"/>
              </a:ext>
            </a:extLst>
          </p:cNvPr>
          <p:cNvSpPr txBox="1"/>
          <p:nvPr/>
        </p:nvSpPr>
        <p:spPr>
          <a:xfrm>
            <a:off x="-1933741" y="42741"/>
            <a:ext cx="6816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Профориентация</a:t>
            </a:r>
          </a:p>
        </p:txBody>
      </p:sp>
      <p:pic>
        <p:nvPicPr>
          <p:cNvPr id="38" name="Google Shape;654;p33">
            <a:extLst>
              <a:ext uri="{FF2B5EF4-FFF2-40B4-BE49-F238E27FC236}">
                <a16:creationId xmlns:a16="http://schemas.microsoft.com/office/drawing/2014/main" id="{B09FA547-6F6D-4E2A-88F2-5E80E862ADC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79348" y="4119345"/>
            <a:ext cx="2315685" cy="1639442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E760616-7325-4E38-B736-78FCBB22F41C}"/>
              </a:ext>
            </a:extLst>
          </p:cNvPr>
          <p:cNvSpPr txBox="1"/>
          <p:nvPr/>
        </p:nvSpPr>
        <p:spPr>
          <a:xfrm>
            <a:off x="1627601" y="4745196"/>
            <a:ext cx="893033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Montserrat" panose="00000500000000000000" pitchFamily="2" charset="-52"/>
              </a:rPr>
              <a:t>Компетенция «3</a:t>
            </a:r>
            <a:r>
              <a:rPr lang="en-US" sz="1400" dirty="0">
                <a:solidFill>
                  <a:srgbClr val="002060"/>
                </a:solidFill>
                <a:latin typeface="Montserrat" panose="00000500000000000000" pitchFamily="2" charset="-52"/>
              </a:rPr>
              <a:t>D – </a:t>
            </a:r>
            <a:r>
              <a:rPr lang="ru-RU" sz="1400" dirty="0">
                <a:solidFill>
                  <a:srgbClr val="002060"/>
                </a:solidFill>
                <a:latin typeface="Montserrat" panose="00000500000000000000" pitchFamily="2" charset="-52"/>
              </a:rPr>
              <a:t>моделирование для компьютерных игр – </a:t>
            </a:r>
            <a:r>
              <a:rPr lang="ru-RU" sz="1400" b="1" dirty="0">
                <a:solidFill>
                  <a:srgbClr val="002060"/>
                </a:solidFill>
                <a:latin typeface="Montserrat" panose="00000500000000000000" pitchFamily="2" charset="-52"/>
              </a:rPr>
              <a:t>2 место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Montserrat" panose="00000500000000000000" pitchFamily="2" charset="-52"/>
              </a:rPr>
              <a:t>Компетенция «Ресторанный сервис» – </a:t>
            </a:r>
            <a:r>
              <a:rPr lang="ru-RU" sz="1400" b="1" dirty="0">
                <a:solidFill>
                  <a:srgbClr val="002060"/>
                </a:solidFill>
                <a:latin typeface="Montserrat" panose="00000500000000000000" pitchFamily="2" charset="-52"/>
              </a:rPr>
              <a:t>3 место</a:t>
            </a:r>
          </a:p>
          <a:p>
            <a:r>
              <a:rPr lang="ru-RU" sz="1400" dirty="0">
                <a:solidFill>
                  <a:srgbClr val="002060"/>
                </a:solidFill>
                <a:latin typeface="Montserrat" panose="00000500000000000000" pitchFamily="2" charset="-52"/>
              </a:rPr>
              <a:t>Компетенция «Системы умного дома» – </a:t>
            </a:r>
            <a:r>
              <a:rPr lang="ru-RU" sz="1400" b="1" dirty="0">
                <a:solidFill>
                  <a:srgbClr val="002060"/>
                </a:solidFill>
                <a:latin typeface="Montserrat" panose="00000500000000000000" pitchFamily="2" charset="-52"/>
              </a:rPr>
              <a:t>3 место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Montserrat" panose="00000500000000000000" pitchFamily="2" charset="-52"/>
              </a:rPr>
              <a:t>Компетенция «Администрирования отела» – </a:t>
            </a:r>
            <a:r>
              <a:rPr lang="ru-RU" sz="1400" b="1" dirty="0">
                <a:solidFill>
                  <a:srgbClr val="002060"/>
                </a:solidFill>
                <a:latin typeface="Montserrat" panose="00000500000000000000" pitchFamily="2" charset="-52"/>
              </a:rPr>
              <a:t>3 место</a:t>
            </a:r>
            <a:br>
              <a:rPr lang="ru-RU" sz="1400" b="1" dirty="0">
                <a:solidFill>
                  <a:srgbClr val="002060"/>
                </a:solidFill>
                <a:latin typeface="Montserrat" panose="00000500000000000000" pitchFamily="2" charset="-52"/>
              </a:rPr>
            </a:br>
            <a:r>
              <a:rPr lang="ru-RU" sz="1400" dirty="0">
                <a:solidFill>
                  <a:srgbClr val="002060"/>
                </a:solidFill>
                <a:latin typeface="Montserrat" panose="00000500000000000000" pitchFamily="2" charset="-52"/>
              </a:rPr>
              <a:t>Компетенция «Холодильная техника и системы кондиционирования» – </a:t>
            </a:r>
            <a:r>
              <a:rPr lang="ru-RU" sz="1400" b="1" dirty="0">
                <a:solidFill>
                  <a:srgbClr val="002060"/>
                </a:solidFill>
                <a:latin typeface="Montserrat" panose="00000500000000000000" pitchFamily="2" charset="-52"/>
              </a:rPr>
              <a:t>3 место 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Montserrat" panose="00000500000000000000" pitchFamily="2" charset="-52"/>
              </a:rPr>
              <a:t>Компетенция «Обслуживание легковых автомобилей» – </a:t>
            </a:r>
            <a:r>
              <a:rPr lang="ru-RU" sz="1400" b="1" dirty="0">
                <a:solidFill>
                  <a:srgbClr val="002060"/>
                </a:solidFill>
                <a:latin typeface="Montserrat" panose="00000500000000000000" pitchFamily="2" charset="-52"/>
              </a:rPr>
              <a:t>3 место 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Montserrat" panose="00000500000000000000" pitchFamily="2" charset="-52"/>
              </a:rPr>
              <a:t>Компетенция «Столярное дело» –</a:t>
            </a:r>
            <a:r>
              <a:rPr lang="ru-RU" sz="1400" b="1" dirty="0">
                <a:solidFill>
                  <a:srgbClr val="002060"/>
                </a:solidFill>
                <a:latin typeface="Montserrat" panose="00000500000000000000" pitchFamily="2" charset="-52"/>
              </a:rPr>
              <a:t> 3 место </a:t>
            </a:r>
            <a:endParaRPr lang="ru-RU" sz="1400" dirty="0">
              <a:solidFill>
                <a:srgbClr val="002060"/>
              </a:solidFill>
            </a:endParaRP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48943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8533D4-581E-45EF-9890-01D9745C4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" y="0"/>
            <a:ext cx="9142571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3F9FA6-C78B-4D33-86C1-7E3B47975CC6}"/>
              </a:ext>
            </a:extLst>
          </p:cNvPr>
          <p:cNvSpPr/>
          <p:nvPr/>
        </p:nvSpPr>
        <p:spPr>
          <a:xfrm>
            <a:off x="3424845" y="0"/>
            <a:ext cx="87671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A6F220-FB67-4246-81C9-489F3B8AB88F}"/>
              </a:ext>
            </a:extLst>
          </p:cNvPr>
          <p:cNvSpPr txBox="1"/>
          <p:nvPr/>
        </p:nvSpPr>
        <p:spPr>
          <a:xfrm>
            <a:off x="-77315" y="2357582"/>
            <a:ext cx="3596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Удовлетворённость школой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DA1119A5-7D15-473B-9695-25E433014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603292"/>
              </p:ext>
            </p:extLst>
          </p:nvPr>
        </p:nvGraphicFramePr>
        <p:xfrm>
          <a:off x="3819233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969305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932</Words>
  <Application>Microsoft Office PowerPoint</Application>
  <PresentationFormat>Широкоэкранный</PresentationFormat>
  <Paragraphs>149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Montserrat</vt:lpstr>
      <vt:lpstr>Montserrat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30</cp:revision>
  <dcterms:created xsi:type="dcterms:W3CDTF">2025-12-22T09:50:59Z</dcterms:created>
  <dcterms:modified xsi:type="dcterms:W3CDTF">2026-06-02T10:17:27Z</dcterms:modified>
</cp:coreProperties>
</file>