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17"/>
  </p:notesMasterIdLst>
  <p:sldIdLst>
    <p:sldId id="256" r:id="rId3"/>
    <p:sldId id="274" r:id="rId4"/>
    <p:sldId id="259" r:id="rId5"/>
    <p:sldId id="272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797675" cy="9928225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  <p:embeddedFont>
      <p:font typeface="Montserrat ExtraBold" panose="020B0604020202020204" charset="-52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13">
          <p15:clr>
            <a:srgbClr val="747775"/>
          </p15:clr>
        </p15:guide>
        <p15:guide id="4" pos="1366">
          <p15:clr>
            <a:srgbClr val="747775"/>
          </p15:clr>
        </p15:guide>
        <p15:guide id="5" pos="1531">
          <p15:clr>
            <a:srgbClr val="747775"/>
          </p15:clr>
        </p15:guide>
        <p15:guide id="6" orient="horz" pos="437">
          <p15:clr>
            <a:srgbClr val="747775"/>
          </p15:clr>
        </p15:guide>
        <p15:guide id="7" pos="227">
          <p15:clr>
            <a:srgbClr val="747775"/>
          </p15:clr>
        </p15:guide>
        <p15:guide id="8" orient="horz" pos="6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EE093A-70A7-4349-91BF-BE359702AAAD}">
  <a:tblStyle styleId="{5BEE093A-70A7-4349-91BF-BE359702AA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  <p:guide orient="horz" pos="313"/>
        <p:guide pos="1366"/>
        <p:guide pos="1531"/>
        <p:guide orient="horz" pos="437"/>
        <p:guide pos="227"/>
        <p:guide orient="horz" pos="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2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2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1dae47c9e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21dae47c9e5_0_4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2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1dae47c9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21dae47c9e5_0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2730acac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222730acacc_0_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994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640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671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02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745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253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568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486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12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421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0038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41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883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17000"/>
          </a:blip>
          <a:srcRect/>
          <a:stretch/>
        </p:blipFill>
        <p:spPr>
          <a:xfrm rot="8100000">
            <a:off x="6168766" y="573217"/>
            <a:ext cx="3271568" cy="329879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69800" y="1443975"/>
            <a:ext cx="6538500" cy="235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Информация </a:t>
            </a:r>
            <a:b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 осуществлении </a:t>
            </a:r>
            <a:b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образовательной</a:t>
            </a:r>
            <a:endParaRPr sz="2800" b="0" i="0" u="none" strike="noStrike" cap="none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деятельности  </a:t>
            </a:r>
            <a:endParaRPr sz="3400" b="0" i="0" u="none" strike="noStrike" cap="none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</a:t>
            </a:r>
            <a:r>
              <a:rPr lang="ru-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 № 1208</a:t>
            </a:r>
            <a:endParaRPr sz="28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7604750" y="0"/>
            <a:ext cx="1539000" cy="5143500"/>
          </a:xfrm>
          <a:prstGeom prst="rect">
            <a:avLst/>
          </a:prstGeom>
          <a:solidFill>
            <a:srgbClr val="38A0E0">
              <a:alpha val="1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31902" b="34418"/>
          <a:stretch/>
        </p:blipFill>
        <p:spPr>
          <a:xfrm>
            <a:off x="369800" y="386419"/>
            <a:ext cx="1823075" cy="6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0000" y="347142"/>
            <a:ext cx="1823073" cy="69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98617C-2632-4CE3-8C98-DEB828F9C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138" y="386419"/>
            <a:ext cx="609653" cy="6157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 r="12610"/>
          <a:stretch/>
        </p:blipFill>
        <p:spPr>
          <a:xfrm flipH="1">
            <a:off x="4190425" y="2317976"/>
            <a:ext cx="4953576" cy="283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2430000" y="262317"/>
            <a:ext cx="63216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ТЕХНОЛОГИЧНОСТЬ И ОСНАЩЕННОСТЬ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360000" y="1080000"/>
            <a:ext cx="7656018" cy="254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компьютерных 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классов оборудованы новыми компьютерами</a:t>
            </a:r>
            <a:endParaRPr sz="15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519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ноутбуков для работы в классах, лабораториях и библиотеках</a:t>
            </a:r>
            <a:endParaRPr sz="1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Каждый учитель обеспечен новым ноутбуком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выдано 181 ноутбуков)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b="1" dirty="0">
                <a:solidFill>
                  <a:srgbClr val="1F497D"/>
                </a:solidFill>
                <a:latin typeface="Montserrat ExtraBold"/>
                <a:ea typeface="Montserrat"/>
                <a:cs typeface="Montserrat"/>
                <a:sym typeface="Montserrat ExtraBold"/>
              </a:rPr>
              <a:t>5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школы являются грантополучателями МЭШ</a:t>
            </a:r>
            <a:endParaRPr sz="15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(за последние 3 года)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cxnSp>
        <p:nvCxnSpPr>
          <p:cNvPr id="153" name="Google Shape;153;p22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286F58-DF03-4316-9DCD-841761D10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94" y="262057"/>
            <a:ext cx="609653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b="20000"/>
          <a:stretch/>
        </p:blipFill>
        <p:spPr>
          <a:xfrm flipH="1">
            <a:off x="6709949" y="1841250"/>
            <a:ext cx="2607601" cy="330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2430000" y="262317"/>
            <a:ext cx="63216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360900" y="1080000"/>
            <a:ext cx="7306200" cy="231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2024/2025 уч. г. по трем предметам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 250 и более баллов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- 16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2024/2025 уч. г. по трем предметам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 220 до 249 баллов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- 30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sz="15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2024/2025 уч. г. по трем предметам 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 160 до 219 баллов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sz="15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3350"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</a:pP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48D213-A1A2-44EC-85A2-A2033A7FC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00" y="191490"/>
            <a:ext cx="609653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2430000" y="262317"/>
            <a:ext cx="63216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graphicFrame>
        <p:nvGraphicFramePr>
          <p:cNvPr id="171" name="Google Shape;171;p24"/>
          <p:cNvGraphicFramePr/>
          <p:nvPr>
            <p:extLst>
              <p:ext uri="{D42A27DB-BD31-4B8C-83A1-F6EECF244321}">
                <p14:modId xmlns:p14="http://schemas.microsoft.com/office/powerpoint/2010/main" val="922159036"/>
              </p:ext>
            </p:extLst>
          </p:nvPr>
        </p:nvGraphicFramePr>
        <p:xfrm>
          <a:off x="656295" y="730317"/>
          <a:ext cx="8095304" cy="4698820"/>
        </p:xfrm>
        <a:graphic>
          <a:graphicData uri="http://schemas.openxmlformats.org/drawingml/2006/table">
            <a:tbl>
              <a:tblPr>
                <a:noFill/>
                <a:tableStyleId>{5BEE093A-70A7-4349-91BF-BE359702AAAD}</a:tableStyleId>
              </a:tblPr>
              <a:tblGrid>
                <a:gridCol w="3456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678">
                  <a:extLst>
                    <a:ext uri="{9D8B030D-6E8A-4147-A177-3AD203B41FA5}">
                      <a16:colId xmlns:a16="http://schemas.microsoft.com/office/drawing/2014/main" val="2052363709"/>
                    </a:ext>
                  </a:extLst>
                </a:gridCol>
                <a:gridCol w="1994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64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победителей и призеров</a:t>
                      </a:r>
                      <a:endParaRPr sz="1200" b="1" dirty="0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</a:t>
                      </a: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учебных предметов</a:t>
                      </a: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5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РЕЗУЛЬТАТЫ УЧАСТИЯ В ОЛИМПИАДНОМ ДВИЖЕНИИ ШКОЛЬНИКОВ</a:t>
                      </a:r>
                      <a:endParaRPr sz="13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Региональный этап</a:t>
                      </a:r>
                      <a:endParaRPr sz="10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Всероссийской олимпиады школьников</a:t>
                      </a:r>
                      <a:endParaRPr sz="10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 sz="12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</a:t>
                      </a:r>
                      <a:r>
                        <a:rPr lang="ru" sz="12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(из 24)</a:t>
                      </a:r>
                      <a:endParaRPr sz="12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Заключительный этап</a:t>
                      </a:r>
                      <a:endParaRPr sz="10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Всероссийской олимпиады школьников</a:t>
                      </a:r>
                      <a:endParaRPr sz="10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dirty="0">
                          <a:solidFill>
                            <a:srgbClr val="1F497D"/>
                          </a:solidFill>
                          <a:latin typeface="Montserrat ExtraBold"/>
                          <a:ea typeface="Montserrat"/>
                          <a:cs typeface="Montserrat"/>
                          <a:sym typeface="Montserrat ExtraBold"/>
                        </a:rPr>
                        <a:t>0</a:t>
                      </a:r>
                      <a:endParaRPr sz="12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2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5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Московская олимпиада школьников</a:t>
                      </a:r>
                      <a:endParaRPr sz="10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solidFill>
                            <a:srgbClr val="1F497D"/>
                          </a:solidFill>
                          <a:latin typeface="Montserrat ExtraBold"/>
                          <a:ea typeface="Montserrat"/>
                          <a:cs typeface="Montserrat"/>
                          <a:sym typeface="Montserrat ExtraBold"/>
                        </a:rPr>
                        <a:t>12</a:t>
                      </a:r>
                      <a:endParaRPr sz="12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 </a:t>
                      </a:r>
                      <a:r>
                        <a:rPr lang="ru" sz="12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(из 21)</a:t>
                      </a:r>
                      <a:endParaRPr sz="12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499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Социокультурные олимпиады</a:t>
                      </a:r>
                      <a:endParaRPr sz="10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“Не прервется связь поколений”</a:t>
                      </a:r>
                      <a:endParaRPr sz="10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“Музеи. Парки. Усадьбы”</a:t>
                      </a:r>
                      <a:endParaRPr sz="10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«Не прервется связь поколений»</a:t>
                      </a:r>
                    </a:p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победителей, 6 призеров</a:t>
                      </a:r>
                    </a:p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«Музеи. Парки. Усадьбы» “Музеи. Парки. Усадьбы”</a:t>
                      </a:r>
                    </a:p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 победителей</a:t>
                      </a:r>
                    </a:p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« История и культура храмов столицы и России»- 1 призер</a:t>
                      </a:r>
                    </a:p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«Мой героический район»-</a:t>
                      </a:r>
                    </a:p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6 призеров</a:t>
                      </a:r>
                    </a:p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endParaRPr kumimoji="0" lang="ru-RU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 sz="90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72" name="Google Shape;172;p24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FA4C95-02BC-42B3-9585-98201466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95" y="120664"/>
            <a:ext cx="609653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graphicFrame>
        <p:nvGraphicFramePr>
          <p:cNvPr id="179" name="Google Shape;179;p25"/>
          <p:cNvGraphicFramePr/>
          <p:nvPr>
            <p:extLst>
              <p:ext uri="{D42A27DB-BD31-4B8C-83A1-F6EECF244321}">
                <p14:modId xmlns:p14="http://schemas.microsoft.com/office/powerpoint/2010/main" val="2340149826"/>
              </p:ext>
            </p:extLst>
          </p:nvPr>
        </p:nvGraphicFramePr>
        <p:xfrm>
          <a:off x="415636" y="1080005"/>
          <a:ext cx="8335964" cy="3542358"/>
        </p:xfrm>
        <a:graphic>
          <a:graphicData uri="http://schemas.openxmlformats.org/drawingml/2006/table">
            <a:tbl>
              <a:tblPr>
                <a:noFill/>
                <a:tableStyleId>{5BEE093A-70A7-4349-91BF-BE359702AAAD}</a:tableStyleId>
              </a:tblPr>
              <a:tblGrid>
                <a:gridCol w="5882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3276">
                  <a:extLst>
                    <a:ext uri="{9D8B030D-6E8A-4147-A177-3AD203B41FA5}">
                      <a16:colId xmlns:a16="http://schemas.microsoft.com/office/drawing/2014/main" val="1794135052"/>
                    </a:ext>
                  </a:extLst>
                </a:gridCol>
              </a:tblGrid>
              <a:tr h="2832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 победителей и призеров</a:t>
                      </a:r>
                      <a:endParaRPr sz="1200" b="1" dirty="0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 dirty="0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РЕЗУЛЬТАТЫ УЧАСТИЯ В КОНФЕРЕНЦИЯХ, КОНКУРСАХ, ФЕСТИВАЛЯХ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18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Научные конференции: </a:t>
                      </a: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наука для жизни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 победитель, 6 призеров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Arial"/>
                          <a:cs typeface="Arial"/>
                          <a:sym typeface="Arial"/>
                        </a:rPr>
                        <a:t>Предпрофессиональный экзамен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«Интеллектуальный мегаполис потенциал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»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победителей, 28 призеров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8313597"/>
                  </a:ext>
                </a:extLst>
              </a:tr>
              <a:tr h="293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Arial"/>
                          <a:cs typeface="Arial"/>
                          <a:sym typeface="Arial"/>
                        </a:rPr>
                        <a:t>Городская научно-практическая конференция «Инженеры будущего»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Arial"/>
                          <a:sym typeface="Arial"/>
                        </a:rPr>
                        <a:t>«Старт в медицину»</a:t>
                      </a:r>
                      <a:endParaRPr sz="13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Arial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kumimoji="0" lang="ru-RU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ru-RU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 победитель,2 призера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ru-RU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победителя,1 призер</a:t>
                      </a:r>
                      <a:endParaRPr kumimoji="0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223567"/>
                  </a:ext>
                </a:extLst>
              </a:tr>
              <a:tr h="56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Конкурсы и фестивали школьников и студентов: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4572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1" i="0" u="none" strike="noStrike" cap="none" noProof="0" dirty="0">
                          <a:solidFill>
                            <a:srgbClr val="1F497D"/>
                          </a:solidFill>
                          <a:latin typeface="Montserra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Московский детский чемпионат </a:t>
                      </a:r>
                      <a:r>
                        <a:rPr lang="ru-RU" sz="1000" b="1" i="0" u="none" strike="noStrike" cap="none" noProof="0" dirty="0" err="1">
                          <a:solidFill>
                            <a:srgbClr val="1F497D"/>
                          </a:solidFill>
                          <a:latin typeface="Montserra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Мастерята</a:t>
                      </a:r>
                      <a:r>
                        <a:rPr lang="ru-RU" sz="1000" b="1" i="0" u="none" strike="noStrike" cap="none" noProof="0" dirty="0">
                          <a:solidFill>
                            <a:srgbClr val="1F497D"/>
                          </a:solidFill>
                          <a:latin typeface="Montserra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2024</a:t>
                      </a:r>
                      <a:endParaRPr lang="en-US" sz="1000" b="1" i="0" u="none" strike="noStrike" cap="none" noProof="0" dirty="0">
                        <a:solidFill>
                          <a:srgbClr val="1F497D"/>
                        </a:solidFill>
                        <a:latin typeface="Montserra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4572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0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ru-RU" sz="9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победителя</a:t>
                      </a:r>
                      <a:endParaRPr kumimoji="0" sz="9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2430000" y="262317"/>
            <a:ext cx="63216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1" name="Google Shape;181;p25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15ABC1-AF86-4B4C-8E62-08B3DE0B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00" y="108320"/>
            <a:ext cx="609653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418200" y="228355"/>
            <a:ext cx="8602958" cy="435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                       ВОСПИТАТЕЛЬНАЯ РАБОТА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664059-30AC-403C-AE00-DCD81370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815451"/>
            <a:ext cx="4186882" cy="2753423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Военно-спортивная игра “Юные </a:t>
            </a:r>
            <a:r>
              <a:rPr lang="ru-RU" sz="1100" dirty="0" err="1">
                <a:solidFill>
                  <a:srgbClr val="1F497D"/>
                </a:solidFill>
                <a:latin typeface="Montserrat"/>
                <a:sym typeface="Montserrat"/>
              </a:rPr>
              <a:t>Шумиловцы</a:t>
            </a: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”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Проект “Путь героя”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Проект “Мой район в годы Великой Отечественной войны”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Уроки мужества “Святое дело - Родине служить”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Пушкинский бал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Праздник Победы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Проектный день патриотической направленности “Большая игра”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Школьный театр «ШУТ»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100" dirty="0">
                <a:solidFill>
                  <a:srgbClr val="1F497D"/>
                </a:solidFill>
                <a:latin typeface="Montserrat"/>
                <a:sym typeface="Montserrat"/>
              </a:rPr>
              <a:t>Участие в олимпиадах и конкурсах</a:t>
            </a:r>
            <a:endParaRPr lang="ru-RU" sz="1100" dirty="0">
              <a:solidFill>
                <a:srgbClr val="1F497D"/>
              </a:solidFill>
              <a:latin typeface="Montserrat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0F694B4-89D3-454F-BBE4-2A7FC9354BB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18955" y="1815449"/>
            <a:ext cx="4013345" cy="2753425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050" dirty="0">
                <a:solidFill>
                  <a:srgbClr val="1F497D"/>
                </a:solidFill>
                <a:latin typeface="Montserrat"/>
                <a:sym typeface="Montserrat"/>
              </a:rPr>
              <a:t>Кадетский класс</a:t>
            </a:r>
          </a:p>
          <a:p>
            <a:pPr marL="0" indent="0">
              <a:lnSpc>
                <a:spcPct val="8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050" dirty="0">
                <a:solidFill>
                  <a:srgbClr val="1F497D"/>
                </a:solidFill>
                <a:latin typeface="Montserrat"/>
                <a:sym typeface="Montserrat"/>
              </a:rPr>
              <a:t>Российское движение школьников «Движение первых»</a:t>
            </a:r>
          </a:p>
          <a:p>
            <a:pPr marL="0" indent="0">
              <a:lnSpc>
                <a:spcPct val="8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050" dirty="0">
                <a:solidFill>
                  <a:srgbClr val="1F497D"/>
                </a:solidFill>
                <a:latin typeface="Montserrat"/>
                <a:sym typeface="Montserrat"/>
              </a:rPr>
              <a:t>Фестиваль военно-патриотической песни</a:t>
            </a:r>
          </a:p>
          <a:p>
            <a:pPr marL="0" indent="0">
              <a:lnSpc>
                <a:spcPct val="8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050" dirty="0">
                <a:solidFill>
                  <a:srgbClr val="1F497D"/>
                </a:solidFill>
                <a:latin typeface="Montserrat"/>
                <a:sym typeface="Montserrat"/>
              </a:rPr>
              <a:t>Школьный музей</a:t>
            </a:r>
          </a:p>
          <a:p>
            <a:pPr marL="0" indent="0">
              <a:lnSpc>
                <a:spcPct val="80000"/>
              </a:lnSpc>
              <a:spcBef>
                <a:spcPts val="1000"/>
              </a:spcBef>
              <a:buClr>
                <a:srgbClr val="000000"/>
              </a:buClr>
              <a:buSzPts val="1500"/>
              <a:buNone/>
            </a:pPr>
            <a:r>
              <a:rPr lang="ru-RU" sz="1050" dirty="0">
                <a:solidFill>
                  <a:srgbClr val="1F497D"/>
                </a:solidFill>
                <a:latin typeface="Montserrat"/>
                <a:sym typeface="Montserrat"/>
              </a:rPr>
              <a:t>Волонтерское движение</a:t>
            </a:r>
          </a:p>
          <a:p>
            <a:endParaRPr lang="ru-RU" dirty="0"/>
          </a:p>
        </p:txBody>
      </p:sp>
      <p:sp>
        <p:nvSpPr>
          <p:cNvPr id="189" name="Google Shape;189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cxnSp>
        <p:nvCxnSpPr>
          <p:cNvPr id="190" name="Google Shape;190;p26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89A9EC-B6BE-455E-9E41-DF534A910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54" y="262331"/>
            <a:ext cx="609653" cy="6096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9AAFD1-2A32-41E5-80BD-751D105286A0}"/>
              </a:ext>
            </a:extLst>
          </p:cNvPr>
          <p:cNvSpPr/>
          <p:nvPr/>
        </p:nvSpPr>
        <p:spPr>
          <a:xfrm>
            <a:off x="536153" y="799786"/>
            <a:ext cx="829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500"/>
            </a:pPr>
            <a:r>
              <a:rPr lang="ru" sz="2000" b="1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Мероприятия, направленные на увеличение охвата патриотическими проектами: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35119"/>
          <a:stretch/>
        </p:blipFill>
        <p:spPr>
          <a:xfrm>
            <a:off x="4746588" y="3003725"/>
            <a:ext cx="4397425" cy="21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430000" y="276420"/>
            <a:ext cx="6321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ЗДАНИЯ ОБРАЗОВАТЕЛЬНОЙ ОРГАНИЗАЦИИ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50900" y="1497624"/>
            <a:ext cx="3880702" cy="118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 b="1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Школьные здания: </a:t>
            </a:r>
            <a:endParaRPr sz="1500" b="1" dirty="0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всего - 6</a:t>
            </a:r>
            <a:endParaRPr sz="1500" b="1" dirty="0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Рязанский район – 1</a:t>
            </a:r>
          </a:p>
          <a:p>
            <a:pPr marL="133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dirty="0">
                <a:solidFill>
                  <a:srgbClr val="1F497D"/>
                </a:solidFill>
                <a:latin typeface="Montserrat"/>
                <a:sym typeface="Montserrat"/>
              </a:rPr>
              <a:t>адрес</a:t>
            </a:r>
            <a:r>
              <a:rPr lang="ru-RU" sz="1300" dirty="0">
                <a:solidFill>
                  <a:srgbClr val="1F497D"/>
                </a:solidFill>
                <a:latin typeface="Montserrat"/>
                <a:sym typeface="Montserrat"/>
              </a:rPr>
              <a:t>: </a:t>
            </a:r>
            <a:r>
              <a:rPr lang="ru-RU" sz="1300" dirty="0" err="1">
                <a:solidFill>
                  <a:srgbClr val="1F497D"/>
                </a:solidFill>
                <a:latin typeface="Montserrat"/>
                <a:sym typeface="Montserrat"/>
              </a:rPr>
              <a:t>Васильцовский</a:t>
            </a:r>
            <a:r>
              <a:rPr lang="ru-RU" sz="1300" dirty="0">
                <a:solidFill>
                  <a:srgbClr val="1F497D"/>
                </a:solidFill>
                <a:latin typeface="Montserrat"/>
                <a:sym typeface="Montserrat"/>
              </a:rPr>
              <a:t> переулок , дом 1</a:t>
            </a:r>
            <a:endParaRPr sz="1300" dirty="0">
              <a:solidFill>
                <a:srgbClr val="1F497D"/>
              </a:solidFill>
              <a:latin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68" name="Google Shape;68;p14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357225" y="1497625"/>
            <a:ext cx="4440900" cy="1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 b="1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Дошкольные здания:</a:t>
            </a:r>
            <a:endParaRPr sz="1500" dirty="0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всего - 3</a:t>
            </a:r>
            <a:endParaRPr sz="15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Рязанский район - 1</a:t>
            </a:r>
            <a:endParaRPr sz="15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 indent="0">
              <a:lnSpc>
                <a:spcPct val="100000"/>
              </a:lnSpc>
              <a:buClr>
                <a:srgbClr val="1F497D"/>
              </a:buClr>
              <a:buSzPts val="1500"/>
              <a:buNone/>
            </a:pPr>
            <a:r>
              <a:rPr lang="ru-RU" sz="1300" dirty="0">
                <a:solidFill>
                  <a:srgbClr val="1F497D"/>
                </a:solidFill>
                <a:latin typeface="Montserrat"/>
                <a:sym typeface="Montserrat"/>
              </a:rPr>
              <a:t>а</a:t>
            </a:r>
            <a:r>
              <a:rPr lang="ru" sz="1300" dirty="0">
                <a:solidFill>
                  <a:srgbClr val="1F497D"/>
                </a:solidFill>
                <a:latin typeface="Montserrat"/>
                <a:sym typeface="Montserrat"/>
              </a:rPr>
              <a:t>дрес </a:t>
            </a:r>
            <a:r>
              <a:rPr lang="ru-RU" sz="1300" dirty="0">
                <a:solidFill>
                  <a:srgbClr val="1F497D"/>
                </a:solidFill>
                <a:latin typeface="Montserrat"/>
                <a:sym typeface="Montserrat"/>
              </a:rPr>
              <a:t>Волжский бульвар, дом 5, корпус 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689B98-F8BF-4E39-8C98-002A7596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08" y="183299"/>
            <a:ext cx="609653" cy="6157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2429997" y="262325"/>
            <a:ext cx="63216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КОНТИНГЕНТ И КАДРОВЫЙ СОСТАВ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60000" y="1100750"/>
            <a:ext cx="37371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Дети </a:t>
            </a:r>
            <a:r>
              <a:rPr lang="ru" sz="2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(всего по Школе)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2662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школьники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600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293676" y="2571750"/>
            <a:ext cx="8727482" cy="257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Педагогические работники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r>
              <a:rPr lang="en-US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62</a:t>
            </a: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я (из них – </a:t>
            </a:r>
            <a:r>
              <a:rPr lang="en-US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46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 Рязанском районе)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US" sz="20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20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воспитатели (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из них – 1</a:t>
            </a:r>
            <a:r>
              <a:rPr lang="en-US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 Рязанском районе)</a:t>
            </a:r>
            <a:endParaRPr lang="ru"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en-US" sz="20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ru" sz="20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иные 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педагогические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из них в Рязанском районе: </a:t>
            </a:r>
          </a:p>
          <a:p>
            <a:pPr marL="133350" lvl="0" indent="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None/>
            </a:pP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</a:t>
            </a:r>
            <a:r>
              <a:rPr lang="en-US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в школе, </a:t>
            </a:r>
            <a:r>
              <a:rPr lang="en-US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– в ДО)</a:t>
            </a:r>
            <a:endParaRPr lang="ru"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endParaRPr lang="ru"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cxnSp>
        <p:nvCxnSpPr>
          <p:cNvPr id="90" name="Google Shape;90;p16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4735350" y="1100750"/>
            <a:ext cx="37371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Дети </a:t>
            </a:r>
            <a:r>
              <a:rPr lang="ru" sz="2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(Рязанский район)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"/>
                <a:cs typeface="Montserrat"/>
                <a:sym typeface="Montserrat ExtraBold"/>
              </a:rPr>
              <a:t>7</a:t>
            </a:r>
            <a:r>
              <a:rPr lang="en-US" sz="2000" dirty="0">
                <a:solidFill>
                  <a:srgbClr val="1F497D"/>
                </a:solidFill>
                <a:latin typeface="Montserrat ExtraBold"/>
                <a:ea typeface="Montserrat"/>
                <a:cs typeface="Montserrat"/>
                <a:sym typeface="Montserrat ExtraBold"/>
              </a:rPr>
              <a:t>4</a:t>
            </a:r>
            <a:r>
              <a:rPr lang="ru-RU" sz="2000" dirty="0">
                <a:solidFill>
                  <a:srgbClr val="1F497D"/>
                </a:solidFill>
                <a:latin typeface="Montserrat ExtraBold"/>
                <a:ea typeface="Montserrat"/>
                <a:cs typeface="Montserrat"/>
                <a:sym typeface="Montserrat ExtraBold"/>
              </a:rPr>
              <a:t>7</a:t>
            </a:r>
            <a:r>
              <a:rPr lang="ru" sz="2000" dirty="0">
                <a:solidFill>
                  <a:srgbClr val="1F497D"/>
                </a:solidFill>
                <a:latin typeface="Montserrat ExtraBold"/>
                <a:ea typeface="Montserrat"/>
                <a:cs typeface="Montserrat"/>
                <a:sym typeface="Montserrat ExtraBold"/>
              </a:rPr>
              <a:t>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школьники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199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l="21634" r="18717" b="13919"/>
          <a:stretch/>
        </p:blipFill>
        <p:spPr>
          <a:xfrm>
            <a:off x="6158345" y="2376055"/>
            <a:ext cx="2985656" cy="276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955AD4-92B8-4117-A19F-8A5F42B72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15" y="188445"/>
            <a:ext cx="609653" cy="6157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2340900" y="276021"/>
            <a:ext cx="6505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ЗАРПЛАТА ПЕДАГОГИЧЕСКИХ РАБОТНИКОВ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37" name="Google Shape;137;p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7"/>
          <p:cNvSpPr txBox="1"/>
          <p:nvPr/>
        </p:nvSpPr>
        <p:spPr>
          <a:xfrm>
            <a:off x="492225" y="4457250"/>
            <a:ext cx="757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512350" y="1155375"/>
            <a:ext cx="2949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500"/>
              <a:defRPr/>
            </a:pPr>
            <a:r>
              <a:rPr lang="ru" sz="15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97387,50 </a:t>
            </a:r>
            <a:r>
              <a:rPr kumimoji="0" lang="ru" sz="15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br>
              <a:rPr kumimoji="0" lang="ru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ru" sz="1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воспитатели </a:t>
            </a:r>
            <a:br>
              <a:rPr kumimoji="0" lang="ru" sz="1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3315192" y="1155375"/>
            <a:ext cx="2218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500"/>
              <a:defRPr/>
            </a:pPr>
            <a:r>
              <a:rPr lang="ru" sz="15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132229,70 </a:t>
            </a:r>
            <a:r>
              <a:rPr kumimoji="0" lang="ru" sz="15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br>
              <a:rPr kumimoji="0" lang="ru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ru" sz="1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учителя </a:t>
            </a:r>
            <a:br>
              <a:rPr kumimoji="0" lang="ru" sz="1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5868750" y="1155375"/>
            <a:ext cx="28995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500"/>
              <a:defRPr/>
            </a:pPr>
            <a:r>
              <a:rPr lang="ru" sz="15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134877,30 </a:t>
            </a:r>
            <a:r>
              <a:rPr kumimoji="0" lang="ru" sz="15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br>
              <a:rPr kumimoji="0" lang="ru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ru" sz="1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педагоги допобразования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512350" y="2910975"/>
            <a:ext cx="23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500"/>
              <a:defRPr/>
            </a:pPr>
            <a:r>
              <a:rPr lang="ru" sz="1500" b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102422,30 </a:t>
            </a:r>
            <a:r>
              <a:rPr kumimoji="0" lang="ru" sz="15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рубля</a:t>
            </a:r>
            <a:br>
              <a:rPr kumimoji="0" lang="ru" sz="12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ru" sz="1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прочий персонал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7"/>
          <p:cNvSpPr txBox="1"/>
          <p:nvPr/>
        </p:nvSpPr>
        <p:spPr>
          <a:xfrm>
            <a:off x="3122900" y="2970304"/>
            <a:ext cx="5497800" cy="8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ru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в том числе в динамике, </a:t>
            </a:r>
            <a:br>
              <a:rPr kumimoji="0" lang="ru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kumimoji="0" lang="ru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за период : Заработная плата увеличилась на </a:t>
            </a:r>
            <a:r>
              <a:rPr lang="en-US" dirty="0">
                <a:solidFill>
                  <a:srgbClr val="59595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</a:t>
            </a:r>
            <a:r>
              <a:rPr kumimoji="0" lang="ru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 % по сравнению с аналогичным периодом 202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4</a:t>
            </a:r>
            <a:r>
              <a:rPr kumimoji="0" lang="ru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 года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4" name="Google Shape;14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5" name="Google Shape;14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50" y="192237"/>
            <a:ext cx="613976" cy="61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35119"/>
          <a:stretch/>
        </p:blipFill>
        <p:spPr>
          <a:xfrm>
            <a:off x="3712500" y="2510875"/>
            <a:ext cx="5431501" cy="26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2430000" y="262338"/>
            <a:ext cx="63216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СТРОИТЕЛЬСТВО И РЕМОНТ ШКОЛ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360000" y="1080000"/>
            <a:ext cx="4212000" cy="164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текущий ремонт</a:t>
            </a:r>
            <a:endParaRPr sz="20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(всего по Школе)</a:t>
            </a:r>
            <a:r>
              <a:rPr lang="ru" sz="150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</a:t>
            </a: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здани</a:t>
            </a:r>
            <a:r>
              <a:rPr lang="ru-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е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3 школы,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0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детские сады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5</a:t>
            </a:fld>
            <a:endParaRPr>
              <a:solidFill>
                <a:schemeClr val="lt1"/>
              </a:solidFill>
            </a:endParaRPr>
          </a:p>
        </p:txBody>
      </p:sp>
      <p:cxnSp>
        <p:nvCxnSpPr>
          <p:cNvPr id="115" name="Google Shape;115;p18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18"/>
          <p:cNvSpPr txBox="1"/>
          <p:nvPr/>
        </p:nvSpPr>
        <p:spPr>
          <a:xfrm>
            <a:off x="4572000" y="1080000"/>
            <a:ext cx="42120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текущий ремонт</a:t>
            </a:r>
            <a:endParaRPr sz="20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(Рязанский район)</a:t>
            </a:r>
            <a:r>
              <a:rPr lang="ru" sz="150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здание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школа,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0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детские сады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5A34E1-EAD9-4C85-9C0C-C767D5535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62057"/>
            <a:ext cx="609653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2429997" y="136327"/>
            <a:ext cx="632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graphicFrame>
        <p:nvGraphicFramePr>
          <p:cNvPr id="124" name="Google Shape;124;p19"/>
          <p:cNvGraphicFramePr/>
          <p:nvPr>
            <p:extLst>
              <p:ext uri="{D42A27DB-BD31-4B8C-83A1-F6EECF244321}">
                <p14:modId xmlns:p14="http://schemas.microsoft.com/office/powerpoint/2010/main" val="2909776583"/>
              </p:ext>
            </p:extLst>
          </p:nvPr>
        </p:nvGraphicFramePr>
        <p:xfrm>
          <a:off x="179775" y="1028405"/>
          <a:ext cx="8784450" cy="2978740"/>
        </p:xfrm>
        <a:graphic>
          <a:graphicData uri="http://schemas.openxmlformats.org/drawingml/2006/table">
            <a:tbl>
              <a:tblPr>
                <a:noFill/>
                <a:tableStyleId>{5BEE093A-70A7-4349-91BF-BE359702AAAD}</a:tableStyleId>
              </a:tblPr>
              <a:tblGrid>
                <a:gridCol w="403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2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городской проект</a:t>
                      </a: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0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 Школе</a:t>
                      </a: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район Рязанский</a:t>
                      </a:r>
                      <a:endParaRPr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классов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 </a:t>
                      </a: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обучающихся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классов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 </a:t>
                      </a: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обучающихся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25"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ОБРАЗОВАТЕЛЬНЫЕ ВЕРТИКАЛИ</a:t>
                      </a: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Математическая вертикаль 7-9 кл.</a:t>
                      </a:r>
                      <a:endParaRPr sz="13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166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85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1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Естественнонаучная вертикаль 7-9 кл.</a:t>
                      </a:r>
                      <a:endParaRPr sz="13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27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ИТ вертикаль  7 -9 </a:t>
                      </a:r>
                      <a:r>
                        <a:rPr lang="ru-RU" sz="1300" b="1" i="0" u="none" strike="noStrike" cap="none" dirty="0" err="1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</a:t>
                      </a: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13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86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9381376"/>
                  </a:ext>
                </a:extLst>
              </a:tr>
              <a:tr h="298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Кадетский класс 7-9 </a:t>
                      </a:r>
                      <a:r>
                        <a:rPr lang="ru-RU" sz="1300" b="1" i="0" u="none" strike="noStrike" cap="none" dirty="0" err="1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</a:t>
                      </a:r>
                      <a:r>
                        <a:rPr lang="ru-RU" sz="1300" b="1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76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69223334"/>
                  </a:ext>
                </a:extLst>
              </a:tr>
            </a:tbl>
          </a:graphicData>
        </a:graphic>
      </p:graphicFrame>
      <p:cxnSp>
        <p:nvCxnSpPr>
          <p:cNvPr id="125" name="Google Shape;125;p19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7889AA-D2CE-412F-B220-42E889EBB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25" y="53767"/>
            <a:ext cx="609653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2429997" y="136327"/>
            <a:ext cx="632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graphicFrame>
        <p:nvGraphicFramePr>
          <p:cNvPr id="133" name="Google Shape;133;p20"/>
          <p:cNvGraphicFramePr/>
          <p:nvPr>
            <p:extLst>
              <p:ext uri="{D42A27DB-BD31-4B8C-83A1-F6EECF244321}">
                <p14:modId xmlns:p14="http://schemas.microsoft.com/office/powerpoint/2010/main" val="1023590659"/>
              </p:ext>
            </p:extLst>
          </p:nvPr>
        </p:nvGraphicFramePr>
        <p:xfrm>
          <a:off x="185225" y="1080005"/>
          <a:ext cx="8784450" cy="3546215"/>
        </p:xfrm>
        <a:graphic>
          <a:graphicData uri="http://schemas.openxmlformats.org/drawingml/2006/table">
            <a:tbl>
              <a:tblPr>
                <a:noFill/>
                <a:tableStyleId>{5BEE093A-70A7-4349-91BF-BE359702AAAD}</a:tableStyleId>
              </a:tblPr>
              <a:tblGrid>
                <a:gridCol w="400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2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городской проект</a:t>
                      </a: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0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 Школе</a:t>
                      </a: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район Рязанский</a:t>
                      </a:r>
                      <a:endParaRPr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классов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 </a:t>
                      </a: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обучающихся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классов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rgbClr val="FFFFFF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 </a:t>
                      </a:r>
                      <a:r>
                        <a:rPr lang="ru" sz="1100" b="1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обучающихся</a:t>
                      </a:r>
                      <a:endParaRPr sz="11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25"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 b="1">
                          <a:solidFill>
                            <a:srgbClr val="1F497D"/>
                          </a:solidFill>
                          <a:highlight>
                            <a:schemeClr val="lt1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ПРЕДПРОФЕССИОНАЛЬНЫЕ КЛАССЫ</a:t>
                      </a:r>
                      <a:endParaRPr sz="1200" b="1">
                        <a:solidFill>
                          <a:srgbClr val="1F497D"/>
                        </a:solidFill>
                        <a:highlight>
                          <a:srgbClr val="FFFFFF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Кадетский класс</a:t>
                      </a:r>
                      <a:r>
                        <a:rPr lang="ru" sz="130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7-11 кл.</a:t>
                      </a:r>
                      <a:endParaRPr sz="1300" b="1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101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Медицинский класс </a:t>
                      </a:r>
                      <a:r>
                        <a:rPr lang="ru" sz="130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10-11 кл.</a:t>
                      </a:r>
                      <a:endParaRPr sz="1300" b="1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29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Инженерный класс </a:t>
                      </a:r>
                      <a:r>
                        <a:rPr lang="ru" sz="130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10-11 кл.</a:t>
                      </a:r>
                      <a:endParaRPr sz="1300" b="1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Предпринимательский класс </a:t>
                      </a:r>
                      <a:r>
                        <a:rPr lang="ru" sz="13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10-11 кл.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62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Медиакласс </a:t>
                      </a:r>
                      <a:r>
                        <a:rPr lang="ru" sz="130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10-11 кл.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45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ИТ класс </a:t>
                      </a:r>
                      <a:r>
                        <a:rPr lang="ru-RU" sz="1300" b="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10-11 </a:t>
                      </a:r>
                      <a:r>
                        <a:rPr lang="ru-RU" sz="1300" b="0" dirty="0" err="1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</a:t>
                      </a:r>
                      <a:r>
                        <a:rPr lang="ru-RU" sz="1300" b="0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1300" b="0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79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 sz="1300" b="1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173861"/>
                  </a:ext>
                </a:extLst>
              </a:tr>
            </a:tbl>
          </a:graphicData>
        </a:graphic>
      </p:graphicFrame>
      <p:cxnSp>
        <p:nvCxnSpPr>
          <p:cNvPr id="134" name="Google Shape;134;p20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1E8C4-20C7-467B-940B-157182816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03" y="136327"/>
            <a:ext cx="609653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360000" y="952825"/>
            <a:ext cx="8120700" cy="4119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2000" b="1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Взаимодействие с организациями-партнерами:</a:t>
            </a:r>
            <a:endParaRPr sz="20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</a:t>
            </a:r>
            <a:r>
              <a:rPr lang="ru-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среднего профессионального образования </a:t>
            </a:r>
          </a:p>
          <a:p>
            <a:pPr marL="133350"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колледжи Москвы: 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ГАПОУ «МОК имени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В.Талалихина»,Правовой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колледж ЮИ РУТ МИИТ,ГБПОУ ОКГ "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Столица»,ГБПОУ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Кс № 54 имени П.М.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Вострухина,ГБПОУ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МПК,ГБПОУ "Колледж декоративно-прикладного искусства имени Карла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Фаберже«,ГБПОУ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26 КАДР,ГБПОУ КСУ № 10,ГБПОУ «Московский техникум креативных индустрий им. Л.Б. Красина», медицинский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коллед</a:t>
            </a:r>
            <a:r>
              <a:rPr lang="ru-RU" sz="9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№ 5, 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педагогический колледж № 10</a:t>
            </a: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-RU" sz="1500" b="1" dirty="0">
                <a:solidFill>
                  <a:srgbClr val="1F497D"/>
                </a:solidFill>
                <a:latin typeface="Montserrat"/>
                <a:sym typeface="Montserrat ExtraBold"/>
              </a:rPr>
              <a:t>15 вы</a:t>
            </a:r>
            <a:r>
              <a:rPr lang="ru-RU" sz="1500" b="1" dirty="0">
                <a:solidFill>
                  <a:srgbClr val="1F497D"/>
                </a:solidFill>
                <a:latin typeface="Montserrat"/>
                <a:sym typeface="Montserrat"/>
              </a:rPr>
              <a:t>сших у</a:t>
            </a:r>
            <a:r>
              <a:rPr lang="ru-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чебных заведений</a:t>
            </a:r>
          </a:p>
          <a:p>
            <a:pPr lvl="0">
              <a:spcBef>
                <a:spcPts val="1000"/>
              </a:spcBef>
              <a:buSzPts val="1100"/>
            </a:pP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ФГАО ВО НИУ ВШЭ,ФГБОУ ВПО МГУ имени М.В.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Ломоносова,ФГБОУ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ВО «Московский политехнический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университет,ФГБОУ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ВО «Московский государственный технический университет имени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Н.Э.Баумана,ФГБОУ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ВО Московский Авиационный Институт (национальный исследовательский университет),ФГБОУ ВО Московский Государственный Университет Технологий и Управления имени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К.Г.Разумовского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(Первый казачий университет),ФГБОУ ВО «Московский педагогический государственный университет»</a:t>
            </a:r>
            <a:r>
              <a:rPr lang="ru-RU" sz="13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ФГБОУ ВО «Российская академия народного хозяйства и государственной службы при Президенте РФ (РАНХиГС</a:t>
            </a:r>
            <a:r>
              <a:rPr lang="en-US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,ФГБОУ ВО «Государственный Университет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Управления,ФГБОУ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ВО «Финансовый университет при Правительстве Российской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Федерации,ФГБОУ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ВО «Российский национальный исследовательский медицинский университет имени Н.И. Пирогова» Министерства здравоохранения Российской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Федерации,ФГАОУ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ВО «Первый московский государственный медицинский университет имени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Сеченова»,ФГАОУ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ВО Московский Физико-технический Институт (национальный исследовательский университет),ФГАОУ ВО «Московская государственная академия ветеринарной медицины и биотехнологии - МВА имени </a:t>
            </a:r>
            <a:r>
              <a:rPr lang="ru-RU" sz="9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К.И.Скрябина,КТ</a:t>
            </a:r>
            <a:r>
              <a:rPr lang="ru-RU" sz="9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МТУСИ</a:t>
            </a:r>
          </a:p>
          <a:p>
            <a:pPr lvl="0">
              <a:spcBef>
                <a:spcPts val="1000"/>
              </a:spcBef>
              <a:buSzPts val="1100"/>
            </a:pPr>
            <a:endParaRPr lang="ru-RU" sz="90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2429997" y="136327"/>
            <a:ext cx="632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cxnSp>
        <p:nvCxnSpPr>
          <p:cNvPr id="143" name="Google Shape;143;p21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E78FCF-7750-4692-8FFF-2AEA5735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05" y="198469"/>
            <a:ext cx="609653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413817" y="952825"/>
            <a:ext cx="8169521" cy="4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ru" sz="2000" b="1" i="0" u="none" strike="noStrike" kern="0" cap="none" spc="0" normalizeH="0" baseline="0" noProof="0" dirty="0">
                <a:ln>
                  <a:noFill/>
                </a:ln>
                <a:solidFill>
                  <a:srgbClr val="38A0E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Взаимодействие с организациями-партнерами: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238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  <a:tabLst/>
              <a:defRPr/>
            </a:pPr>
            <a:r>
              <a:rPr kumimoji="0" lang="ru" sz="20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2</a:t>
            </a:r>
            <a:r>
              <a:rPr kumimoji="0" lang="ru" sz="15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научных организаци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и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000"/>
              </a:spcBef>
              <a:buSzPts val="1500"/>
            </a:pP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АНО “Научно-исследовательский институт истории, экономики и права”</a:t>
            </a:r>
          </a:p>
          <a:p>
            <a:pPr lvl="0">
              <a:spcBef>
                <a:spcPts val="1000"/>
              </a:spcBef>
              <a:buSzPts val="1500"/>
            </a:pP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ООО “Институт репродуктивной медицины”</a:t>
            </a:r>
          </a:p>
          <a:p>
            <a:pPr lvl="0">
              <a:spcBef>
                <a:spcPts val="1000"/>
              </a:spcBef>
              <a:buSzPts val="1500"/>
            </a:pP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Городская поликлиника № 49</a:t>
            </a:r>
          </a:p>
          <a:p>
            <a:pPr marL="457200" marR="0" lvl="0" indent="-3238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  <a:tabLst/>
              <a:defRPr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</a:t>
            </a:r>
            <a:r>
              <a:rPr kumimoji="0" lang="ru" sz="15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организаци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и партнеры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000"/>
              </a:spcBef>
              <a:buSzPts val="1500"/>
            </a:pP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АНО “Редакция Телеканала Совета Федерации”</a:t>
            </a:r>
          </a:p>
          <a:p>
            <a:pPr lvl="0">
              <a:spcBef>
                <a:spcPts val="1000"/>
              </a:spcBef>
              <a:buSzPts val="1500"/>
            </a:pP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АНО “Редакция газеты “Пионерская правда”</a:t>
            </a:r>
          </a:p>
          <a:p>
            <a:pPr lvl="0">
              <a:spcBef>
                <a:spcPts val="1000"/>
              </a:spcBef>
              <a:buSzPts val="1500"/>
            </a:pP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ГАПОУ “Московский образовательный комплекс имени Виктора Талалихина”</a:t>
            </a:r>
          </a:p>
          <a:p>
            <a:pPr lvl="0">
              <a:spcBef>
                <a:spcPts val="1000"/>
              </a:spcBef>
              <a:buSzPts val="1500"/>
            </a:pP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ООО “</a:t>
            </a:r>
            <a:r>
              <a:rPr lang="ru-RU" sz="1500" dirty="0" err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Коптер</a:t>
            </a: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Экспресс”</a:t>
            </a:r>
          </a:p>
          <a:p>
            <a:pPr>
              <a:spcBef>
                <a:spcPts val="1000"/>
              </a:spcBef>
              <a:buSzPts val="1500"/>
            </a:pPr>
            <a:r>
              <a:rPr lang="ru-RU" sz="15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Радио «Русский мир»</a:t>
            </a:r>
          </a:p>
          <a:p>
            <a:pPr lvl="0">
              <a:spcBef>
                <a:spcPts val="1000"/>
              </a:spcBef>
              <a:buSzPts val="1500"/>
            </a:pPr>
            <a:endParaRPr lang="ru-RU" sz="150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2429997" y="136327"/>
            <a:ext cx="632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9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43" name="Google Shape;143;p21"/>
          <p:cNvCxnSpPr/>
          <p:nvPr/>
        </p:nvCxnSpPr>
        <p:spPr>
          <a:xfrm>
            <a:off x="2168746" y="329220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E78FCF-7750-4692-8FFF-2AEA5735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05" y="198469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8431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7403</TotalTime>
  <Words>1064</Words>
  <Application>Microsoft Office PowerPoint</Application>
  <PresentationFormat>Экран (16:9)</PresentationFormat>
  <Paragraphs>213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Montserrat ExtraBold</vt:lpstr>
      <vt:lpstr>Montserrat</vt:lpstr>
      <vt:lpstr>Arial</vt:lpstr>
      <vt:lpstr>Calibri</vt:lpstr>
      <vt:lpstr>Times New Roman</vt:lpstr>
      <vt:lpstr>Simple Light</vt:lpstr>
      <vt:lpstr>1_Simple Light</vt:lpstr>
      <vt:lpstr>Презентация PowerPoint</vt:lpstr>
      <vt:lpstr>ЗДАНИЯ ОБРАЗОВАТЕЛЬНОЙ ОРГАНИЗАЦИИ </vt:lpstr>
      <vt:lpstr>КОНТИНГЕНТ И КАДРОВЫЙ СОСТАВ </vt:lpstr>
      <vt:lpstr>ЗАРПЛАТА ПЕДАГОГИЧЕСКИХ РАБОТНИКОВ</vt:lpstr>
      <vt:lpstr>СТРОИТЕЛЬСТВО И РЕМОНТ ШКОЛ </vt:lpstr>
      <vt:lpstr>РАЗВИТИЕ ПРЕДПРОФЕССИОНАЛЬНОГО ОБРАЗОВАНИЯ </vt:lpstr>
      <vt:lpstr>РАЗВИТИЕ ПРЕДПРОФЕССИОНАЛЬНОГО ОБРАЗОВАНИЯ </vt:lpstr>
      <vt:lpstr>РАЗВИТИЕ ПРЕДПРОФЕССИОНАЛЬНОГО ОБРАЗОВАНИЯ </vt:lpstr>
      <vt:lpstr>РАЗВИТИЕ ПРЕДПРОФЕССИОНАЛЬНОГО ОБРАЗОВАНИЯ </vt:lpstr>
      <vt:lpstr>ТЕХНОЛОГИЧНОСТЬ И ОСНАЩЕННОСТЬ</vt:lpstr>
      <vt:lpstr>МАССОВОЕ КАЧЕСТВЕННОЕ ОБРАЗОВАНИЕ </vt:lpstr>
      <vt:lpstr>МАССОВОЕ КАЧЕСТВЕННОЕ ОБРАЗОВАНИЕ </vt:lpstr>
      <vt:lpstr>МАССОВОЕ КАЧЕСТВЕННОЕ ОБРАЗОВАНИЕ </vt:lpstr>
      <vt:lpstr>                          ВОСПИТАТЕЛЬНАЯ РАБОТА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Ананьева Наталья Николаевна</dc:creator>
  <cp:lastModifiedBy>Марина Ю. Самсоненко</cp:lastModifiedBy>
  <cp:revision>64</cp:revision>
  <cp:lastPrinted>2026-04-03T08:04:50Z</cp:lastPrinted>
  <dcterms:modified xsi:type="dcterms:W3CDTF">2026-04-03T08:17:46Z</dcterms:modified>
</cp:coreProperties>
</file>