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3" r:id="rId3"/>
    <p:sldId id="260" r:id="rId4"/>
    <p:sldId id="304" r:id="rId5"/>
    <p:sldId id="309" r:id="rId6"/>
    <p:sldId id="264" r:id="rId7"/>
    <p:sldId id="286" r:id="rId8"/>
    <p:sldId id="301" r:id="rId9"/>
    <p:sldId id="300" r:id="rId10"/>
    <p:sldId id="288" r:id="rId11"/>
    <p:sldId id="269" r:id="rId12"/>
    <p:sldId id="305" r:id="rId13"/>
    <p:sldId id="273" r:id="rId14"/>
    <p:sldId id="306" r:id="rId15"/>
    <p:sldId id="307" r:id="rId16"/>
    <p:sldId id="308" r:id="rId17"/>
    <p:sldId id="281" r:id="rId18"/>
    <p:sldId id="302" r:id="rId19"/>
  </p:sldIdLst>
  <p:sldSz cx="9144000" cy="5143500" type="screen16x9"/>
  <p:notesSz cx="6888163" cy="10018713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Montserrat ExtraBold" panose="020B0604020202020204" charset="0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A1"/>
    <a:srgbClr val="FD5110"/>
    <a:srgbClr val="FE7440"/>
    <a:srgbClr val="38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82801" autoAdjust="0"/>
  </p:normalViewPr>
  <p:slideViewPr>
    <p:cSldViewPr snapToGrid="0">
      <p:cViewPr varScale="1">
        <p:scale>
          <a:sx n="126" d="100"/>
          <a:sy n="126" d="100"/>
        </p:scale>
        <p:origin x="1332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baseline="0" dirty="0">
                <a:effectLst/>
              </a:rPr>
              <a:t>Динамика среднегодовой заработной платы сотрудников</a:t>
            </a:r>
            <a:endParaRPr lang="ru-RU" sz="12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>
        <c:manualLayout>
          <c:xMode val="edge"/>
          <c:yMode val="edge"/>
          <c:x val="0.12179155730533683"/>
          <c:y val="9.259259259259258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991732283464566"/>
          <c:y val="0.19310185185185186"/>
          <c:w val="0.83952712160979881"/>
          <c:h val="0.50636811023622053"/>
        </c:manualLayout>
      </c:layout>
      <c:lineChart>
        <c:grouping val="standard"/>
        <c:varyColors val="0"/>
        <c:ser>
          <c:idx val="2"/>
          <c:order val="0"/>
          <c:tx>
            <c:strRef>
              <c:f>Лист1!$B$2</c:f>
              <c:strCache>
                <c:ptCount val="1"/>
                <c:pt idx="0">
                  <c:v>2023 г.</c:v>
                </c:pt>
              </c:strCache>
            </c:strRef>
          </c:tx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Лист1!$B$3:$B$6</c:f>
              <c:numCache>
                <c:formatCode>#,##0.00</c:formatCode>
                <c:ptCount val="4"/>
                <c:pt idx="0">
                  <c:v>135980.70000000001</c:v>
                </c:pt>
                <c:pt idx="1">
                  <c:v>88737.1</c:v>
                </c:pt>
                <c:pt idx="2">
                  <c:v>99786.4</c:v>
                </c:pt>
                <c:pt idx="3">
                  <c:v>86366.3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70-410E-B288-2E0D72274BD5}"/>
            </c:ext>
          </c:extLst>
        </c:ser>
        <c:ser>
          <c:idx val="3"/>
          <c:order val="1"/>
          <c:tx>
            <c:strRef>
              <c:f>Лист1!$C$2</c:f>
              <c:strCache>
                <c:ptCount val="1"/>
                <c:pt idx="0">
                  <c:v>2024 г.</c:v>
                </c:pt>
              </c:strCache>
            </c:strRef>
          </c:tx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Лист1!$C$3:$C$6</c:f>
              <c:numCache>
                <c:formatCode>#,##0.00</c:formatCode>
                <c:ptCount val="4"/>
                <c:pt idx="0">
                  <c:v>141057.9</c:v>
                </c:pt>
                <c:pt idx="1">
                  <c:v>91114.4</c:v>
                </c:pt>
                <c:pt idx="2">
                  <c:v>125060.3</c:v>
                </c:pt>
                <c:pt idx="3">
                  <c:v>91694.399999999994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70-410E-B288-2E0D72274BD5}"/>
            </c:ext>
          </c:extLst>
        </c:ser>
        <c:ser>
          <c:idx val="0"/>
          <c:order val="2"/>
          <c:tx>
            <c:strRef>
              <c:f>Лист1!$B$2</c:f>
              <c:strCache>
                <c:ptCount val="1"/>
                <c:pt idx="0">
                  <c:v>2023 г.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1205064307701133"/>
                  <c:y val="3.3834612689565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E70-410E-B288-2E0D72274BD5}"/>
                </c:ext>
              </c:extLst>
            </c:dLbl>
            <c:dLbl>
              <c:idx val="1"/>
              <c:layout>
                <c:manualLayout>
                  <c:x val="-0.10739269055192897"/>
                  <c:y val="4.1888057122383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70-410E-B288-2E0D72274BD5}"/>
                </c:ext>
              </c:extLst>
            </c:dLbl>
            <c:dLbl>
              <c:idx val="3"/>
              <c:layout>
                <c:manualLayout>
                  <c:x val="5.6522468711541563E-3"/>
                  <c:y val="-5.8779998287850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E70-410E-B288-2E0D72274B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Лист1!$B$3:$B$6</c:f>
              <c:numCache>
                <c:formatCode>#,##0.00</c:formatCode>
                <c:ptCount val="4"/>
                <c:pt idx="0">
                  <c:v>135980.70000000001</c:v>
                </c:pt>
                <c:pt idx="1">
                  <c:v>88737.1</c:v>
                </c:pt>
                <c:pt idx="2">
                  <c:v>99786.4</c:v>
                </c:pt>
                <c:pt idx="3">
                  <c:v>86366.3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E70-410E-B288-2E0D72274BD5}"/>
            </c:ext>
          </c:extLst>
        </c:ser>
        <c:ser>
          <c:idx val="1"/>
          <c:order val="3"/>
          <c:tx>
            <c:strRef>
              <c:f>Лист1!$C$2</c:f>
              <c:strCache>
                <c:ptCount val="1"/>
                <c:pt idx="0">
                  <c:v>2024 г.</c:v>
                </c:pt>
              </c:strCache>
            </c:strRef>
          </c:tx>
          <c:spPr>
            <a:ln w="28575" cap="rnd">
              <a:solidFill>
                <a:srgbClr val="FE7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E7440"/>
              </a:solidFill>
              <a:ln w="9525">
                <a:solidFill>
                  <a:srgbClr val="FE744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0289245368174079E-2"/>
                  <c:y val="-3.60489928438488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E70-410E-B288-2E0D72274BD5}"/>
                </c:ext>
              </c:extLst>
            </c:dLbl>
            <c:dLbl>
              <c:idx val="1"/>
              <c:layout>
                <c:manualLayout>
                  <c:x val="-4.7186288760089234E-2"/>
                  <c:y val="-6.6647642782179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70-410E-B288-2E0D72274BD5}"/>
                </c:ext>
              </c:extLst>
            </c:dLbl>
            <c:dLbl>
              <c:idx val="3"/>
              <c:layout>
                <c:manualLayout>
                  <c:x val="-4.5898420436836757E-2"/>
                  <c:y val="9.5023985947690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E70-410E-B288-2E0D72274B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Лист1!$C$3:$C$6</c:f>
              <c:numCache>
                <c:formatCode>#,##0.00</c:formatCode>
                <c:ptCount val="4"/>
                <c:pt idx="0">
                  <c:v>141057.9</c:v>
                </c:pt>
                <c:pt idx="1">
                  <c:v>91114.4</c:v>
                </c:pt>
                <c:pt idx="2">
                  <c:v>125060.3</c:v>
                </c:pt>
                <c:pt idx="3">
                  <c:v>91694.399999999994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E70-410E-B288-2E0D72274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9560560"/>
        <c:axId val="359560952"/>
      </c:lineChart>
      <c:catAx>
        <c:axId val="35956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560952"/>
        <c:crosses val="autoZero"/>
        <c:auto val="1"/>
        <c:lblAlgn val="ctr"/>
        <c:lblOffset val="100"/>
        <c:noMultiLvlLbl val="0"/>
      </c:catAx>
      <c:valAx>
        <c:axId val="359560952"/>
        <c:scaling>
          <c:orientation val="minMax"/>
          <c:min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560560"/>
        <c:crosses val="autoZero"/>
        <c:crossBetween val="between"/>
        <c:majorUnit val="5000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3913081194936"/>
          <c:y val="6.2059325356874133E-2"/>
          <c:w val="0.72851532478126468"/>
          <c:h val="0.62236637140473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5337423312883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4BA-412E-9C60-E0271D44FD65}"/>
                </c:ext>
              </c:extLst>
            </c:dLbl>
            <c:dLbl>
              <c:idx val="1"/>
              <c:layout>
                <c:manualLayout>
                  <c:x val="-8.0842780498506403E-17"/>
                  <c:y val="-3.067484662576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BA-412E-9C60-E0271D44F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3255</c:v>
                </c:pt>
                <c:pt idx="1">
                  <c:v>1572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BA-412E-9C60-E0271D44FD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067484662576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4BA-412E-9C60-E0271D44FD65}"/>
                </c:ext>
              </c:extLst>
            </c:dLbl>
            <c:dLbl>
              <c:idx val="1"/>
              <c:layout>
                <c:manualLayout>
                  <c:x val="-2.2048285745783266E-3"/>
                  <c:y val="-2.0449897750511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4BA-412E-9C60-E0271D44F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3080</c:v>
                </c:pt>
                <c:pt idx="1">
                  <c:v>1845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BA-412E-9C60-E0271D44FD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912299045876406E-2"/>
                  <c:y val="-2.2113027010864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4BA-412E-9C60-E0271D44FD65}"/>
                </c:ext>
              </c:extLst>
            </c:dLbl>
            <c:dLbl>
              <c:idx val="1"/>
              <c:layout>
                <c:manualLayout>
                  <c:x val="3.9686914342409799E-2"/>
                  <c:y val="-1.2781186094069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312644691875202E-2"/>
                      <c:h val="6.89801619889538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4BA-412E-9C60-E0271D44F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2695</c:v>
                </c:pt>
                <c:pt idx="1">
                  <c:v>1846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A-412E-9C60-E0271D44F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80224"/>
        <c:axId val="5781760"/>
        <c:axId val="0"/>
      </c:bar3DChart>
      <c:catAx>
        <c:axId val="57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  <c:auto val="0"/>
        <c:lblAlgn val="ctr"/>
        <c:lblOffset val="100"/>
        <c:noMultiLvlLbl val="0"/>
      </c:catAx>
      <c:valAx>
        <c:axId val="57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06801730585694"/>
          <c:y val="1.8894010354302812E-2"/>
          <c:w val="0.75764714777528475"/>
          <c:h val="0.7220457698038029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Прошли на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1572</c:v>
                </c:pt>
                <c:pt idx="1">
                  <c:v>196</c:v>
                </c:pt>
                <c:pt idx="2">
                  <c:v>53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638-4FF5-ACA9-A45989C524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4136825227151259E-3"/>
                  <c:y val="-8.2930200414651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38-4FF5-ACA9-A45989C52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Прошли на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1845</c:v>
                </c:pt>
                <c:pt idx="1">
                  <c:v>117</c:v>
                </c:pt>
                <c:pt idx="2">
                  <c:v>44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9638-4FF5-ACA9-A45989C524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9638-4FF5-ACA9-A45989C524B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9638-4FF5-ACA9-A45989C524B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9638-4FF5-ACA9-A45989C524B4}"/>
              </c:ext>
            </c:extLst>
          </c:dPt>
          <c:dLbls>
            <c:dLbl>
              <c:idx val="0"/>
              <c:layout>
                <c:manualLayout>
                  <c:x val="3.6344200962052375E-2"/>
                  <c:y val="-1.3821700069108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38-4FF5-ACA9-A45989C524B4}"/>
                </c:ext>
              </c:extLst>
            </c:dLbl>
            <c:dLbl>
              <c:idx val="1"/>
              <c:layout>
                <c:manualLayout>
                  <c:x val="1.4965259219668549E-2"/>
                  <c:y val="-2.7643400138218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38-4FF5-ACA9-A45989C524B4}"/>
                </c:ext>
              </c:extLst>
            </c:dLbl>
            <c:dLbl>
              <c:idx val="2"/>
              <c:layout>
                <c:manualLayout>
                  <c:x val="1.0689470871191877E-2"/>
                  <c:y val="-8.2930200414651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638-4FF5-ACA9-A45989C52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Прошли на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1846</c:v>
                </c:pt>
                <c:pt idx="1">
                  <c:v>133</c:v>
                </c:pt>
                <c:pt idx="2">
                  <c:v>85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9-9638-4FF5-ACA9-A45989C52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80224"/>
        <c:axId val="5781760"/>
        <c:axId val="462242552"/>
      </c:bar3DChart>
      <c:catAx>
        <c:axId val="57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  <c:auto val="0"/>
        <c:lblAlgn val="ctr"/>
        <c:lblOffset val="100"/>
        <c:noMultiLvlLbl val="0"/>
      </c:catAx>
      <c:valAx>
        <c:axId val="57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0224"/>
        <c:crosses val="autoZero"/>
        <c:crossBetween val="between"/>
      </c:valAx>
      <c:serAx>
        <c:axId val="462242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96130268407394"/>
          <c:y val="0.9328465335195385"/>
          <c:w val="0.58077371994429383"/>
          <c:h val="6.71534664804614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emf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emf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7ED1D-B639-44AC-9A8F-14BEDE7B128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C7A6E-FF5C-4B41-A04E-1019383AD764}">
      <dgm:prSet phldrT="[Текст]" custT="1"/>
      <dgm:spPr/>
      <dgm:t>
        <a:bodyPr/>
        <a:lstStyle/>
        <a:p>
          <a:r>
            <a:rPr lang="ru-RU" sz="1050" dirty="0" smtClean="0"/>
            <a:t>Инженерный класс</a:t>
          </a:r>
          <a:endParaRPr lang="ru-RU" sz="1050" dirty="0"/>
        </a:p>
      </dgm:t>
    </dgm:pt>
    <dgm:pt modelId="{877A8CBC-CAF8-4AF7-90F8-6393293BAC71}" type="parTrans" cxnId="{262386D9-29CC-4687-AF15-35B57C84B9E7}">
      <dgm:prSet/>
      <dgm:spPr/>
      <dgm:t>
        <a:bodyPr/>
        <a:lstStyle/>
        <a:p>
          <a:endParaRPr lang="ru-RU" sz="1050"/>
        </a:p>
      </dgm:t>
    </dgm:pt>
    <dgm:pt modelId="{13431EB1-926C-4C17-BC49-BD0CA21E0CC9}" type="sibTrans" cxnId="{262386D9-29CC-4687-AF15-35B57C84B9E7}">
      <dgm:prSet/>
      <dgm:spPr/>
      <dgm:t>
        <a:bodyPr/>
        <a:lstStyle/>
        <a:p>
          <a:endParaRPr lang="ru-RU" sz="1050"/>
        </a:p>
      </dgm:t>
    </dgm:pt>
    <dgm:pt modelId="{8001CE2C-35EE-4CD1-8295-C9E45DEA9715}">
      <dgm:prSet phldrT="[Текст]" custT="1"/>
      <dgm:spPr/>
      <dgm:t>
        <a:bodyPr/>
        <a:lstStyle/>
        <a:p>
          <a:r>
            <a:rPr lang="ru-RU" sz="1050" dirty="0" smtClean="0"/>
            <a:t>ИТ класс</a:t>
          </a:r>
          <a:endParaRPr lang="ru-RU" sz="1050" dirty="0"/>
        </a:p>
      </dgm:t>
    </dgm:pt>
    <dgm:pt modelId="{0E648D71-4D5C-4FB7-A94F-BB57A849685D}" type="parTrans" cxnId="{E6A97E84-A4FE-47C3-A34F-0F627F6774BA}">
      <dgm:prSet/>
      <dgm:spPr/>
      <dgm:t>
        <a:bodyPr/>
        <a:lstStyle/>
        <a:p>
          <a:endParaRPr lang="ru-RU" sz="1050"/>
        </a:p>
      </dgm:t>
    </dgm:pt>
    <dgm:pt modelId="{86B50944-5BDF-4DD6-955D-04BA2F32C2AF}" type="sibTrans" cxnId="{E6A97E84-A4FE-47C3-A34F-0F627F6774BA}">
      <dgm:prSet/>
      <dgm:spPr/>
      <dgm:t>
        <a:bodyPr/>
        <a:lstStyle/>
        <a:p>
          <a:endParaRPr lang="ru-RU" sz="1050"/>
        </a:p>
      </dgm:t>
    </dgm:pt>
    <dgm:pt modelId="{2B933AA1-5568-48D5-903A-BECB400727DD}">
      <dgm:prSet custT="1"/>
      <dgm:spPr/>
      <dgm:t>
        <a:bodyPr/>
        <a:lstStyle/>
        <a:p>
          <a:r>
            <a:rPr lang="ru-RU" sz="1050" dirty="0" smtClean="0"/>
            <a:t>Медицинский класс</a:t>
          </a:r>
          <a:endParaRPr lang="ru-RU" sz="1050" dirty="0"/>
        </a:p>
      </dgm:t>
    </dgm:pt>
    <dgm:pt modelId="{B9E219FE-4CA1-4ABE-9B83-94D397E0A1E3}" type="parTrans" cxnId="{9A4412D7-528A-4243-9AE8-6F3FFF3A7E52}">
      <dgm:prSet/>
      <dgm:spPr/>
      <dgm:t>
        <a:bodyPr/>
        <a:lstStyle/>
        <a:p>
          <a:endParaRPr lang="ru-RU" sz="1050"/>
        </a:p>
      </dgm:t>
    </dgm:pt>
    <dgm:pt modelId="{53FEC938-ABDE-4893-85AB-14A0EA3C9459}" type="sibTrans" cxnId="{9A4412D7-528A-4243-9AE8-6F3FFF3A7E52}">
      <dgm:prSet/>
      <dgm:spPr/>
      <dgm:t>
        <a:bodyPr/>
        <a:lstStyle/>
        <a:p>
          <a:endParaRPr lang="ru-RU" sz="1050"/>
        </a:p>
      </dgm:t>
    </dgm:pt>
    <dgm:pt modelId="{45E8E7BD-6931-461F-A658-33FCF0B93EBB}">
      <dgm:prSet phldrT="[Текст]" custT="1"/>
      <dgm:spPr/>
      <dgm:t>
        <a:bodyPr/>
        <a:lstStyle/>
        <a:p>
          <a:r>
            <a:rPr lang="ru-RU" sz="1050" dirty="0" smtClean="0"/>
            <a:t>Кадетский класс</a:t>
          </a:r>
          <a:endParaRPr lang="ru-RU" sz="1050" dirty="0"/>
        </a:p>
      </dgm:t>
    </dgm:pt>
    <dgm:pt modelId="{D475FE62-3939-4CBE-ADE4-D0EB531175CD}" type="parTrans" cxnId="{ECEFB6EA-AED4-4CD7-A624-2710693D0C34}">
      <dgm:prSet/>
      <dgm:spPr/>
      <dgm:t>
        <a:bodyPr/>
        <a:lstStyle/>
        <a:p>
          <a:endParaRPr lang="ru-RU" sz="1050"/>
        </a:p>
      </dgm:t>
    </dgm:pt>
    <dgm:pt modelId="{63587095-959D-4C57-ACD5-EE01C0CB4AD6}" type="sibTrans" cxnId="{ECEFB6EA-AED4-4CD7-A624-2710693D0C34}">
      <dgm:prSet/>
      <dgm:spPr/>
      <dgm:t>
        <a:bodyPr/>
        <a:lstStyle/>
        <a:p>
          <a:endParaRPr lang="ru-RU" sz="1050"/>
        </a:p>
      </dgm:t>
    </dgm:pt>
    <dgm:pt modelId="{227BEE11-32FC-47F3-BDF5-4663162C32C7}">
      <dgm:prSet phldrT="[Текст]" custT="1"/>
      <dgm:spPr/>
      <dgm:t>
        <a:bodyPr/>
        <a:lstStyle/>
        <a:p>
          <a:r>
            <a:rPr lang="ru-RU" sz="1050" dirty="0" err="1" smtClean="0"/>
            <a:t>Предпринима-тельский</a:t>
          </a:r>
          <a:r>
            <a:rPr lang="ru-RU" sz="1050" dirty="0" smtClean="0"/>
            <a:t> класс</a:t>
          </a:r>
          <a:endParaRPr lang="ru-RU" sz="1050" dirty="0"/>
        </a:p>
      </dgm:t>
    </dgm:pt>
    <dgm:pt modelId="{C5DB51BB-D89D-46AA-8893-5A0FC4477C4D}" type="parTrans" cxnId="{318DD2BD-A9C5-4557-BDF9-0B8AE1BF7CF1}">
      <dgm:prSet/>
      <dgm:spPr/>
      <dgm:t>
        <a:bodyPr/>
        <a:lstStyle/>
        <a:p>
          <a:endParaRPr lang="ru-RU" sz="1050"/>
        </a:p>
      </dgm:t>
    </dgm:pt>
    <dgm:pt modelId="{909D3DBF-26C0-40FB-AD6F-B03476DA003B}" type="sibTrans" cxnId="{318DD2BD-A9C5-4557-BDF9-0B8AE1BF7CF1}">
      <dgm:prSet/>
      <dgm:spPr/>
      <dgm:t>
        <a:bodyPr/>
        <a:lstStyle/>
        <a:p>
          <a:endParaRPr lang="ru-RU" sz="1050"/>
        </a:p>
      </dgm:t>
    </dgm:pt>
    <dgm:pt modelId="{D9A85155-2893-41D1-B4F9-D565BF815D73}" type="pres">
      <dgm:prSet presAssocID="{94C7ED1D-B639-44AC-9A8F-14BEDE7B128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1E7CFD-4ECB-4359-BC04-DD69D1C4CF38}" type="pres">
      <dgm:prSet presAssocID="{DBEC7A6E-FF5C-4B41-A04E-1019383AD764}" presName="compNode" presStyleCnt="0"/>
      <dgm:spPr/>
      <dgm:t>
        <a:bodyPr/>
        <a:lstStyle/>
        <a:p>
          <a:endParaRPr lang="ru-RU"/>
        </a:p>
      </dgm:t>
    </dgm:pt>
    <dgm:pt modelId="{AA9B8EC7-294B-4C74-81D3-560F0DF11F81}" type="pres">
      <dgm:prSet presAssocID="{DBEC7A6E-FF5C-4B41-A04E-1019383AD764}" presName="childRec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ABCA0-5F02-4BD7-B892-D3438290A538}" type="pres">
      <dgm:prSet presAssocID="{DBEC7A6E-FF5C-4B41-A04E-1019383AD76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54449-1273-4DE1-9BE4-99902B7003F3}" type="pres">
      <dgm:prSet presAssocID="{DBEC7A6E-FF5C-4B41-A04E-1019383AD764}" presName="parentRect" presStyleLbl="alignNode1" presStyleIdx="0" presStyleCnt="5" custLinFactNeighborY="3262"/>
      <dgm:spPr/>
      <dgm:t>
        <a:bodyPr/>
        <a:lstStyle/>
        <a:p>
          <a:endParaRPr lang="ru-RU"/>
        </a:p>
      </dgm:t>
    </dgm:pt>
    <dgm:pt modelId="{C83A4AAE-44AE-44CB-963C-78C427A71934}" type="pres">
      <dgm:prSet presAssocID="{DBEC7A6E-FF5C-4B41-A04E-1019383AD764}" presName="adorn" presStyleLbl="fgAccFollow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C3F57F23-CDB0-46D2-8141-4526037BEB88}" type="pres">
      <dgm:prSet presAssocID="{13431EB1-926C-4C17-BC49-BD0CA21E0CC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CA226D-37AF-412B-8195-9E678642E78B}" type="pres">
      <dgm:prSet presAssocID="{8001CE2C-35EE-4CD1-8295-C9E45DEA9715}" presName="compNode" presStyleCnt="0"/>
      <dgm:spPr/>
      <dgm:t>
        <a:bodyPr/>
        <a:lstStyle/>
        <a:p>
          <a:endParaRPr lang="ru-RU"/>
        </a:p>
      </dgm:t>
    </dgm:pt>
    <dgm:pt modelId="{DE4BEC3A-2878-4AC0-BFF0-00F2FC5FB97D}" type="pres">
      <dgm:prSet presAssocID="{8001CE2C-35EE-4CD1-8295-C9E45DEA9715}" presName="childRec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0CB24-F73F-40AD-9816-6CA75583148E}" type="pres">
      <dgm:prSet presAssocID="{8001CE2C-35EE-4CD1-8295-C9E45DEA971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CE7B9-3380-4D16-8F95-C48EEB5CA8FE}" type="pres">
      <dgm:prSet presAssocID="{8001CE2C-35EE-4CD1-8295-C9E45DEA9715}" presName="parentRect" presStyleLbl="alignNode1" presStyleIdx="1" presStyleCnt="5"/>
      <dgm:spPr/>
      <dgm:t>
        <a:bodyPr/>
        <a:lstStyle/>
        <a:p>
          <a:endParaRPr lang="ru-RU"/>
        </a:p>
      </dgm:t>
    </dgm:pt>
    <dgm:pt modelId="{83D4BAEA-B1B3-420B-88FE-6CA47E213614}" type="pres">
      <dgm:prSet presAssocID="{8001CE2C-35EE-4CD1-8295-C9E45DEA9715}" presName="adorn" presStyleLbl="fgAccFollow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DD88EE7-1322-4FDC-8BC0-BEA585C536C3}" type="pres">
      <dgm:prSet presAssocID="{86B50944-5BDF-4DD6-955D-04BA2F32C2A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4D7D14-B89A-4254-9F03-97B9E0D639D3}" type="pres">
      <dgm:prSet presAssocID="{2B933AA1-5568-48D5-903A-BECB400727DD}" presName="compNode" presStyleCnt="0"/>
      <dgm:spPr/>
      <dgm:t>
        <a:bodyPr/>
        <a:lstStyle/>
        <a:p>
          <a:endParaRPr lang="ru-RU"/>
        </a:p>
      </dgm:t>
    </dgm:pt>
    <dgm:pt modelId="{69730737-F07C-4B35-AC63-3B00D05EEA97}" type="pres">
      <dgm:prSet presAssocID="{2B933AA1-5568-48D5-903A-BECB400727DD}" presName="childRec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7CF06-7F8C-4EF7-B19D-DA147E373B84}" type="pres">
      <dgm:prSet presAssocID="{2B933AA1-5568-48D5-903A-BECB400727D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341DB-EDDA-44BD-AD99-75D83F077FCA}" type="pres">
      <dgm:prSet presAssocID="{2B933AA1-5568-48D5-903A-BECB400727DD}" presName="parentRect" presStyleLbl="alignNode1" presStyleIdx="2" presStyleCnt="5"/>
      <dgm:spPr/>
      <dgm:t>
        <a:bodyPr/>
        <a:lstStyle/>
        <a:p>
          <a:endParaRPr lang="ru-RU"/>
        </a:p>
      </dgm:t>
    </dgm:pt>
    <dgm:pt modelId="{343D36B7-9251-4610-9BA2-8E740E7EC508}" type="pres">
      <dgm:prSet presAssocID="{2B933AA1-5568-48D5-903A-BECB400727DD}" presName="adorn" presStyleLbl="fgAccFollow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7469B130-2BBA-4AAE-8F4C-02B9C0C9F8F1}" type="pres">
      <dgm:prSet presAssocID="{53FEC938-ABDE-4893-85AB-14A0EA3C94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F866A7C-9821-4A00-A075-E030C46E72D9}" type="pres">
      <dgm:prSet presAssocID="{45E8E7BD-6931-461F-A658-33FCF0B93EBB}" presName="compNode" presStyleCnt="0"/>
      <dgm:spPr/>
      <dgm:t>
        <a:bodyPr/>
        <a:lstStyle/>
        <a:p>
          <a:endParaRPr lang="ru-RU"/>
        </a:p>
      </dgm:t>
    </dgm:pt>
    <dgm:pt modelId="{B64103F4-34F2-4570-8170-F95AD92D84B1}" type="pres">
      <dgm:prSet presAssocID="{45E8E7BD-6931-461F-A658-33FCF0B93EBB}" presName="childRec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02735-4A20-47F3-B3C1-8F5A3470AF3A}" type="pres">
      <dgm:prSet presAssocID="{45E8E7BD-6931-461F-A658-33FCF0B93EB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DE7C4-B90F-4B2D-9C8A-DA5D209176B0}" type="pres">
      <dgm:prSet presAssocID="{45E8E7BD-6931-461F-A658-33FCF0B93EBB}" presName="parentRect" presStyleLbl="alignNode1" presStyleIdx="3" presStyleCnt="5"/>
      <dgm:spPr/>
      <dgm:t>
        <a:bodyPr/>
        <a:lstStyle/>
        <a:p>
          <a:endParaRPr lang="ru-RU"/>
        </a:p>
      </dgm:t>
    </dgm:pt>
    <dgm:pt modelId="{45E6E894-C78C-4BE1-BAD1-FCD74A2F0725}" type="pres">
      <dgm:prSet presAssocID="{45E8E7BD-6931-461F-A658-33FCF0B93EBB}" presName="adorn" presStyleLbl="fgAccFollow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/>
        </a:p>
      </dgm:t>
    </dgm:pt>
    <dgm:pt modelId="{E958274C-5B0E-42D1-A489-3394962A4B65}" type="pres">
      <dgm:prSet presAssocID="{63587095-959D-4C57-ACD5-EE01C0CB4A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8765F2-0355-497F-888E-802F91F9E9F3}" type="pres">
      <dgm:prSet presAssocID="{227BEE11-32FC-47F3-BDF5-4663162C32C7}" presName="compNode" presStyleCnt="0"/>
      <dgm:spPr/>
      <dgm:t>
        <a:bodyPr/>
        <a:lstStyle/>
        <a:p>
          <a:endParaRPr lang="ru-RU"/>
        </a:p>
      </dgm:t>
    </dgm:pt>
    <dgm:pt modelId="{389A4AD4-981C-4489-B8C1-46197925D102}" type="pres">
      <dgm:prSet presAssocID="{227BEE11-32FC-47F3-BDF5-4663162C32C7}" presName="childRec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16B47-7D85-48BC-86C1-CC83F3A27433}" type="pres">
      <dgm:prSet presAssocID="{227BEE11-32FC-47F3-BDF5-4663162C32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093F3-ABBC-4DA1-8A50-F28D26A472D4}" type="pres">
      <dgm:prSet presAssocID="{227BEE11-32FC-47F3-BDF5-4663162C32C7}" presName="parentRect" presStyleLbl="alignNode1" presStyleIdx="4" presStyleCnt="5"/>
      <dgm:spPr/>
      <dgm:t>
        <a:bodyPr/>
        <a:lstStyle/>
        <a:p>
          <a:endParaRPr lang="ru-RU"/>
        </a:p>
      </dgm:t>
    </dgm:pt>
    <dgm:pt modelId="{E83CA37E-CCD0-4961-BA09-C4AE5FDAA017}" type="pres">
      <dgm:prSet presAssocID="{227BEE11-32FC-47F3-BDF5-4663162C32C7}" presName="adorn" presStyleLbl="fgAccFollow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</dgm:ptLst>
  <dgm:cxnLst>
    <dgm:cxn modelId="{9E10A0A9-F69D-4D07-BE60-700EC2D26A93}" type="presOf" srcId="{13431EB1-926C-4C17-BC49-BD0CA21E0CC9}" destId="{C3F57F23-CDB0-46D2-8141-4526037BEB88}" srcOrd="0" destOrd="0" presId="urn:microsoft.com/office/officeart/2005/8/layout/bList2"/>
    <dgm:cxn modelId="{8873E1CB-6CE1-4CD4-A44A-652B03A4ADC2}" type="presOf" srcId="{8001CE2C-35EE-4CD1-8295-C9E45DEA9715}" destId="{04A0CB24-F73F-40AD-9816-6CA75583148E}" srcOrd="0" destOrd="0" presId="urn:microsoft.com/office/officeart/2005/8/layout/bList2"/>
    <dgm:cxn modelId="{F9CC15EE-08AF-4884-BB4F-478D6DD3CD00}" type="presOf" srcId="{8001CE2C-35EE-4CD1-8295-C9E45DEA9715}" destId="{1A8CE7B9-3380-4D16-8F95-C48EEB5CA8FE}" srcOrd="1" destOrd="0" presId="urn:microsoft.com/office/officeart/2005/8/layout/bList2"/>
    <dgm:cxn modelId="{2C402CCA-B10C-4917-AD74-4F5F3B27269F}" type="presOf" srcId="{63587095-959D-4C57-ACD5-EE01C0CB4AD6}" destId="{E958274C-5B0E-42D1-A489-3394962A4B65}" srcOrd="0" destOrd="0" presId="urn:microsoft.com/office/officeart/2005/8/layout/bList2"/>
    <dgm:cxn modelId="{E6A97E84-A4FE-47C3-A34F-0F627F6774BA}" srcId="{94C7ED1D-B639-44AC-9A8F-14BEDE7B1280}" destId="{8001CE2C-35EE-4CD1-8295-C9E45DEA9715}" srcOrd="1" destOrd="0" parTransId="{0E648D71-4D5C-4FB7-A94F-BB57A849685D}" sibTransId="{86B50944-5BDF-4DD6-955D-04BA2F32C2AF}"/>
    <dgm:cxn modelId="{21532826-1266-4368-9181-ABAB54751B4E}" type="presOf" srcId="{DBEC7A6E-FF5C-4B41-A04E-1019383AD764}" destId="{34EABCA0-5F02-4BD7-B892-D3438290A538}" srcOrd="0" destOrd="0" presId="urn:microsoft.com/office/officeart/2005/8/layout/bList2"/>
    <dgm:cxn modelId="{E6657C4B-03A0-4F41-9024-90C8C4E009E1}" type="presOf" srcId="{227BEE11-32FC-47F3-BDF5-4663162C32C7}" destId="{99616B47-7D85-48BC-86C1-CC83F3A27433}" srcOrd="0" destOrd="0" presId="urn:microsoft.com/office/officeart/2005/8/layout/bList2"/>
    <dgm:cxn modelId="{ABA39950-51C8-48F3-B26C-500FE41FA35B}" type="presOf" srcId="{94C7ED1D-B639-44AC-9A8F-14BEDE7B1280}" destId="{D9A85155-2893-41D1-B4F9-D565BF815D73}" srcOrd="0" destOrd="0" presId="urn:microsoft.com/office/officeart/2005/8/layout/bList2"/>
    <dgm:cxn modelId="{B4F6EC01-70CD-425D-8179-CEF42D3969E6}" type="presOf" srcId="{DBEC7A6E-FF5C-4B41-A04E-1019383AD764}" destId="{7F454449-1273-4DE1-9BE4-99902B7003F3}" srcOrd="1" destOrd="0" presId="urn:microsoft.com/office/officeart/2005/8/layout/bList2"/>
    <dgm:cxn modelId="{ECEFB6EA-AED4-4CD7-A624-2710693D0C34}" srcId="{94C7ED1D-B639-44AC-9A8F-14BEDE7B1280}" destId="{45E8E7BD-6931-461F-A658-33FCF0B93EBB}" srcOrd="3" destOrd="0" parTransId="{D475FE62-3939-4CBE-ADE4-D0EB531175CD}" sibTransId="{63587095-959D-4C57-ACD5-EE01C0CB4AD6}"/>
    <dgm:cxn modelId="{1CF7B335-97FE-40D9-A05C-B99C22A2E75F}" type="presOf" srcId="{45E8E7BD-6931-461F-A658-33FCF0B93EBB}" destId="{7C702735-4A20-47F3-B3C1-8F5A3470AF3A}" srcOrd="0" destOrd="0" presId="urn:microsoft.com/office/officeart/2005/8/layout/bList2"/>
    <dgm:cxn modelId="{42FF116B-80DC-42F1-BE9C-A3AA13FA2CD1}" type="presOf" srcId="{227BEE11-32FC-47F3-BDF5-4663162C32C7}" destId="{4CA093F3-ABBC-4DA1-8A50-F28D26A472D4}" srcOrd="1" destOrd="0" presId="urn:microsoft.com/office/officeart/2005/8/layout/bList2"/>
    <dgm:cxn modelId="{9A4412D7-528A-4243-9AE8-6F3FFF3A7E52}" srcId="{94C7ED1D-B639-44AC-9A8F-14BEDE7B1280}" destId="{2B933AA1-5568-48D5-903A-BECB400727DD}" srcOrd="2" destOrd="0" parTransId="{B9E219FE-4CA1-4ABE-9B83-94D397E0A1E3}" sibTransId="{53FEC938-ABDE-4893-85AB-14A0EA3C9459}"/>
    <dgm:cxn modelId="{AF87008D-4D18-49D7-B6A0-E9DA6BD3E13D}" type="presOf" srcId="{86B50944-5BDF-4DD6-955D-04BA2F32C2AF}" destId="{DDD88EE7-1322-4FDC-8BC0-BEA585C536C3}" srcOrd="0" destOrd="0" presId="urn:microsoft.com/office/officeart/2005/8/layout/bList2"/>
    <dgm:cxn modelId="{9190361F-6F3A-43DB-8435-719764B3E1A3}" type="presOf" srcId="{2B933AA1-5568-48D5-903A-BECB400727DD}" destId="{291341DB-EDDA-44BD-AD99-75D83F077FCA}" srcOrd="1" destOrd="0" presId="urn:microsoft.com/office/officeart/2005/8/layout/bList2"/>
    <dgm:cxn modelId="{262386D9-29CC-4687-AF15-35B57C84B9E7}" srcId="{94C7ED1D-B639-44AC-9A8F-14BEDE7B1280}" destId="{DBEC7A6E-FF5C-4B41-A04E-1019383AD764}" srcOrd="0" destOrd="0" parTransId="{877A8CBC-CAF8-4AF7-90F8-6393293BAC71}" sibTransId="{13431EB1-926C-4C17-BC49-BD0CA21E0CC9}"/>
    <dgm:cxn modelId="{318DD2BD-A9C5-4557-BDF9-0B8AE1BF7CF1}" srcId="{94C7ED1D-B639-44AC-9A8F-14BEDE7B1280}" destId="{227BEE11-32FC-47F3-BDF5-4663162C32C7}" srcOrd="4" destOrd="0" parTransId="{C5DB51BB-D89D-46AA-8893-5A0FC4477C4D}" sibTransId="{909D3DBF-26C0-40FB-AD6F-B03476DA003B}"/>
    <dgm:cxn modelId="{5E2B0A0E-DC43-4BBB-A556-4C49B8A7FCB5}" type="presOf" srcId="{45E8E7BD-6931-461F-A658-33FCF0B93EBB}" destId="{8ABDE7C4-B90F-4B2D-9C8A-DA5D209176B0}" srcOrd="1" destOrd="0" presId="urn:microsoft.com/office/officeart/2005/8/layout/bList2"/>
    <dgm:cxn modelId="{DE2157F8-7B32-4407-BDC9-082A9AFEEB17}" type="presOf" srcId="{53FEC938-ABDE-4893-85AB-14A0EA3C9459}" destId="{7469B130-2BBA-4AAE-8F4C-02B9C0C9F8F1}" srcOrd="0" destOrd="0" presId="urn:microsoft.com/office/officeart/2005/8/layout/bList2"/>
    <dgm:cxn modelId="{427F9449-D837-4B38-A52B-29751C7B59C2}" type="presOf" srcId="{2B933AA1-5568-48D5-903A-BECB400727DD}" destId="{7237CF06-7F8C-4EF7-B19D-DA147E373B84}" srcOrd="0" destOrd="0" presId="urn:microsoft.com/office/officeart/2005/8/layout/bList2"/>
    <dgm:cxn modelId="{17C81DF5-6B96-4C42-9AA5-313D1F7C493C}" type="presParOf" srcId="{D9A85155-2893-41D1-B4F9-D565BF815D73}" destId="{371E7CFD-4ECB-4359-BC04-DD69D1C4CF38}" srcOrd="0" destOrd="0" presId="urn:microsoft.com/office/officeart/2005/8/layout/bList2"/>
    <dgm:cxn modelId="{62CAC354-1E5C-4FAD-A524-447E24BF93D4}" type="presParOf" srcId="{371E7CFD-4ECB-4359-BC04-DD69D1C4CF38}" destId="{AA9B8EC7-294B-4C74-81D3-560F0DF11F81}" srcOrd="0" destOrd="0" presId="urn:microsoft.com/office/officeart/2005/8/layout/bList2"/>
    <dgm:cxn modelId="{B34A97CB-1DE5-4820-B353-947A84BF76D2}" type="presParOf" srcId="{371E7CFD-4ECB-4359-BC04-DD69D1C4CF38}" destId="{34EABCA0-5F02-4BD7-B892-D3438290A538}" srcOrd="1" destOrd="0" presId="urn:microsoft.com/office/officeart/2005/8/layout/bList2"/>
    <dgm:cxn modelId="{6F559B1A-A109-4802-9D9A-A55C4F83182E}" type="presParOf" srcId="{371E7CFD-4ECB-4359-BC04-DD69D1C4CF38}" destId="{7F454449-1273-4DE1-9BE4-99902B7003F3}" srcOrd="2" destOrd="0" presId="urn:microsoft.com/office/officeart/2005/8/layout/bList2"/>
    <dgm:cxn modelId="{8D476E03-FCA2-4D93-A84C-8D21B2C3C9B2}" type="presParOf" srcId="{371E7CFD-4ECB-4359-BC04-DD69D1C4CF38}" destId="{C83A4AAE-44AE-44CB-963C-78C427A71934}" srcOrd="3" destOrd="0" presId="urn:microsoft.com/office/officeart/2005/8/layout/bList2"/>
    <dgm:cxn modelId="{E646578C-4485-48E7-BE88-498B7B996485}" type="presParOf" srcId="{D9A85155-2893-41D1-B4F9-D565BF815D73}" destId="{C3F57F23-CDB0-46D2-8141-4526037BEB88}" srcOrd="1" destOrd="0" presId="urn:microsoft.com/office/officeart/2005/8/layout/bList2"/>
    <dgm:cxn modelId="{9D522AEB-6C47-49BE-8B3D-3BFA8DB38625}" type="presParOf" srcId="{D9A85155-2893-41D1-B4F9-D565BF815D73}" destId="{12CA226D-37AF-412B-8195-9E678642E78B}" srcOrd="2" destOrd="0" presId="urn:microsoft.com/office/officeart/2005/8/layout/bList2"/>
    <dgm:cxn modelId="{52120AE2-D3CD-4AFF-BD99-BCBD10CDBA3F}" type="presParOf" srcId="{12CA226D-37AF-412B-8195-9E678642E78B}" destId="{DE4BEC3A-2878-4AC0-BFF0-00F2FC5FB97D}" srcOrd="0" destOrd="0" presId="urn:microsoft.com/office/officeart/2005/8/layout/bList2"/>
    <dgm:cxn modelId="{83B71585-38FF-433A-BB99-D1EACB9B5C3B}" type="presParOf" srcId="{12CA226D-37AF-412B-8195-9E678642E78B}" destId="{04A0CB24-F73F-40AD-9816-6CA75583148E}" srcOrd="1" destOrd="0" presId="urn:microsoft.com/office/officeart/2005/8/layout/bList2"/>
    <dgm:cxn modelId="{E2B553D3-A9F5-4620-9FEA-E1332B5402EE}" type="presParOf" srcId="{12CA226D-37AF-412B-8195-9E678642E78B}" destId="{1A8CE7B9-3380-4D16-8F95-C48EEB5CA8FE}" srcOrd="2" destOrd="0" presId="urn:microsoft.com/office/officeart/2005/8/layout/bList2"/>
    <dgm:cxn modelId="{B477ACE5-CC38-4D38-ACA5-478CCA3723F9}" type="presParOf" srcId="{12CA226D-37AF-412B-8195-9E678642E78B}" destId="{83D4BAEA-B1B3-420B-88FE-6CA47E213614}" srcOrd="3" destOrd="0" presId="urn:microsoft.com/office/officeart/2005/8/layout/bList2"/>
    <dgm:cxn modelId="{EC9A59EC-8477-48DF-9095-06DD0181867D}" type="presParOf" srcId="{D9A85155-2893-41D1-B4F9-D565BF815D73}" destId="{DDD88EE7-1322-4FDC-8BC0-BEA585C536C3}" srcOrd="3" destOrd="0" presId="urn:microsoft.com/office/officeart/2005/8/layout/bList2"/>
    <dgm:cxn modelId="{F351EC31-D550-4C8A-8991-DD0F56ED1BC3}" type="presParOf" srcId="{D9A85155-2893-41D1-B4F9-D565BF815D73}" destId="{824D7D14-B89A-4254-9F03-97B9E0D639D3}" srcOrd="4" destOrd="0" presId="urn:microsoft.com/office/officeart/2005/8/layout/bList2"/>
    <dgm:cxn modelId="{88E362B7-B0EA-4E8C-9566-18BCF1CFA67E}" type="presParOf" srcId="{824D7D14-B89A-4254-9F03-97B9E0D639D3}" destId="{69730737-F07C-4B35-AC63-3B00D05EEA97}" srcOrd="0" destOrd="0" presId="urn:microsoft.com/office/officeart/2005/8/layout/bList2"/>
    <dgm:cxn modelId="{039CD977-CCE3-4507-BBE2-41A1AAD05378}" type="presParOf" srcId="{824D7D14-B89A-4254-9F03-97B9E0D639D3}" destId="{7237CF06-7F8C-4EF7-B19D-DA147E373B84}" srcOrd="1" destOrd="0" presId="urn:microsoft.com/office/officeart/2005/8/layout/bList2"/>
    <dgm:cxn modelId="{5715C2E0-3F4F-4FEB-91E3-A99A426842EE}" type="presParOf" srcId="{824D7D14-B89A-4254-9F03-97B9E0D639D3}" destId="{291341DB-EDDA-44BD-AD99-75D83F077FCA}" srcOrd="2" destOrd="0" presId="urn:microsoft.com/office/officeart/2005/8/layout/bList2"/>
    <dgm:cxn modelId="{747E31C4-BB10-4E0B-9A4D-CF38FF679E14}" type="presParOf" srcId="{824D7D14-B89A-4254-9F03-97B9E0D639D3}" destId="{343D36B7-9251-4610-9BA2-8E740E7EC508}" srcOrd="3" destOrd="0" presId="urn:microsoft.com/office/officeart/2005/8/layout/bList2"/>
    <dgm:cxn modelId="{D9C58ABB-6B9E-4F48-A0CC-BCB810236CDF}" type="presParOf" srcId="{D9A85155-2893-41D1-B4F9-D565BF815D73}" destId="{7469B130-2BBA-4AAE-8F4C-02B9C0C9F8F1}" srcOrd="5" destOrd="0" presId="urn:microsoft.com/office/officeart/2005/8/layout/bList2"/>
    <dgm:cxn modelId="{0A1AD511-3649-404B-86FC-23FC3DF91C72}" type="presParOf" srcId="{D9A85155-2893-41D1-B4F9-D565BF815D73}" destId="{7F866A7C-9821-4A00-A075-E030C46E72D9}" srcOrd="6" destOrd="0" presId="urn:microsoft.com/office/officeart/2005/8/layout/bList2"/>
    <dgm:cxn modelId="{D9D909E5-5A57-4F95-84AC-7AE389A379DE}" type="presParOf" srcId="{7F866A7C-9821-4A00-A075-E030C46E72D9}" destId="{B64103F4-34F2-4570-8170-F95AD92D84B1}" srcOrd="0" destOrd="0" presId="urn:microsoft.com/office/officeart/2005/8/layout/bList2"/>
    <dgm:cxn modelId="{7E34BE6A-2891-49FA-A921-DDBB7F494311}" type="presParOf" srcId="{7F866A7C-9821-4A00-A075-E030C46E72D9}" destId="{7C702735-4A20-47F3-B3C1-8F5A3470AF3A}" srcOrd="1" destOrd="0" presId="urn:microsoft.com/office/officeart/2005/8/layout/bList2"/>
    <dgm:cxn modelId="{7CD6A9E4-A9B6-4BED-B60A-5BFED56F2950}" type="presParOf" srcId="{7F866A7C-9821-4A00-A075-E030C46E72D9}" destId="{8ABDE7C4-B90F-4B2D-9C8A-DA5D209176B0}" srcOrd="2" destOrd="0" presId="urn:microsoft.com/office/officeart/2005/8/layout/bList2"/>
    <dgm:cxn modelId="{6DA41FCE-41F9-44A5-AE5C-8A78FC60D294}" type="presParOf" srcId="{7F866A7C-9821-4A00-A075-E030C46E72D9}" destId="{45E6E894-C78C-4BE1-BAD1-FCD74A2F0725}" srcOrd="3" destOrd="0" presId="urn:microsoft.com/office/officeart/2005/8/layout/bList2"/>
    <dgm:cxn modelId="{3EB1659B-3BAD-4EBA-829B-523F360EAF15}" type="presParOf" srcId="{D9A85155-2893-41D1-B4F9-D565BF815D73}" destId="{E958274C-5B0E-42D1-A489-3394962A4B65}" srcOrd="7" destOrd="0" presId="urn:microsoft.com/office/officeart/2005/8/layout/bList2"/>
    <dgm:cxn modelId="{1117478E-D7E7-4A01-B422-34647E4D2C25}" type="presParOf" srcId="{D9A85155-2893-41D1-B4F9-D565BF815D73}" destId="{338765F2-0355-497F-888E-802F91F9E9F3}" srcOrd="8" destOrd="0" presId="urn:microsoft.com/office/officeart/2005/8/layout/bList2"/>
    <dgm:cxn modelId="{612E52DD-53E6-47D0-8856-B84C27203D7C}" type="presParOf" srcId="{338765F2-0355-497F-888E-802F91F9E9F3}" destId="{389A4AD4-981C-4489-B8C1-46197925D102}" srcOrd="0" destOrd="0" presId="urn:microsoft.com/office/officeart/2005/8/layout/bList2"/>
    <dgm:cxn modelId="{69D4ADC3-1F71-4F3B-B9A8-889F3A7CFD26}" type="presParOf" srcId="{338765F2-0355-497F-888E-802F91F9E9F3}" destId="{99616B47-7D85-48BC-86C1-CC83F3A27433}" srcOrd="1" destOrd="0" presId="urn:microsoft.com/office/officeart/2005/8/layout/bList2"/>
    <dgm:cxn modelId="{4DCDECED-518C-4F2C-A7B5-A21DB12B7FDB}" type="presParOf" srcId="{338765F2-0355-497F-888E-802F91F9E9F3}" destId="{4CA093F3-ABBC-4DA1-8A50-F28D26A472D4}" srcOrd="2" destOrd="0" presId="urn:microsoft.com/office/officeart/2005/8/layout/bList2"/>
    <dgm:cxn modelId="{E808E2C5-F3FD-4297-83EE-F26DB21CBDDA}" type="presParOf" srcId="{338765F2-0355-497F-888E-802F91F9E9F3}" destId="{E83CA37E-CCD0-4961-BA09-C4AE5FDAA01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B8EC7-294B-4C74-81D3-560F0DF11F81}">
      <dsp:nvSpPr>
        <dsp:cNvPr id="0" name=""/>
        <dsp:cNvSpPr/>
      </dsp:nvSpPr>
      <dsp:spPr>
        <a:xfrm>
          <a:off x="433936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54449-1273-4DE1-9BE4-99902B7003F3}">
      <dsp:nvSpPr>
        <dsp:cNvPr id="0" name=""/>
        <dsp:cNvSpPr/>
      </dsp:nvSpPr>
      <dsp:spPr>
        <a:xfrm>
          <a:off x="433936" y="1264144"/>
          <a:ext cx="1663177" cy="533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Инженерный класс</a:t>
          </a:r>
          <a:endParaRPr lang="ru-RU" sz="1050" kern="1200" dirty="0"/>
        </a:p>
      </dsp:txBody>
      <dsp:txXfrm>
        <a:off x="433936" y="1264144"/>
        <a:ext cx="1171251" cy="533856"/>
      </dsp:txXfrm>
    </dsp:sp>
    <dsp:sp modelId="{C83A4AAE-44AE-44CB-963C-78C427A71934}">
      <dsp:nvSpPr>
        <dsp:cNvPr id="0" name=""/>
        <dsp:cNvSpPr/>
      </dsp:nvSpPr>
      <dsp:spPr>
        <a:xfrm>
          <a:off x="1652236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BEC3A-2878-4AC0-BFF0-00F2FC5FB97D}">
      <dsp:nvSpPr>
        <dsp:cNvPr id="0" name=""/>
        <dsp:cNvSpPr/>
      </dsp:nvSpPr>
      <dsp:spPr>
        <a:xfrm>
          <a:off x="2378563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CE7B9-3380-4D16-8F95-C48EEB5CA8FE}">
      <dsp:nvSpPr>
        <dsp:cNvPr id="0" name=""/>
        <dsp:cNvSpPr/>
      </dsp:nvSpPr>
      <dsp:spPr>
        <a:xfrm>
          <a:off x="2378563" y="1246730"/>
          <a:ext cx="1663177" cy="533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ИТ класс</a:t>
          </a:r>
          <a:endParaRPr lang="ru-RU" sz="1050" kern="1200" dirty="0"/>
        </a:p>
      </dsp:txBody>
      <dsp:txXfrm>
        <a:off x="2378563" y="1246730"/>
        <a:ext cx="1171251" cy="533856"/>
      </dsp:txXfrm>
    </dsp:sp>
    <dsp:sp modelId="{83D4BAEA-B1B3-420B-88FE-6CA47E213614}">
      <dsp:nvSpPr>
        <dsp:cNvPr id="0" name=""/>
        <dsp:cNvSpPr/>
      </dsp:nvSpPr>
      <dsp:spPr>
        <a:xfrm>
          <a:off x="3596864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30737-F07C-4B35-AC63-3B00D05EEA97}">
      <dsp:nvSpPr>
        <dsp:cNvPr id="0" name=""/>
        <dsp:cNvSpPr/>
      </dsp:nvSpPr>
      <dsp:spPr>
        <a:xfrm>
          <a:off x="4323190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341DB-EDDA-44BD-AD99-75D83F077FCA}">
      <dsp:nvSpPr>
        <dsp:cNvPr id="0" name=""/>
        <dsp:cNvSpPr/>
      </dsp:nvSpPr>
      <dsp:spPr>
        <a:xfrm>
          <a:off x="4323190" y="1246730"/>
          <a:ext cx="1663177" cy="533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Медицинский класс</a:t>
          </a:r>
          <a:endParaRPr lang="ru-RU" sz="1050" kern="1200" dirty="0"/>
        </a:p>
      </dsp:txBody>
      <dsp:txXfrm>
        <a:off x="4323190" y="1246730"/>
        <a:ext cx="1171251" cy="533856"/>
      </dsp:txXfrm>
    </dsp:sp>
    <dsp:sp modelId="{343D36B7-9251-4610-9BA2-8E740E7EC508}">
      <dsp:nvSpPr>
        <dsp:cNvPr id="0" name=""/>
        <dsp:cNvSpPr/>
      </dsp:nvSpPr>
      <dsp:spPr>
        <a:xfrm>
          <a:off x="5541491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103F4-34F2-4570-8170-F95AD92D84B1}">
      <dsp:nvSpPr>
        <dsp:cNvPr id="0" name=""/>
        <dsp:cNvSpPr/>
      </dsp:nvSpPr>
      <dsp:spPr>
        <a:xfrm>
          <a:off x="1406249" y="2201949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DE7C4-B90F-4B2D-9C8A-DA5D209176B0}">
      <dsp:nvSpPr>
        <dsp:cNvPr id="0" name=""/>
        <dsp:cNvSpPr/>
      </dsp:nvSpPr>
      <dsp:spPr>
        <a:xfrm>
          <a:off x="1406249" y="3443476"/>
          <a:ext cx="1663177" cy="533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Кадетский класс</a:t>
          </a:r>
          <a:endParaRPr lang="ru-RU" sz="1050" kern="1200" dirty="0"/>
        </a:p>
      </dsp:txBody>
      <dsp:txXfrm>
        <a:off x="1406249" y="3443476"/>
        <a:ext cx="1171251" cy="533856"/>
      </dsp:txXfrm>
    </dsp:sp>
    <dsp:sp modelId="{45E6E894-C78C-4BE1-BAD1-FCD74A2F0725}">
      <dsp:nvSpPr>
        <dsp:cNvPr id="0" name=""/>
        <dsp:cNvSpPr/>
      </dsp:nvSpPr>
      <dsp:spPr>
        <a:xfrm>
          <a:off x="2624550" y="3528274"/>
          <a:ext cx="582112" cy="5821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4AD4-981C-4489-B8C1-46197925D102}">
      <dsp:nvSpPr>
        <dsp:cNvPr id="0" name=""/>
        <dsp:cNvSpPr/>
      </dsp:nvSpPr>
      <dsp:spPr>
        <a:xfrm>
          <a:off x="3350877" y="2201949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093F3-ABBC-4DA1-8A50-F28D26A472D4}">
      <dsp:nvSpPr>
        <dsp:cNvPr id="0" name=""/>
        <dsp:cNvSpPr/>
      </dsp:nvSpPr>
      <dsp:spPr>
        <a:xfrm>
          <a:off x="3350877" y="3443476"/>
          <a:ext cx="1663177" cy="533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 smtClean="0"/>
            <a:t>Предпринима-тельский</a:t>
          </a:r>
          <a:r>
            <a:rPr lang="ru-RU" sz="1050" kern="1200" dirty="0" smtClean="0"/>
            <a:t> класс</a:t>
          </a:r>
          <a:endParaRPr lang="ru-RU" sz="1050" kern="1200" dirty="0"/>
        </a:p>
      </dsp:txBody>
      <dsp:txXfrm>
        <a:off x="3350877" y="3443476"/>
        <a:ext cx="1171251" cy="533856"/>
      </dsp:txXfrm>
    </dsp:sp>
    <dsp:sp modelId="{E83CA37E-CCD0-4961-BA09-C4AE5FDAA017}">
      <dsp:nvSpPr>
        <dsp:cNvPr id="0" name=""/>
        <dsp:cNvSpPr/>
      </dsp:nvSpPr>
      <dsp:spPr>
        <a:xfrm>
          <a:off x="4569177" y="3528274"/>
          <a:ext cx="582112" cy="58211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296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0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34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02b3d51b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02b3d51b5_0_28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06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34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02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011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06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02b3d51b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02b3d51b5_0_15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9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20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2b3d51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02b3d51b5_0_3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62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02b3d51b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02b3d51b5_0_13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41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1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27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diagramData" Target="../diagrams/data1.xml"/><Relationship Id="rId16" Type="http://schemas.openxmlformats.org/officeDocument/2006/relationships/image" Target="../media/image43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38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60373" y="1631764"/>
            <a:ext cx="8904514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</a:t>
            </a:r>
            <a: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осуществлении </a:t>
            </a:r>
            <a:b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r>
              <a:rPr lang="en-US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</a:t>
            </a:r>
            <a:r>
              <a:rPr lang="en-US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</a:t>
            </a:r>
            <a:endParaRPr sz="3400" b="1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t="31903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9300" t="16343" r="79582" b="62183"/>
          <a:stretch/>
        </p:blipFill>
        <p:spPr bwMode="auto">
          <a:xfrm>
            <a:off x="8040046" y="103914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181244" y="276025"/>
            <a:ext cx="6984531" cy="680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2024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73" y="4090440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Саратовская, </a:t>
            </a:r>
            <a:r>
              <a:rPr lang="ru-RU" sz="1000" dirty="0"/>
              <a:t>дом </a:t>
            </a:r>
            <a:r>
              <a:rPr lang="ru-RU" sz="1000" dirty="0" smtClean="0"/>
              <a:t>16</a:t>
            </a:r>
            <a:r>
              <a:rPr lang="ru-RU" sz="1000" dirty="0"/>
              <a:t>, </a:t>
            </a:r>
            <a:r>
              <a:rPr lang="ru-RU" sz="1000" dirty="0" smtClean="0"/>
              <a:t>корп.2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39514" y="4090440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Волжский бульвар </a:t>
            </a:r>
            <a:r>
              <a:rPr lang="ru-RU" sz="1000" dirty="0"/>
              <a:t>дом </a:t>
            </a:r>
            <a:r>
              <a:rPr lang="ru-RU" sz="1000" dirty="0" smtClean="0"/>
              <a:t>6, корп.3</a:t>
            </a:r>
            <a:endParaRPr lang="ru-RU" sz="1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778" y="1360287"/>
            <a:ext cx="2728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     </a:t>
            </a:r>
            <a:r>
              <a:rPr lang="ru-RU" sz="1600" dirty="0"/>
              <a:t>Ремонт кабинетов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9" y="1968630"/>
            <a:ext cx="2824329" cy="1944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623" y="1974260"/>
            <a:ext cx="2736445" cy="1944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514" y="1974259"/>
            <a:ext cx="2955290" cy="19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95912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ОБРАЗОВАНИЯ В ГБОУ ШКОЛА № 1367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Google Shape;200;p22"/>
          <p:cNvSpPr txBox="1"/>
          <p:nvPr/>
        </p:nvSpPr>
        <p:spPr>
          <a:xfrm>
            <a:off x="917635" y="1328360"/>
            <a:ext cx="5033219" cy="93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indent="0">
              <a:spcBef>
                <a:spcPts val="1200"/>
              </a:spcBef>
              <a:buClr>
                <a:srgbClr val="1F497D"/>
              </a:buClr>
              <a:buSzPts val="1300"/>
              <a:buFont typeface="Arial"/>
              <a:buNone/>
            </a:pPr>
            <a:r>
              <a:rPr lang="ru-RU" sz="16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В школе реализуются </a:t>
            </a:r>
          </a:p>
          <a:p>
            <a:pPr marL="146050" lvl="0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5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 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1;p22"/>
          <p:cNvSpPr txBox="1"/>
          <p:nvPr/>
        </p:nvSpPr>
        <p:spPr>
          <a:xfrm>
            <a:off x="801674" y="2239172"/>
            <a:ext cx="28404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02;p22"/>
          <p:cNvSpPr txBox="1"/>
          <p:nvPr/>
        </p:nvSpPr>
        <p:spPr>
          <a:xfrm>
            <a:off x="3693562" y="2234490"/>
            <a:ext cx="3614306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  <a:defRPr b="1">
                <a:solidFill>
                  <a:srgbClr val="1F497D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987425" indent="-311150">
              <a:lnSpc>
                <a:spcPct val="100000"/>
              </a:lnSpc>
              <a:spcBef>
                <a:spcPts val="1200"/>
              </a:spcBef>
              <a:buSzPts val="1300"/>
              <a:buFont typeface="Wingdings" panose="05000000000000000000" pitchFamily="2" charset="2"/>
              <a:buChar char="Ø"/>
            </a:pPr>
            <a:r>
              <a:rPr lang="ru" sz="1300" b="0" dirty="0" smtClean="0">
                <a:sym typeface="Montserrat"/>
              </a:rPr>
              <a:t>предпринимательские</a:t>
            </a:r>
            <a:endParaRPr sz="1300" b="0" dirty="0">
              <a:sym typeface="Montserrat"/>
            </a:endParaRPr>
          </a:p>
          <a:p>
            <a:pPr marL="987425" indent="-311150">
              <a:lnSpc>
                <a:spcPct val="100000"/>
              </a:lnSpc>
              <a:spcBef>
                <a:spcPts val="1200"/>
              </a:spcBef>
              <a:buSzPts val="1300"/>
              <a:buFont typeface="Wingdings" panose="05000000000000000000" pitchFamily="2" charset="2"/>
              <a:buChar char="Ø"/>
            </a:pPr>
            <a:r>
              <a:rPr lang="ru" sz="1300" b="0" dirty="0">
                <a:sym typeface="Montserrat"/>
              </a:rPr>
              <a:t>кадетские</a:t>
            </a:r>
            <a:endParaRPr sz="1300" b="0" dirty="0">
              <a:sym typeface="Montserrat"/>
            </a:endParaRPr>
          </a:p>
          <a:p>
            <a:pPr marL="139700" indent="0">
              <a:buNone/>
            </a:pPr>
            <a:endParaRPr b="0" dirty="0">
              <a:sym typeface="Montserrat"/>
            </a:endParaRPr>
          </a:p>
        </p:txBody>
      </p:sp>
      <p:sp>
        <p:nvSpPr>
          <p:cNvPr id="22" name="Google Shape;203;p22"/>
          <p:cNvSpPr txBox="1"/>
          <p:nvPr/>
        </p:nvSpPr>
        <p:spPr>
          <a:xfrm>
            <a:off x="898984" y="3387751"/>
            <a:ext cx="3315326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 образовательные вертикали</a:t>
            </a: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естественно-научная </a:t>
            </a: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математическая вертикаль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726" y="1757975"/>
            <a:ext cx="512499" cy="4536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40" y="1773781"/>
            <a:ext cx="501742" cy="4311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616" y="1756063"/>
            <a:ext cx="462130" cy="4278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1996" y="1776197"/>
            <a:ext cx="462130" cy="4311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9853" y="1756063"/>
            <a:ext cx="488537" cy="44446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972" y="1781338"/>
            <a:ext cx="488538" cy="4278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435" y="3500025"/>
            <a:ext cx="476253" cy="4762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989" y="3490001"/>
            <a:ext cx="486278" cy="4862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3856" y="3500025"/>
            <a:ext cx="467915" cy="46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63168059"/>
              </p:ext>
            </p:extLst>
          </p:nvPr>
        </p:nvGraphicFramePr>
        <p:xfrm>
          <a:off x="1232193" y="1036731"/>
          <a:ext cx="6557540" cy="411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69" y="1817364"/>
            <a:ext cx="637955" cy="4722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38" y="1601168"/>
            <a:ext cx="453750" cy="3852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71" y="1561012"/>
            <a:ext cx="484854" cy="3582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89" y="1961368"/>
            <a:ext cx="683568" cy="2051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81" y="3516378"/>
            <a:ext cx="1092212" cy="7744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390" y="3464339"/>
            <a:ext cx="970069" cy="3240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689" y="3897498"/>
            <a:ext cx="557759" cy="5605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11" y="1430102"/>
            <a:ext cx="883773" cy="6721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6453"/>
          <a:stretch/>
        </p:blipFill>
        <p:spPr>
          <a:xfrm>
            <a:off x="5727781" y="1299127"/>
            <a:ext cx="648073" cy="8395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63" y="1065273"/>
            <a:ext cx="406875" cy="6288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26" y="1208805"/>
            <a:ext cx="747067" cy="8774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40" y="3377489"/>
            <a:ext cx="497735" cy="497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3" y="3897497"/>
            <a:ext cx="503411" cy="471629"/>
          </a:xfrm>
          <a:prstGeom prst="rect">
            <a:avLst/>
          </a:prstGeom>
        </p:spPr>
      </p:pic>
      <p:sp>
        <p:nvSpPr>
          <p:cNvPr id="3" name="AutoShape 2" descr="Логотип Московский государственный университет имени М.В.Ломоносова, МГУ —  Купимантию"/>
          <p:cNvSpPr>
            <a:spLocks noChangeAspect="1" noChangeArrowheads="1"/>
          </p:cNvSpPr>
          <p:nvPr/>
        </p:nvSpPr>
        <p:spPr bwMode="auto">
          <a:xfrm>
            <a:off x="-2249004" y="2085929"/>
            <a:ext cx="1595668" cy="15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57" y="1164728"/>
            <a:ext cx="596694" cy="9686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46" y="1061103"/>
            <a:ext cx="496398" cy="499909"/>
          </a:xfrm>
          <a:prstGeom prst="rect">
            <a:avLst/>
          </a:prstGeom>
        </p:spPr>
      </p:pic>
      <p:cxnSp>
        <p:nvCxnSpPr>
          <p:cNvPr id="25" name="Google Shape;260;p2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267;p27"/>
          <p:cNvSpPr txBox="1">
            <a:spLocks/>
          </p:cNvSpPr>
          <p:nvPr/>
        </p:nvSpPr>
        <p:spPr>
          <a:xfrm>
            <a:off x="2365647" y="195912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990"/>
            </a:pPr>
            <a:r>
              <a:rPr lang="ru-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в ГБОУ ШКОЛА № 1367</a:t>
            </a:r>
            <a:endParaRPr lang="ru-RU"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22"/>
          <a:srcRect l="9300" t="16343" r="79582" b="64350"/>
          <a:stretch/>
        </p:blipFill>
        <p:spPr bwMode="auto">
          <a:xfrm>
            <a:off x="850044" y="110357"/>
            <a:ext cx="924841" cy="899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60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535770" y="701803"/>
            <a:ext cx="7852827" cy="32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v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обеспечен ноутбуком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v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оснащена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необходимым оборудованием для обеспечения образовательного процесса: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Интерактивные панели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нженерные лаборатории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Робототехнические лаборатории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Медицинский полигон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ИТ-полигон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9772" y="4162656"/>
            <a:ext cx="809138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just">
              <a:spcBef>
                <a:spcPts val="1000"/>
              </a:spcBef>
              <a:buClr>
                <a:schemeClr val="dk2"/>
              </a:buClr>
              <a:buSzPts val="1500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2024-2025 учебном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году </a:t>
            </a:r>
            <a:r>
              <a:rPr lang="ru" sz="13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9 </a:t>
            </a:r>
            <a:r>
              <a:rPr lang="ru" sz="13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 стали грантополучателями МЭШ</a:t>
            </a:r>
          </a:p>
        </p:txBody>
      </p:sp>
      <p:pic>
        <p:nvPicPr>
          <p:cNvPr id="7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64" y="4162656"/>
            <a:ext cx="334200" cy="33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2121598" y="592111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latinLnBrk="0" hangingPunct="1">
              <a:buClr>
                <a:schemeClr val="dk1"/>
              </a:buClr>
              <a:buSzPts val="990"/>
              <a:tabLst/>
              <a:defRPr/>
            </a:pPr>
            <a:r>
              <a:rPr lang="ru-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</a:rPr>
              <a:t>ВСЕРОССИЙСКАЯ ОЛИМПИАДА </a:t>
            </a:r>
            <a:r>
              <a:rPr lang="ru-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</a:rPr>
              <a:t>ШКОЛЬНИКОВ</a:t>
            </a:r>
            <a:endParaRPr lang="ru-RU"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638" y="1149859"/>
            <a:ext cx="206498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Школьный </a:t>
            </a: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этап </a:t>
            </a:r>
            <a:r>
              <a:rPr lang="ru-RU" sz="1300" b="1" dirty="0" err="1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endParaRPr lang="ru-RU" sz="13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90027" y="1570139"/>
          <a:ext cx="3493887" cy="2935860"/>
        </p:xfrm>
        <a:graphic>
          <a:graphicData uri="http://schemas.openxmlformats.org/drawingml/2006/table">
            <a:tbl>
              <a:tblPr firstRow="1" firstCol="1" bandRow="1"/>
              <a:tblGrid>
                <a:gridCol w="1112500">
                  <a:extLst>
                    <a:ext uri="{9D8B030D-6E8A-4147-A177-3AD203B41FA5}">
                      <a16:colId xmlns:a16="http://schemas.microsoft.com/office/drawing/2014/main" val="2475119450"/>
                    </a:ext>
                  </a:extLst>
                </a:gridCol>
                <a:gridCol w="703890">
                  <a:extLst>
                    <a:ext uri="{9D8B030D-6E8A-4147-A177-3AD203B41FA5}">
                      <a16:colId xmlns:a16="http://schemas.microsoft.com/office/drawing/2014/main" val="3485900151"/>
                    </a:ext>
                  </a:extLst>
                </a:gridCol>
                <a:gridCol w="697312">
                  <a:extLst>
                    <a:ext uri="{9D8B030D-6E8A-4147-A177-3AD203B41FA5}">
                      <a16:colId xmlns:a16="http://schemas.microsoft.com/office/drawing/2014/main" val="105359109"/>
                    </a:ext>
                  </a:extLst>
                </a:gridCol>
                <a:gridCol w="980185">
                  <a:extLst>
                    <a:ext uri="{9D8B030D-6E8A-4147-A177-3AD203B41FA5}">
                      <a16:colId xmlns:a16="http://schemas.microsoft.com/office/drawing/2014/main" val="3594615980"/>
                    </a:ext>
                  </a:extLst>
                </a:gridCol>
              </a:tblGrid>
              <a:tr h="8559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  <a:endParaRPr lang="ru-RU" sz="1300" b="1" i="0" u="none" strike="noStrike" cap="none" dirty="0" smtClean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ШЭ</a:t>
                      </a:r>
                      <a:endParaRPr lang="ru-RU"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 2022-2023 </a:t>
                      </a:r>
                      <a:endParaRPr lang="ru-RU"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 2023-2024 </a:t>
                      </a:r>
                      <a:endParaRPr lang="ru-RU"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4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 2024-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4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2025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400" b="1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  <a:p>
                      <a:pPr algn="ctr"/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67538"/>
                  </a:ext>
                </a:extLst>
              </a:tr>
              <a:tr h="8187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Количество участников 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7212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7219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7374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9822"/>
                  </a:ext>
                </a:extLst>
              </a:tr>
              <a:tr h="6496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Победители и призеры (всего)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3255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2695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501244"/>
                  </a:ext>
                </a:extLst>
              </a:tr>
              <a:tr h="6114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В том числе из 7-11 классов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1572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82199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479722" y="1107098"/>
            <a:ext cx="44306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Итоги </a:t>
            </a: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школьного этапа </a:t>
            </a:r>
            <a:r>
              <a:rPr lang="ru-RU" sz="1300" b="1" dirty="0" err="1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за три учебных </a:t>
            </a: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года</a:t>
            </a:r>
            <a:endParaRPr lang="ru-RU" sz="13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4215400" y="1533119"/>
          <a:ext cx="4858385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68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1598" y="142301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753688" y="7988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Прямоугольник 15"/>
          <p:cNvSpPr/>
          <p:nvPr/>
        </p:nvSpPr>
        <p:spPr>
          <a:xfrm>
            <a:off x="112776" y="1122057"/>
            <a:ext cx="315507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Arial"/>
              </a:rPr>
              <a:t>Муниципальный этап </a:t>
            </a:r>
            <a:r>
              <a:rPr kumimoji="0" lang="ru-RU" sz="13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Arial"/>
              </a:rPr>
              <a:t>ВсОШ</a:t>
            </a: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1598" y="592111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ru-RU" sz="1820" b="0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Arial"/>
              </a:rPr>
              <a:t>ВСЕРОССИЙСКАЯ ОЛИМПИАДА </a:t>
            </a:r>
            <a:r>
              <a:rPr kumimoji="0" lang="ru-RU" sz="1820" b="0" i="0" u="none" strike="noStrike" kern="0" cap="none" spc="0" normalizeH="0" baseline="0" noProof="0" dirty="0" smtClean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Arial"/>
              </a:rPr>
              <a:t>ШКОЛЬНИКОВ</a:t>
            </a:r>
            <a:endParaRPr kumimoji="0" lang="ru-RU" sz="1820" b="0" i="0" u="none" strike="noStrike" kern="0" cap="none" spc="0" normalizeH="0" baseline="0" noProof="0" dirty="0">
              <a:ln>
                <a:noFill/>
              </a:ln>
              <a:solidFill>
                <a:srgbClr val="1F38A1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Arial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526561"/>
              </p:ext>
            </p:extLst>
          </p:nvPr>
        </p:nvGraphicFramePr>
        <p:xfrm>
          <a:off x="177912" y="1527695"/>
          <a:ext cx="4048316" cy="2301458"/>
        </p:xfrm>
        <a:graphic>
          <a:graphicData uri="http://schemas.openxmlformats.org/drawingml/2006/table">
            <a:tbl>
              <a:tblPr firstRow="1" firstCol="1" bandRow="1"/>
              <a:tblGrid>
                <a:gridCol w="1328844">
                  <a:extLst>
                    <a:ext uri="{9D8B030D-6E8A-4147-A177-3AD203B41FA5}">
                      <a16:colId xmlns:a16="http://schemas.microsoft.com/office/drawing/2014/main" val="4272724853"/>
                    </a:ext>
                  </a:extLst>
                </a:gridCol>
                <a:gridCol w="936171">
                  <a:extLst>
                    <a:ext uri="{9D8B030D-6E8A-4147-A177-3AD203B41FA5}">
                      <a16:colId xmlns:a16="http://schemas.microsoft.com/office/drawing/2014/main" val="3997797575"/>
                    </a:ext>
                  </a:extLst>
                </a:gridCol>
                <a:gridCol w="907143">
                  <a:extLst>
                    <a:ext uri="{9D8B030D-6E8A-4147-A177-3AD203B41FA5}">
                      <a16:colId xmlns:a16="http://schemas.microsoft.com/office/drawing/2014/main" val="3232082814"/>
                    </a:ext>
                  </a:extLst>
                </a:gridCol>
                <a:gridCol w="876158">
                  <a:extLst>
                    <a:ext uri="{9D8B030D-6E8A-4147-A177-3AD203B41FA5}">
                      <a16:colId xmlns:a16="http://schemas.microsoft.com/office/drawing/2014/main" val="2859269443"/>
                    </a:ext>
                  </a:extLst>
                </a:gridCol>
              </a:tblGrid>
              <a:tr h="3464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МЭ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2022-2023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2023-2024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2024-2025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827125"/>
                  </a:ext>
                </a:extLst>
              </a:tr>
              <a:tr h="692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Прошли на муниципальный этап ученики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7-11 классов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1572</a:t>
                      </a:r>
                      <a:endParaRPr lang="ru-RU" sz="12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1845</a:t>
                      </a:r>
                      <a:endParaRPr lang="ru-RU" sz="12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indent="-63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97979"/>
                  </a:ext>
                </a:extLst>
              </a:tr>
              <a:tr h="5190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Победители и призеры (всего)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indent="-63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098793"/>
                  </a:ext>
                </a:extLst>
              </a:tr>
              <a:tr h="685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в</a:t>
                      </a:r>
                      <a:r>
                        <a:rPr lang="ru-RU" sz="12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том числе из 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9 -11 классов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indent="-63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88825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305266" y="1122057"/>
            <a:ext cx="507374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Итоги муниципального </a:t>
            </a: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этапа </a:t>
            </a:r>
            <a:r>
              <a:rPr lang="ru-RU" sz="1300" b="1" dirty="0" err="1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за три учебных </a:t>
            </a: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года</a:t>
            </a:r>
            <a:endParaRPr lang="ru-RU" sz="13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4633405" y="1411375"/>
          <a:ext cx="4417464" cy="3645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88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179368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62854" y="37202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Прямоугольник 16"/>
          <p:cNvSpPr/>
          <p:nvPr/>
        </p:nvSpPr>
        <p:spPr>
          <a:xfrm>
            <a:off x="2121598" y="592111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Clr>
                <a:schemeClr val="dk1"/>
              </a:buClr>
              <a:buSzPts val="990"/>
              <a:buFont typeface="Arial"/>
              <a:buNone/>
              <a:defRPr/>
            </a:pPr>
            <a:r>
              <a:rPr lang="ru-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</a:rPr>
              <a:t>ВСЕРОССИЙСКАЯ ОЛИМПИАДА </a:t>
            </a:r>
            <a:r>
              <a:rPr lang="ru-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</a:rPr>
              <a:t>ШКОЛЬНИКОВ</a:t>
            </a:r>
            <a:endParaRPr lang="ru-RU"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7695" y="929139"/>
            <a:ext cx="26554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Региональный этап </a:t>
            </a:r>
            <a:r>
              <a:rPr lang="ru-RU" sz="1300" b="1" dirty="0" err="1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endParaRPr lang="ru-RU" sz="13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2846" y="1215392"/>
          <a:ext cx="4523826" cy="3769951"/>
        </p:xfrm>
        <a:graphic>
          <a:graphicData uri="http://schemas.openxmlformats.org/drawingml/2006/table">
            <a:tbl>
              <a:tblPr firstRow="1" firstCol="1" bandRow="1"/>
              <a:tblGrid>
                <a:gridCol w="1439667">
                  <a:extLst>
                    <a:ext uri="{9D8B030D-6E8A-4147-A177-3AD203B41FA5}">
                      <a16:colId xmlns:a16="http://schemas.microsoft.com/office/drawing/2014/main" val="1667921108"/>
                    </a:ext>
                  </a:extLst>
                </a:gridCol>
                <a:gridCol w="1028053">
                  <a:extLst>
                    <a:ext uri="{9D8B030D-6E8A-4147-A177-3AD203B41FA5}">
                      <a16:colId xmlns:a16="http://schemas.microsoft.com/office/drawing/2014/main" val="2446667230"/>
                    </a:ext>
                  </a:extLst>
                </a:gridCol>
                <a:gridCol w="1028053">
                  <a:extLst>
                    <a:ext uri="{9D8B030D-6E8A-4147-A177-3AD203B41FA5}">
                      <a16:colId xmlns:a16="http://schemas.microsoft.com/office/drawing/2014/main" val="2670846222"/>
                    </a:ext>
                  </a:extLst>
                </a:gridCol>
                <a:gridCol w="1028053">
                  <a:extLst>
                    <a:ext uri="{9D8B030D-6E8A-4147-A177-3AD203B41FA5}">
                      <a16:colId xmlns:a16="http://schemas.microsoft.com/office/drawing/2014/main" val="768344083"/>
                    </a:ext>
                  </a:extLst>
                </a:gridCol>
              </a:tblGrid>
              <a:tr h="404959">
                <a:tc>
                  <a:txBody>
                    <a:bodyPr/>
                    <a:lstStyle/>
                    <a:p>
                      <a:pPr marL="6350" indent="1085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 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 </a:t>
                      </a: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8792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Итальянский язык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82174"/>
                  </a:ext>
                </a:extLst>
              </a:tr>
              <a:tr h="181513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633849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Астрономия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335965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767336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440367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призеров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532481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401332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26792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61408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призера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681719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ОБЖ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27223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862737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призера 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призера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96566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призера</a:t>
                      </a: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65749"/>
                  </a:ext>
                </a:extLst>
              </a:tr>
              <a:tr h="404959">
                <a:tc>
                  <a:txBody>
                    <a:bodyPr/>
                    <a:lstStyle/>
                    <a:p>
                      <a:pPr marL="6350" indent="1085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победителя 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7 призеров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3 призера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призеров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48" marR="53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298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118737" y="2244290"/>
            <a:ext cx="3951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2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Итоги регионального </a:t>
            </a:r>
            <a:r>
              <a:rPr lang="ru-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этапа </a:t>
            </a:r>
            <a:r>
              <a:rPr lang="ru-RU" sz="1200" b="1" dirty="0" err="1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r>
              <a:rPr lang="ru-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за три учебных </a:t>
            </a:r>
            <a:r>
              <a:rPr lang="ru-RU" sz="12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года</a:t>
            </a:r>
            <a:endParaRPr lang="ru-RU" sz="12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985" y="2694013"/>
            <a:ext cx="3585104" cy="22913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94869" y="943763"/>
            <a:ext cx="3199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Заключительный </a:t>
            </a:r>
            <a:r>
              <a:rPr lang="ru-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этап </a:t>
            </a:r>
            <a:r>
              <a:rPr lang="ru-RU" b="1" dirty="0" err="1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ВсОШ</a:t>
            </a:r>
            <a:endParaRPr lang="ru-RU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6672" y="1215392"/>
            <a:ext cx="39578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lvl="0" algn="just">
              <a:spcBef>
                <a:spcPts val="1000"/>
              </a:spcBef>
              <a:buClr>
                <a:srgbClr val="595959"/>
              </a:buClr>
              <a:buSzPts val="1500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2024-2025 учебный год: 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один </a:t>
            </a: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призер</a:t>
            </a:r>
            <a:r>
              <a:rPr lang="ru" sz="1300" b="1" dirty="0" smtClean="0">
                <a:solidFill>
                  <a:srgbClr val="FE74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физической культуре и два участника в составе Сборной Москвы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(технология и английский язык)</a:t>
            </a:r>
          </a:p>
        </p:txBody>
      </p:sp>
    </p:spTree>
    <p:extLst>
      <p:ext uri="{BB962C8B-B14F-4D97-AF65-F5344CB8AC3E}">
        <p14:creationId xmlns:p14="http://schemas.microsoft.com/office/powerpoint/2010/main" val="27108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651536" y="820221"/>
            <a:ext cx="8135700" cy="766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5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600"/>
              </a:spcBef>
              <a:buFont typeface="Arial"/>
              <a:buNone/>
            </a:pPr>
            <a:r>
              <a:rPr lang="ru" sz="18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"/>
              </a:rPr>
              <a:t>Мероприятия, направленные на увеличение охвата патриотическими проектами</a:t>
            </a:r>
            <a:r>
              <a:rPr lang="ru" sz="18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"/>
              </a:rPr>
              <a:t>:</a:t>
            </a:r>
            <a:endParaRPr sz="1800" dirty="0" smtClean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поднятия (спуска) государственного флага, исполнение гимна РФ, проект «Разговоры о важном»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участие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проекте «Мой район в годы войны»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патриотические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волонтерские патронаты и акции 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городские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творческие военно-патриотические фестивали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азвитие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юнармейского и кадетского движений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роки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мужества, музейные уроки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ежегодный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флешмоб «С песней к Победе»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участие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метапредметной олимпиаде «Не прервется связь поколений»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…. 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919864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РАБОТА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" y="1167594"/>
            <a:ext cx="2916069" cy="347564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CA2A-8DC4-4B02-A6A3-827C8036EE2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4" y="314713"/>
            <a:ext cx="594066" cy="59406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572001" y="626855"/>
            <a:ext cx="3295940" cy="3918611"/>
            <a:chOff x="6240016" y="1052736"/>
            <a:chExt cx="4394587" cy="5224814"/>
          </a:xfrm>
        </p:grpSpPr>
        <p:grpSp>
          <p:nvGrpSpPr>
            <p:cNvPr id="10" name="Google Shape;54;p13"/>
            <p:cNvGrpSpPr/>
            <p:nvPr/>
          </p:nvGrpSpPr>
          <p:grpSpPr>
            <a:xfrm>
              <a:off x="6240016" y="1052736"/>
              <a:ext cx="4394587" cy="5224814"/>
              <a:chOff x="-368860" y="141024"/>
              <a:chExt cx="2024410" cy="2818891"/>
            </a:xfrm>
          </p:grpSpPr>
          <p:pic>
            <p:nvPicPr>
              <p:cNvPr id="11" name="Google Shape;55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49975" y="141024"/>
                <a:ext cx="805575" cy="80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57;p13"/>
              <p:cNvSpPr txBox="1"/>
              <p:nvPr/>
            </p:nvSpPr>
            <p:spPr>
              <a:xfrm>
                <a:off x="-317334" y="1393667"/>
                <a:ext cx="975374" cy="298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rgbClr val="093C9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с</a:t>
                </a:r>
                <a:r>
                  <a:rPr lang="ru" sz="1800" b="1" dirty="0" smtClean="0">
                    <a:solidFill>
                      <a:srgbClr val="093C9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айт школы</a:t>
                </a:r>
                <a:endParaRPr sz="1800" b="1" dirty="0">
                  <a:solidFill>
                    <a:srgbClr val="093C9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13" name="Google Shape;58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849975" y="1140330"/>
                <a:ext cx="805550" cy="8055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Google Shape;59;p13"/>
              <p:cNvSpPr txBox="1"/>
              <p:nvPr/>
            </p:nvSpPr>
            <p:spPr>
              <a:xfrm>
                <a:off x="-368860" y="2308072"/>
                <a:ext cx="1296600" cy="298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ctr"/>
                <a:r>
                  <a:rPr lang="ru" sz="1800" b="1" dirty="0" smtClean="0">
                    <a:solidFill>
                      <a:srgbClr val="093C9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группа </a:t>
                </a:r>
                <a:r>
                  <a:rPr lang="ru" sz="1800" b="1" dirty="0">
                    <a:solidFill>
                      <a:srgbClr val="093C9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vk.com</a:t>
                </a:r>
                <a:endParaRPr sz="1800" b="1" dirty="0">
                  <a:solidFill>
                    <a:srgbClr val="093C9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15" name="Google Shape;60;p1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849976" y="2154366"/>
                <a:ext cx="805549" cy="8055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Прямоугольник 15"/>
            <p:cNvSpPr/>
            <p:nvPr/>
          </p:nvSpPr>
          <p:spPr>
            <a:xfrm>
              <a:off x="6351868" y="1527500"/>
              <a:ext cx="243045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b="1" dirty="0" smtClean="0">
                  <a:solidFill>
                    <a:srgbClr val="093C9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telegram </a:t>
              </a:r>
              <a:r>
                <a:rPr lang="ru-RU" sz="1800" b="1" dirty="0">
                  <a:solidFill>
                    <a:srgbClr val="093C9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канал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7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2188370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СТРУКТУРА ШКОЛЫ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70" name="Google Shape;170;p2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0"/>
          <p:cNvSpPr txBox="1"/>
          <p:nvPr/>
        </p:nvSpPr>
        <p:spPr>
          <a:xfrm>
            <a:off x="592177" y="1162644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10</a:t>
            </a: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зданий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592177" y="2265768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</a:t>
            </a: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зданий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592177" y="3441387"/>
            <a:ext cx="2409600" cy="954077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административное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здание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08" y="1186112"/>
            <a:ext cx="5563212" cy="331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174971" y="286841"/>
            <a:ext cx="7269678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558511" y="1102663"/>
            <a:ext cx="38895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работники</a:t>
            </a:r>
            <a:endParaRPr lang="ru"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" sz="1300" b="1" dirty="0" smtClean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189</a:t>
            </a:r>
            <a:r>
              <a:rPr lang="ru" sz="1500" b="1" dirty="0" smtClean="0">
                <a:solidFill>
                  <a:srgbClr val="FE74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85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воспитателей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5276651" y="3059153"/>
            <a:ext cx="2970300" cy="662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300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88 %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- процент дошкольников, перешедших в 1 класс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8511" y="2553672"/>
            <a:ext cx="736226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Контингент </a:t>
            </a:r>
            <a:r>
              <a:rPr lang="ru-RU" sz="13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</a:rPr>
              <a:t>5410</a:t>
            </a: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-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   </a:t>
            </a:r>
            <a:endParaRPr lang="en-US" sz="13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ct val="107000"/>
              </a:lnSpc>
            </a:pPr>
            <a:endParaRPr lang="ru-RU" sz="1600" dirty="0">
              <a:solidFill>
                <a:srgbClr val="1C36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lang="ru-RU" sz="1600" dirty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43 группы 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1398</a:t>
            </a:r>
            <a:r>
              <a:rPr lang="ru-RU" sz="16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1-4 классы         </a:t>
            </a:r>
            <a:r>
              <a:rPr lang="en-US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5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 классов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1553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5-9 классы  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76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классов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2085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10-11 классы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18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классов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374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174971" y="303445"/>
            <a:ext cx="6922529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БЮДЖЕТА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1859280" y="1222150"/>
            <a:ext cx="5311140" cy="2756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664 880 358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283 </a:t>
            </a: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363 718 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дошкольное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31 </a:t>
            </a: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411 700 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дополнительное образование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18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2174972" y="276021"/>
            <a:ext cx="6671429" cy="6781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ЗАРАБОТНАЯ ПЛАТА РАБОТНИКОВ </a:t>
            </a:r>
            <a:b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№ 1367 ЗА 2024 год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defTabSz="914378">
              <a:defRPr/>
            </a:pPr>
            <a:fld id="{00000000-1234-1234-1234-123412341234}" type="slidenum">
              <a:rPr lang="ru">
                <a:solidFill>
                  <a:srgbClr val="595959"/>
                </a:solidFill>
              </a:rPr>
              <a:pPr defTabSz="914378">
                <a:defRPr/>
              </a:pPr>
              <a:t>5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5" y="110357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Google Shape;158;p19"/>
          <p:cNvSpPr txBox="1"/>
          <p:nvPr/>
        </p:nvSpPr>
        <p:spPr>
          <a:xfrm>
            <a:off x="512350" y="2368293"/>
            <a:ext cx="2949000" cy="8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91 114 рублей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59;p19"/>
          <p:cNvSpPr txBox="1"/>
          <p:nvPr/>
        </p:nvSpPr>
        <p:spPr>
          <a:xfrm>
            <a:off x="497893" y="1702583"/>
            <a:ext cx="22182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300" b="1" dirty="0">
                <a:solidFill>
                  <a:srgbClr val="003366"/>
                </a:solidFill>
                <a:latin typeface="Montserrat" panose="020B0604020202020204" charset="0"/>
                <a:cs typeface="Montserrat" panose="020B0604020202020204" charset="0"/>
              </a:rPr>
              <a:t>141 058</a:t>
            </a:r>
            <a:r>
              <a:rPr lang="ru" sz="1300" b="1" dirty="0">
                <a:solidFill>
                  <a:srgbClr val="003366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 </a:t>
            </a: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</a:p>
          <a:p>
            <a:pPr lvl="0"/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60;p19"/>
          <p:cNvSpPr txBox="1"/>
          <p:nvPr/>
        </p:nvSpPr>
        <p:spPr>
          <a:xfrm>
            <a:off x="512350" y="3063287"/>
            <a:ext cx="28995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125 060 рублей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61;p19"/>
          <p:cNvSpPr txBox="1"/>
          <p:nvPr/>
        </p:nvSpPr>
        <p:spPr>
          <a:xfrm>
            <a:off x="512350" y="3758282"/>
            <a:ext cx="23553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91 694 рублей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прочий персонал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2701636" y="1740121"/>
          <a:ext cx="6066614" cy="3153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23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166731" y="312310"/>
            <a:ext cx="6897444" cy="721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2024 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785" y="4086300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2-й Саратовский проезд д.4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8126" y="1139741"/>
            <a:ext cx="1797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Ремонт фасадов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7" y="1462220"/>
            <a:ext cx="3063519" cy="2488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371" y="1462220"/>
            <a:ext cx="2885597" cy="2488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566" y="1462219"/>
            <a:ext cx="2663592" cy="248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2024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30867" y="1111175"/>
            <a:ext cx="5746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Ремонт рекреаций школьных зданий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55201" y="399185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</a:t>
            </a:r>
            <a:r>
              <a:rPr lang="ru-RU" sz="1000" dirty="0" smtClean="0"/>
              <a:t>бульвар д. 6 </a:t>
            </a:r>
            <a:r>
              <a:rPr lang="ru-RU" sz="1000" dirty="0"/>
              <a:t>корп. </a:t>
            </a:r>
            <a:r>
              <a:rPr lang="ru-RU" sz="1000" dirty="0" smtClean="0"/>
              <a:t>3</a:t>
            </a:r>
            <a:endParaRPr lang="ru-RU" sz="1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7934" y="399185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Волжский бульвар д.6 корп. 4</a:t>
            </a:r>
            <a:endParaRPr lang="ru-RU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02" y="1591035"/>
            <a:ext cx="2785168" cy="2259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201" y="1593483"/>
            <a:ext cx="2959193" cy="2257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409" y="1597696"/>
            <a:ext cx="2735885" cy="225285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16300" y="399185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Волжский бульвар д.16 корп. 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0278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2024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964617" y="1073466"/>
            <a:ext cx="93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                     </a:t>
            </a:r>
            <a:r>
              <a:rPr lang="ru-RU" sz="1600" dirty="0"/>
              <a:t>Ремонт коридоров, лестничных маршей, раздевалок школьных зданий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6377" y="4235467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/>
              <a:t>Васильцовский</a:t>
            </a:r>
            <a:r>
              <a:rPr lang="ru-RU" sz="1000" dirty="0" smtClean="0"/>
              <a:t> стан д.6</a:t>
            </a:r>
            <a:endParaRPr lang="ru-RU" sz="1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5" y="1484894"/>
            <a:ext cx="1493584" cy="26552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38" y="1484894"/>
            <a:ext cx="2195570" cy="2610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>
          <a:xfrm>
            <a:off x="2045440" y="1484894"/>
            <a:ext cx="1606266" cy="26105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6"/>
          <a:stretch/>
        </p:blipFill>
        <p:spPr>
          <a:xfrm>
            <a:off x="6242740" y="1484893"/>
            <a:ext cx="2618760" cy="261058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120262" y="4235467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Саратовская д.16 корп. 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7661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ШКОЛА 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2024 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00655" y="1151636"/>
            <a:ext cx="1818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Ремонт</a:t>
            </a:r>
            <a:r>
              <a:rPr lang="ru-RU" dirty="0"/>
              <a:t> </a:t>
            </a:r>
            <a:r>
              <a:rPr lang="ru-RU" sz="1600" dirty="0"/>
              <a:t>санузлов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39397" y="4297356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2-й Саратовский проезд д.4</a:t>
            </a:r>
            <a:endParaRPr lang="ru-RU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0" y="1471874"/>
            <a:ext cx="2924148" cy="27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80" y="1471873"/>
            <a:ext cx="2893118" cy="2705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136" y="1471874"/>
            <a:ext cx="2779022" cy="27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6946</TotalTime>
  <Words>648</Words>
  <Application>Microsoft Office PowerPoint</Application>
  <PresentationFormat>Экран (16:9)</PresentationFormat>
  <Paragraphs>257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Wingdings</vt:lpstr>
      <vt:lpstr>Montserrat</vt:lpstr>
      <vt:lpstr>Tahoma</vt:lpstr>
      <vt:lpstr>Montserrat ExtraBold</vt:lpstr>
      <vt:lpstr>Simple Light</vt:lpstr>
      <vt:lpstr>Презентация PowerPoint</vt:lpstr>
      <vt:lpstr>СТРУКТУРА ШКОЛЫ</vt:lpstr>
      <vt:lpstr>КОНТИНГЕНТ И КАДРОВЫЙ СОСТАВ ГБОУ ШКОЛА № 1367</vt:lpstr>
      <vt:lpstr>ОСНОВНЫЕ НАПРАВЛЕНИЯ РАСХОДОВ БЮДЖЕТА </vt:lpstr>
      <vt:lpstr>СРЕДНЯЯ ЗАРАБОТНАЯ ПЛАТА РАБОТНИКОВ  ГБОУ ШКОЛА № 1367 ЗА 2024 год</vt:lpstr>
      <vt:lpstr>РЕМОНТЫЕ РАБОТЫ в ГБОУ ШКОЛА № 1367 в 2024 ГОДУ </vt:lpstr>
      <vt:lpstr>РЕМОНТЫЕ РАБОТЫ в ГБОУ ШКОЛА № 1367 в 2024 ГОДУ </vt:lpstr>
      <vt:lpstr>РЕМОНТЫЕ РАБОТЫ в ГБОУ ШКОЛА № 1367 в 2024 ГОДУ </vt:lpstr>
      <vt:lpstr>РЕМОНТЫЕ РАБОТЫ в ГБОУ ШКОЛА № 1367 в 2024 ГОДУ </vt:lpstr>
      <vt:lpstr>РЕМОНТЫЕ РАБОТЫ в ГБОУ ШКОЛА № 1367 в 2024 ГОДУ </vt:lpstr>
      <vt:lpstr>РАЗВИТИЕ ПРЕДПРОФЕССИОНАЛЬНОГО ОБРАЗОВАНИЯ В ГБОУ ШКОЛА № 1367 </vt:lpstr>
      <vt:lpstr>Презентация PowerPoint</vt:lpstr>
      <vt:lpstr>ТЕХНОЛОГИЧНОСТЬ И ОСНАЩЕННОСТЬ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ВОСПИТАТЕЛЬНАЯ РАБОТА В ГБОУ ШКОЛА № 1367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Началка</dc:creator>
  <cp:lastModifiedBy>Пользователь Windows</cp:lastModifiedBy>
  <cp:revision>109</cp:revision>
  <cp:lastPrinted>2023-03-13T08:36:44Z</cp:lastPrinted>
  <dcterms:modified xsi:type="dcterms:W3CDTF">2025-06-06T09:44:12Z</dcterms:modified>
</cp:coreProperties>
</file>