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85" r:id="rId3"/>
    <p:sldId id="306" r:id="rId4"/>
    <p:sldId id="295" r:id="rId5"/>
    <p:sldId id="297" r:id="rId6"/>
    <p:sldId id="298" r:id="rId7"/>
    <p:sldId id="300" r:id="rId8"/>
    <p:sldId id="311" r:id="rId9"/>
    <p:sldId id="296" r:id="rId10"/>
    <p:sldId id="291" r:id="rId11"/>
    <p:sldId id="302" r:id="rId12"/>
    <p:sldId id="290" r:id="rId13"/>
    <p:sldId id="303" r:id="rId14"/>
    <p:sldId id="307" r:id="rId15"/>
    <p:sldId id="308" r:id="rId16"/>
    <p:sldId id="309" r:id="rId17"/>
    <p:sldId id="31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7A8"/>
    <a:srgbClr val="C0181C"/>
    <a:srgbClr val="929799"/>
    <a:srgbClr val="EDEDED"/>
    <a:srgbClr val="F0F0F0"/>
    <a:srgbClr val="F3F3F3"/>
    <a:srgbClr val="E2E3E3"/>
    <a:srgbClr val="BB443D"/>
    <a:srgbClr val="C949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2" autoAdjust="0"/>
    <p:restoredTop sz="93488" autoAdjust="0"/>
  </p:normalViewPr>
  <p:slideViewPr>
    <p:cSldViewPr snapToGrid="0">
      <p:cViewPr varScale="1">
        <p:scale>
          <a:sx n="118" d="100"/>
          <a:sy n="118" d="100"/>
        </p:scale>
        <p:origin x="557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081EC-2A0B-4F49-8CD3-2050449334EF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740E5-E8DA-4DFC-9734-3A0BD278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4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6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F90AB-66C0-4FA7-9CD8-35FD8C899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FB123D-2488-45C5-8C68-6104BB992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AA0A8-E5C8-404B-ADEE-D1AADDEE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92360-CC2E-4A78-8104-F0C46D39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DF4EF8-5B15-412D-B3C0-C8238716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5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C498C-4E17-4D47-A0BE-F0321503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E7DF17-CD26-4603-99FD-48CE5657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84599A-BC81-4E3D-8F7F-8FD53088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158D39-5B64-4F99-97A3-33D62B4A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4EC58-F880-4935-92A7-B556EDC4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8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234938-4312-4291-BC55-A59135268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218BC7-1B54-4BD2-953F-E093CB9BA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D8408F-88BC-4E34-8912-619520C7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2B380-DE0D-497B-B183-0173FBC2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95BC60-244B-49D4-8329-0EBA28AC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0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32086-BD07-4840-881A-439B2FEE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76117-11EB-4138-8AE9-8891E1A39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E0A7A-8B9D-4967-BBB8-53CE24A7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4DD786-AE5F-4F14-A99E-1C42BCD7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B79F14-A6CF-48CF-A713-BB2D11DC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2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941DC-C291-4ABE-A68D-CCA3A465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66D4CD-0520-4F69-B2DA-F51BE042B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705E2-90B2-4DDC-A6E5-26DEBAE8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4B66D1-D43B-4633-A728-3901785C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CBD766-7E6E-49AE-B5DA-46CB4792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0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DB75B-6CC7-4512-8EBB-4BD7E962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5A66BF-4064-4D1B-96B2-44F93BACF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CFB871-7ABE-4FD0-A1D7-5E0E540D9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E1AE34-F20A-4CF4-8077-216D3011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23C462-F753-4D2C-9F20-996EABA0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DEF71E-AE40-4A5C-AED5-9F475E52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1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CC463-0D0C-422C-9855-831C562E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55D2A9-1424-4326-8FEF-379CB90EF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3F01C0-81FF-4D6B-9010-592902C9E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4E52BC-BB37-4E07-8A2E-C3C4EF2BE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FA383-2082-41EC-9031-C3A9541EA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A50845-3867-4819-BF5E-BB809D60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DDFB7D-BBE3-41C6-A5F7-DC253494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DB5423-0E49-41F6-B26E-0B8C19FA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9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ABB30-1277-4F71-87EA-452CE7C4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70E13A-7BEC-48E0-98CB-36CE4798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878CF1-7EFE-4BB6-9FFC-14552C8B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8B1063-F816-4FC6-88FE-289C0187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5BFD67-5EC1-4C74-ACD1-79C68D7A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F759D9-FDA3-4B21-9016-73101407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15E50C-4555-48CC-8EAB-F88ED7BA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7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14FBA-8ECF-41EE-BE25-1282866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FD66A2-360D-4F6F-9B59-0D2EA5597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0AAF0A-3B56-45A9-AA22-7E2218785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3A320B-3C68-4CC5-9876-42984173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4CAB42-0706-47FE-B380-CFF61E3B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65371C-A2B7-41C4-AD3E-19988E3D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CAEB-A53B-4048-A039-ECAA5552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6B651E-C977-4B70-BAE5-2D9BD1785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F13B0D-A15D-452D-8C19-559C8ADF1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1E0B6-B7A4-41EC-AE42-BA8707E5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000FC7-4007-49F8-9917-8DF259E7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C7F1EB-3A09-446A-B259-D9D1A857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4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F9F18-5F7C-422B-A926-C877CC5A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194F1E-FE93-4FD2-A041-CF4A96DB4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D3962E-B43E-418C-9B0B-6B494A1EF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3EB5-A90E-47F9-94F6-E09EA179DB82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2F421-3272-421D-A641-CD39F5222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1FAD40-42AE-46BC-8E29-0273DE62A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9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bu-ugovostok.ru/" TargetMode="External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2" y="-57800"/>
            <a:ext cx="4609323" cy="164400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0F70AA0-5D00-4FED-8B87-ADD7886F35F7}"/>
              </a:ext>
            </a:extLst>
          </p:cNvPr>
          <p:cNvGrpSpPr/>
          <p:nvPr/>
        </p:nvGrpSpPr>
        <p:grpSpPr>
          <a:xfrm>
            <a:off x="-90485" y="-2"/>
            <a:ext cx="14026589" cy="7433751"/>
            <a:chOff x="-90485" y="-2"/>
            <a:chExt cx="14026589" cy="7433751"/>
          </a:xfrm>
        </p:grpSpPr>
        <p:sp>
          <p:nvSpPr>
            <p:cNvPr id="51" name="Прямоугольник: скругленные противолежащие углы 50">
              <a:extLst>
                <a:ext uri="{FF2B5EF4-FFF2-40B4-BE49-F238E27FC236}">
                  <a16:creationId xmlns:a16="http://schemas.microsoft.com/office/drawing/2014/main" id="{293A1264-0E86-4861-B483-3F53133C4D74}"/>
                </a:ext>
              </a:extLst>
            </p:cNvPr>
            <p:cNvSpPr/>
            <p:nvPr/>
          </p:nvSpPr>
          <p:spPr>
            <a:xfrm rot="16200000" flipV="1">
              <a:off x="2999205" y="-2290891"/>
              <a:ext cx="6193592" cy="121919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C508999-733F-4A87-8A99-F47EF7DD7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5360" t="32908"/>
            <a:stretch/>
          </p:blipFill>
          <p:spPr>
            <a:xfrm>
              <a:off x="-90485" y="89749"/>
              <a:ext cx="4790288" cy="2399735"/>
            </a:xfrm>
            <a:prstGeom prst="rect">
              <a:avLst/>
            </a:prstGeom>
          </p:spPr>
        </p:pic>
        <p:sp>
          <p:nvSpPr>
            <p:cNvPr id="52" name="Прямоугольник: скругленные противолежащие углы 51">
              <a:extLst>
                <a:ext uri="{FF2B5EF4-FFF2-40B4-BE49-F238E27FC236}">
                  <a16:creationId xmlns:a16="http://schemas.microsoft.com/office/drawing/2014/main" id="{374F6F64-508C-42AE-873C-2FAA507DC17B}"/>
                </a:ext>
              </a:extLst>
            </p:cNvPr>
            <p:cNvSpPr/>
            <p:nvPr/>
          </p:nvSpPr>
          <p:spPr>
            <a:xfrm rot="16200000" flipV="1">
              <a:off x="9162360" y="-976910"/>
              <a:ext cx="2052733" cy="400655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7" name="Рисунок 12">
              <a:extLst>
                <a:ext uri="{FF2B5EF4-FFF2-40B4-BE49-F238E27FC236}">
                  <a16:creationId xmlns:a16="http://schemas.microsoft.com/office/drawing/2014/main" id="{5C64A68F-0B16-4157-AB7C-56A866844A41}"/>
                </a:ext>
              </a:extLst>
            </p:cNvPr>
            <p:cNvGrpSpPr/>
            <p:nvPr/>
          </p:nvGrpSpPr>
          <p:grpSpPr>
            <a:xfrm rot="10800000" flipV="1">
              <a:off x="8006982" y="3601616"/>
              <a:ext cx="5929122" cy="3832133"/>
              <a:chOff x="4810353" y="4650248"/>
              <a:chExt cx="3034720" cy="2111583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C7D4AB4C-2D5A-4DA1-82C0-18634C2ECB62}"/>
                  </a:ext>
                </a:extLst>
              </p:cNvPr>
              <p:cNvSpPr/>
              <p:nvPr/>
            </p:nvSpPr>
            <p:spPr>
              <a:xfrm>
                <a:off x="4810353" y="5502117"/>
                <a:ext cx="2723689" cy="1259714"/>
              </a:xfrm>
              <a:custGeom>
                <a:avLst/>
                <a:gdLst>
                  <a:gd name="connsiteX0" fmla="*/ 1215050 w 2489679"/>
                  <a:gd name="connsiteY0" fmla="*/ 1234699 h 1234698"/>
                  <a:gd name="connsiteX1" fmla="*/ 511500 w 2489679"/>
                  <a:gd name="connsiteY1" fmla="*/ 592630 h 1234698"/>
                  <a:gd name="connsiteX2" fmla="*/ 222474 w 2489679"/>
                  <a:gd name="connsiteY2" fmla="*/ 830316 h 1234698"/>
                  <a:gd name="connsiteX3" fmla="*/ 0 w 2489679"/>
                  <a:gd name="connsiteY3" fmla="*/ 830316 h 1234698"/>
                  <a:gd name="connsiteX4" fmla="*/ 0 w 2489679"/>
                  <a:gd name="connsiteY4" fmla="*/ 295998 h 1234698"/>
                  <a:gd name="connsiteX5" fmla="*/ 294730 w 2489679"/>
                  <a:gd name="connsiteY5" fmla="*/ 0 h 1234698"/>
                  <a:gd name="connsiteX6" fmla="*/ 508331 w 2489679"/>
                  <a:gd name="connsiteY6" fmla="*/ 0 h 1234698"/>
                  <a:gd name="connsiteX7" fmla="*/ 517204 w 2489679"/>
                  <a:gd name="connsiteY7" fmla="*/ 0 h 1234698"/>
                  <a:gd name="connsiteX8" fmla="*/ 1782960 w 2489679"/>
                  <a:gd name="connsiteY8" fmla="*/ 0 h 1234698"/>
                  <a:gd name="connsiteX9" fmla="*/ 2489679 w 2489679"/>
                  <a:gd name="connsiteY9" fmla="*/ 703550 h 1234698"/>
                  <a:gd name="connsiteX10" fmla="*/ 2489679 w 2489679"/>
                  <a:gd name="connsiteY10" fmla="*/ 1234699 h 1234698"/>
                  <a:gd name="connsiteX11" fmla="*/ 1215050 w 2489679"/>
                  <a:gd name="connsiteY11" fmla="*/ 1234699 h 123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9679" h="1234698">
                    <a:moveTo>
                      <a:pt x="1215050" y="1234699"/>
                    </a:moveTo>
                    <a:cubicBezTo>
                      <a:pt x="847429" y="1234699"/>
                      <a:pt x="543191" y="951377"/>
                      <a:pt x="511500" y="592630"/>
                    </a:cubicBezTo>
                    <a:cubicBezTo>
                      <a:pt x="483611" y="727636"/>
                      <a:pt x="365085" y="830316"/>
                      <a:pt x="222474" y="830316"/>
                    </a:cubicBezTo>
                    <a:lnTo>
                      <a:pt x="0" y="830316"/>
                    </a:lnTo>
                    <a:lnTo>
                      <a:pt x="0" y="295998"/>
                    </a:lnTo>
                    <a:cubicBezTo>
                      <a:pt x="0" y="133104"/>
                      <a:pt x="132470" y="0"/>
                      <a:pt x="294730" y="0"/>
                    </a:cubicBezTo>
                    <a:lnTo>
                      <a:pt x="508331" y="0"/>
                    </a:lnTo>
                    <a:lnTo>
                      <a:pt x="517204" y="0"/>
                    </a:lnTo>
                    <a:lnTo>
                      <a:pt x="1782960" y="0"/>
                    </a:lnTo>
                    <a:cubicBezTo>
                      <a:pt x="2171497" y="3169"/>
                      <a:pt x="2489679" y="316914"/>
                      <a:pt x="2489679" y="703550"/>
                    </a:cubicBezTo>
                    <a:lnTo>
                      <a:pt x="2489679" y="1234699"/>
                    </a:lnTo>
                    <a:lnTo>
                      <a:pt x="1215050" y="1234699"/>
                    </a:ln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0CDEED22-C135-40AE-B058-BEF7C3A9A9CB}"/>
                  </a:ext>
                </a:extLst>
              </p:cNvPr>
              <p:cNvSpPr/>
              <p:nvPr/>
            </p:nvSpPr>
            <p:spPr>
              <a:xfrm>
                <a:off x="6265751" y="4760382"/>
                <a:ext cx="1579322" cy="1708391"/>
              </a:xfrm>
              <a:custGeom>
                <a:avLst/>
                <a:gdLst>
                  <a:gd name="connsiteX0" fmla="*/ 0 w 1384282"/>
                  <a:gd name="connsiteY0" fmla="*/ 1244840 h 1935712"/>
                  <a:gd name="connsiteX1" fmla="*/ 0 w 1384282"/>
                  <a:gd name="connsiteY1" fmla="*/ 0 h 1935712"/>
                  <a:gd name="connsiteX2" fmla="*/ 595165 w 1384282"/>
                  <a:gd name="connsiteY2" fmla="*/ 0 h 1935712"/>
                  <a:gd name="connsiteX3" fmla="*/ 1384282 w 1384282"/>
                  <a:gd name="connsiteY3" fmla="*/ 690239 h 1935712"/>
                  <a:gd name="connsiteX4" fmla="*/ 1384282 w 1384282"/>
                  <a:gd name="connsiteY4" fmla="*/ 1935713 h 1935712"/>
                  <a:gd name="connsiteX5" fmla="*/ 789117 w 1384282"/>
                  <a:gd name="connsiteY5" fmla="*/ 1935713 h 1935712"/>
                  <a:gd name="connsiteX6" fmla="*/ 0 w 1384282"/>
                  <a:gd name="connsiteY6" fmla="*/ 1244840 h 193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4282" h="1935712">
                    <a:moveTo>
                      <a:pt x="0" y="1244840"/>
                    </a:moveTo>
                    <a:lnTo>
                      <a:pt x="0" y="0"/>
                    </a:lnTo>
                    <a:lnTo>
                      <a:pt x="595165" y="0"/>
                    </a:lnTo>
                    <a:cubicBezTo>
                      <a:pt x="1029338" y="0"/>
                      <a:pt x="1384282" y="310576"/>
                      <a:pt x="1384282" y="690239"/>
                    </a:cubicBezTo>
                    <a:lnTo>
                      <a:pt x="1384282" y="1935713"/>
                    </a:lnTo>
                    <a:lnTo>
                      <a:pt x="789117" y="1935713"/>
                    </a:lnTo>
                    <a:cubicBezTo>
                      <a:pt x="354944" y="1935079"/>
                      <a:pt x="3169" y="1624503"/>
                      <a:pt x="0" y="1244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D94A9A1E-3D85-4345-B089-DA9EB329513E}"/>
                  </a:ext>
                </a:extLst>
              </p:cNvPr>
              <p:cNvSpPr/>
              <p:nvPr/>
            </p:nvSpPr>
            <p:spPr>
              <a:xfrm>
                <a:off x="6190544" y="4812524"/>
                <a:ext cx="536000" cy="716510"/>
              </a:xfrm>
              <a:custGeom>
                <a:avLst/>
                <a:gdLst>
                  <a:gd name="connsiteX0" fmla="*/ 210431 w 489949"/>
                  <a:gd name="connsiteY0" fmla="*/ 702282 h 702282"/>
                  <a:gd name="connsiteX1" fmla="*/ 0 w 489949"/>
                  <a:gd name="connsiteY1" fmla="*/ 702282 h 702282"/>
                  <a:gd name="connsiteX2" fmla="*/ 0 w 489949"/>
                  <a:gd name="connsiteY2" fmla="*/ 250362 h 702282"/>
                  <a:gd name="connsiteX3" fmla="*/ 279518 w 489949"/>
                  <a:gd name="connsiteY3" fmla="*/ 0 h 702282"/>
                  <a:gd name="connsiteX4" fmla="*/ 489950 w 489949"/>
                  <a:gd name="connsiteY4" fmla="*/ 0 h 702282"/>
                  <a:gd name="connsiteX5" fmla="*/ 489950 w 489949"/>
                  <a:gd name="connsiteY5" fmla="*/ 451920 h 702282"/>
                  <a:gd name="connsiteX6" fmla="*/ 210431 w 489949"/>
                  <a:gd name="connsiteY6" fmla="*/ 702282 h 70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49" h="702282">
                    <a:moveTo>
                      <a:pt x="210431" y="702282"/>
                    </a:moveTo>
                    <a:lnTo>
                      <a:pt x="0" y="702282"/>
                    </a:lnTo>
                    <a:lnTo>
                      <a:pt x="0" y="250362"/>
                    </a:lnTo>
                    <a:cubicBezTo>
                      <a:pt x="0" y="112822"/>
                      <a:pt x="125498" y="0"/>
                      <a:pt x="279518" y="0"/>
                    </a:cubicBezTo>
                    <a:lnTo>
                      <a:pt x="489950" y="0"/>
                    </a:lnTo>
                    <a:lnTo>
                      <a:pt x="489950" y="451920"/>
                    </a:lnTo>
                    <a:cubicBezTo>
                      <a:pt x="488682" y="589461"/>
                      <a:pt x="364452" y="702282"/>
                      <a:pt x="210431" y="702282"/>
                    </a:cubicBez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E6293CB4-6CFA-47C8-9322-84A5846E1F06}"/>
                  </a:ext>
                </a:extLst>
              </p:cNvPr>
              <p:cNvSpPr/>
              <p:nvPr/>
            </p:nvSpPr>
            <p:spPr>
              <a:xfrm>
                <a:off x="4903906" y="4650248"/>
                <a:ext cx="1361844" cy="876884"/>
              </a:xfrm>
              <a:custGeom>
                <a:avLst/>
                <a:gdLst>
                  <a:gd name="connsiteX0" fmla="*/ 0 w 1244839"/>
                  <a:gd name="connsiteY0" fmla="*/ 369522 h 859471"/>
                  <a:gd name="connsiteX1" fmla="*/ 0 w 1244839"/>
                  <a:gd name="connsiteY1" fmla="*/ 0 h 859471"/>
                  <a:gd name="connsiteX2" fmla="*/ 801160 w 1244839"/>
                  <a:gd name="connsiteY2" fmla="*/ 0 h 859471"/>
                  <a:gd name="connsiteX3" fmla="*/ 1244840 w 1244839"/>
                  <a:gd name="connsiteY3" fmla="*/ 489950 h 859471"/>
                  <a:gd name="connsiteX4" fmla="*/ 1244840 w 1244839"/>
                  <a:gd name="connsiteY4" fmla="*/ 859472 h 859471"/>
                  <a:gd name="connsiteX5" fmla="*/ 443680 w 1244839"/>
                  <a:gd name="connsiteY5" fmla="*/ 859472 h 859471"/>
                  <a:gd name="connsiteX6" fmla="*/ 0 w 1244839"/>
                  <a:gd name="connsiteY6" fmla="*/ 369522 h 85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4839" h="859471">
                    <a:moveTo>
                      <a:pt x="0" y="369522"/>
                    </a:moveTo>
                    <a:lnTo>
                      <a:pt x="0" y="0"/>
                    </a:lnTo>
                    <a:lnTo>
                      <a:pt x="801160" y="0"/>
                    </a:lnTo>
                    <a:cubicBezTo>
                      <a:pt x="1045184" y="0"/>
                      <a:pt x="1244840" y="220572"/>
                      <a:pt x="1244840" y="489950"/>
                    </a:cubicBezTo>
                    <a:lnTo>
                      <a:pt x="1244840" y="859472"/>
                    </a:lnTo>
                    <a:lnTo>
                      <a:pt x="443680" y="859472"/>
                    </a:lnTo>
                    <a:cubicBezTo>
                      <a:pt x="199656" y="856936"/>
                      <a:pt x="0" y="638899"/>
                      <a:pt x="0" y="369522"/>
                    </a:cubicBezTo>
                    <a:close/>
                  </a:path>
                </a:pathLst>
              </a:custGeom>
              <a:solidFill>
                <a:srgbClr val="46B7A8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6C872E1-2DBB-4BC7-8383-3554D328B50C}"/>
              </a:ext>
            </a:extLst>
          </p:cNvPr>
          <p:cNvSpPr txBox="1"/>
          <p:nvPr/>
        </p:nvSpPr>
        <p:spPr>
          <a:xfrm>
            <a:off x="1247887" y="2658410"/>
            <a:ext cx="9324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РАБОТЕ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«ЮГО-ВОСТОК»</a:t>
            </a:r>
            <a:b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2024 ГОДУ</a:t>
            </a:r>
            <a:endParaRPr lang="ru-RU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95042" y="5903893"/>
            <a:ext cx="7099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29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</a:t>
            </a:r>
          </a:p>
          <a:p>
            <a:r>
              <a:rPr lang="ru-RU" sz="2800" b="1" dirty="0" smtClean="0">
                <a:solidFill>
                  <a:srgbClr val="929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Шестакова Ольга Сергеевна</a:t>
            </a:r>
            <a:endParaRPr lang="ru-RU" sz="2800" b="1" dirty="0">
              <a:solidFill>
                <a:srgbClr val="9297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Inna\Desktop\гербы районов\Р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95" y="-881181"/>
            <a:ext cx="2803934" cy="39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C872E1-2DBB-4BC7-8383-3554D328B50C}"/>
              </a:ext>
            </a:extLst>
          </p:cNvPr>
          <p:cNvSpPr txBox="1"/>
          <p:nvPr/>
        </p:nvSpPr>
        <p:spPr>
          <a:xfrm>
            <a:off x="1247885" y="4793658"/>
            <a:ext cx="9324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Рязанский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235101" y="214384"/>
            <a:ext cx="3386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33" y="1270496"/>
            <a:ext cx="5691103" cy="4268328"/>
          </a:xfrm>
          <a:prstGeom prst="round2DiagRect">
            <a:avLst>
              <a:gd name="adj1" fmla="val 24032"/>
              <a:gd name="adj2" fmla="val 0"/>
            </a:avLst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9"/>
          <a:stretch/>
        </p:blipFill>
        <p:spPr>
          <a:xfrm>
            <a:off x="252587" y="1297898"/>
            <a:ext cx="5677417" cy="4268328"/>
          </a:xfrm>
          <a:prstGeom prst="round2DiagRect">
            <a:avLst>
              <a:gd name="adj1" fmla="val 0"/>
              <a:gd name="adj2" fmla="val 2539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9207504" y="3284355"/>
            <a:ext cx="883328" cy="4345201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476566" y="5154308"/>
            <a:ext cx="413398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Комплексное мероприятие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«Творим-мастерим!»</a:t>
            </a:r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3764330" y="3721229"/>
            <a:ext cx="867174" cy="3521583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89116" y="5221008"/>
            <a:ext cx="319174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портивные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эстафеты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«Веселые старты»</a:t>
            </a:r>
          </a:p>
        </p:txBody>
      </p:sp>
    </p:spTree>
    <p:extLst>
      <p:ext uri="{BB962C8B-B14F-4D97-AF65-F5344CB8AC3E}">
        <p14:creationId xmlns:p14="http://schemas.microsoft.com/office/powerpoint/2010/main" val="32889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235101" y="214384"/>
            <a:ext cx="3386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47" y="1339709"/>
            <a:ext cx="5506535" cy="4129901"/>
          </a:xfrm>
          <a:prstGeom prst="round2DiagRect">
            <a:avLst>
              <a:gd name="adj1" fmla="val 28074"/>
              <a:gd name="adj2" fmla="val 0"/>
            </a:avLst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67" y="1362614"/>
            <a:ext cx="5506534" cy="4129901"/>
          </a:xfrm>
          <a:prstGeom prst="round2DiagRect">
            <a:avLst>
              <a:gd name="adj1" fmla="val 0"/>
              <a:gd name="adj2" fmla="val 29096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7746902" y="3562462"/>
            <a:ext cx="867174" cy="390643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242394" y="5369723"/>
            <a:ext cx="380795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Рязанского проспекта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3146245" y="3057454"/>
            <a:ext cx="867174" cy="491644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42232" y="5364430"/>
            <a:ext cx="4540049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Соревнования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шахматам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895089" y="233244"/>
            <a:ext cx="3386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5"/>
          <a:stretch/>
        </p:blipFill>
        <p:spPr>
          <a:xfrm>
            <a:off x="382303" y="1316580"/>
            <a:ext cx="5795682" cy="4728621"/>
          </a:xfrm>
          <a:prstGeom prst="round2DiagRect">
            <a:avLst>
              <a:gd name="adj1" fmla="val 0"/>
              <a:gd name="adj2" fmla="val 25365"/>
            </a:avLst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r="9197" b="2"/>
          <a:stretch/>
        </p:blipFill>
        <p:spPr>
          <a:xfrm>
            <a:off x="6278023" y="1316580"/>
            <a:ext cx="5745271" cy="4621641"/>
          </a:xfrm>
          <a:prstGeom prst="round2DiagRect">
            <a:avLst>
              <a:gd name="adj1" fmla="val 22310"/>
              <a:gd name="adj2" fmla="val 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377108" y="3703290"/>
            <a:ext cx="914051" cy="466595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3772062" y="3987334"/>
            <a:ext cx="896186" cy="411573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501155" y="5742555"/>
            <a:ext cx="466595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Праздничное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мероприятие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-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много в этом звуке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268284" y="5726808"/>
            <a:ext cx="379770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Праздничное мероприятие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«Лето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игры и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друзья»</a:t>
            </a:r>
          </a:p>
        </p:txBody>
      </p:sp>
    </p:spTree>
    <p:extLst>
      <p:ext uri="{BB962C8B-B14F-4D97-AF65-F5344CB8AC3E}">
        <p14:creationId xmlns:p14="http://schemas.microsoft.com/office/powerpoint/2010/main" val="12997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895089" y="233244"/>
            <a:ext cx="3386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/>
          <a:stretch/>
        </p:blipFill>
        <p:spPr>
          <a:xfrm>
            <a:off x="272053" y="1099818"/>
            <a:ext cx="5676016" cy="4609681"/>
          </a:xfrm>
          <a:prstGeom prst="round2DiagRect">
            <a:avLst>
              <a:gd name="adj1" fmla="val 0"/>
              <a:gd name="adj2" fmla="val 26262"/>
            </a:avLst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/>
          <a:stretch/>
        </p:blipFill>
        <p:spPr>
          <a:xfrm>
            <a:off x="6437035" y="1103989"/>
            <a:ext cx="5349409" cy="4614786"/>
          </a:xfrm>
          <a:prstGeom prst="round2DiagRect">
            <a:avLst>
              <a:gd name="adj1" fmla="val 28604"/>
              <a:gd name="adj2" fmla="val 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7432338" y="4293883"/>
            <a:ext cx="900424" cy="28910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3892835" y="4096179"/>
            <a:ext cx="896186" cy="329067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430182" y="5426267"/>
            <a:ext cx="282139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Турнир по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стритболу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 кольцом»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824682" y="5426266"/>
            <a:ext cx="306017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эстафеты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«Веселые старты»</a:t>
            </a:r>
          </a:p>
        </p:txBody>
      </p:sp>
    </p:spTree>
    <p:extLst>
      <p:ext uri="{BB962C8B-B14F-4D97-AF65-F5344CB8AC3E}">
        <p14:creationId xmlns:p14="http://schemas.microsoft.com/office/powerpoint/2010/main" val="12994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6222" b="22779"/>
          <a:stretch/>
        </p:blipFill>
        <p:spPr>
          <a:xfrm>
            <a:off x="1770090" y="1186771"/>
            <a:ext cx="7421411" cy="5481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3817924" y="209669"/>
            <a:ext cx="4570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НА 2025 ГОД</a:t>
            </a:r>
            <a:endParaRPr lang="ru-RU" sz="3200" b="1" dirty="0">
              <a:solidFill>
                <a:srgbClr val="C018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467444" y="217303"/>
            <a:ext cx="1322005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0800000" flipV="1">
            <a:off x="2555820" y="1660919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0800000" flipV="1">
            <a:off x="2569496" y="2848818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0800000" flipV="1">
            <a:off x="2571766" y="4148246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285124" y="2757794"/>
            <a:ext cx="5782676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ru-RU"/>
            </a:defPPr>
            <a:lvl1pPr marL="342900">
              <a:spcBef>
                <a:spcPts val="600"/>
              </a:spcBef>
              <a:buSzPct val="110000"/>
              <a:defRPr sz="2400">
                <a:latin typeface="Gilroy" panose="00000500000000000000" pitchFamily="2" charset="-52"/>
              </a:defRPr>
            </a:lvl1pPr>
          </a:lstStyle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Улучшение условий для комфортного пребывания населения, антитеррористический и противопожарной безопасности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302084" y="4171801"/>
            <a:ext cx="4647546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текущих и капитальных ремонтов зданий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7" t="10327" r="19090" b="10327"/>
          <a:stretch/>
        </p:blipFill>
        <p:spPr bwMode="auto">
          <a:xfrm>
            <a:off x="9191501" y="3970569"/>
            <a:ext cx="2998149" cy="256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286138" y="1627840"/>
            <a:ext cx="5446348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lnSpc>
                <a:spcPts val="2400"/>
              </a:lnSpc>
              <a:spcBef>
                <a:spcPts val="600"/>
              </a:spcBef>
              <a:buSzPct val="110000"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Улучшение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качества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оказываемых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счет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улучшения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обновления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материально-технической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базы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0800000" flipV="1">
            <a:off x="2571766" y="5260141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302083" y="5283696"/>
            <a:ext cx="5086771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Развитие инфраструктуры катков с искусственным льдом для круглогодичного использования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площадок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789762" y="257440"/>
            <a:ext cx="6255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 </a:t>
            </a:r>
            <a:endParaRPr lang="ru-RU" sz="3200" b="1" dirty="0">
              <a:solidFill>
                <a:srgbClr val="C018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392560" y="-3042491"/>
            <a:ext cx="1563996" cy="98676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1240712" y="1219695"/>
            <a:ext cx="9867691" cy="10002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ctr">
              <a:spcBef>
                <a:spcPts val="600"/>
              </a:spcBef>
              <a:buSzPct val="110000"/>
            </a:pP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учреждение города Москвы </a:t>
            </a: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algn="ctr">
              <a:spcBef>
                <a:spcPts val="600"/>
              </a:spcBef>
              <a:buSzPct val="110000"/>
            </a:pP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Юго-Восток (</a:t>
            </a: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г. Москвы </a:t>
            </a: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«Юго-Восток»)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171819" y="3056296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Адрес: г. Москва, ул. Энергетическая, д.5</a:t>
            </a:r>
          </a:p>
        </p:txBody>
      </p:sp>
      <p:pic>
        <p:nvPicPr>
          <p:cNvPr id="2052" name="Picture 4" descr="Иконка Адрес в стиле iO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44" y="3034465"/>
            <a:ext cx="545051" cy="54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173095" y="3853837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Телефон: +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7-495-109-24-74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Old Telephone - - Значок Телефон Белый Png | Full Size PNG Download |  Seek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37" y="3853837"/>
            <a:ext cx="544882" cy="43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Веб-сайт – Бесплатные иконки: поисковая оптимизация и Интернет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38" y="4598212"/>
            <a:ext cx="750261" cy="75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213034" y="4711732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gbu-ugovostok.ru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723238" y="257440"/>
            <a:ext cx="6388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</a:t>
            </a:r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 </a:t>
            </a:r>
            <a:r>
              <a:rPr lang="ru-RU" sz="3200" b="1" dirty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783559" y="-3433490"/>
            <a:ext cx="781998" cy="98676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837186" y="1238745"/>
            <a:ext cx="10160195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ctr">
              <a:spcBef>
                <a:spcPts val="600"/>
              </a:spcBef>
              <a:buSzPct val="110000"/>
            </a:pP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</a:t>
            </a:r>
            <a:r>
              <a:rPr lang="en-US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TELEGRAM-</a:t>
            </a: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КАНАЛ: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2123470" y="1935025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ctr">
              <a:spcBef>
                <a:spcPts val="600"/>
              </a:spcBef>
              <a:buSzPct val="110000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https://t.me/gbu_uvao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 descr="C:\Users\Inna\Desktop\9937845c-661f-40d4-a500-76b87a52c3a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1" b="28005"/>
          <a:stretch/>
        </p:blipFill>
        <p:spPr bwMode="auto">
          <a:xfrm>
            <a:off x="4343874" y="2458245"/>
            <a:ext cx="3661368" cy="40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2" y="-57800"/>
            <a:ext cx="4609323" cy="164400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0F70AA0-5D00-4FED-8B87-ADD7886F35F7}"/>
              </a:ext>
            </a:extLst>
          </p:cNvPr>
          <p:cNvGrpSpPr/>
          <p:nvPr/>
        </p:nvGrpSpPr>
        <p:grpSpPr>
          <a:xfrm>
            <a:off x="-90485" y="89749"/>
            <a:ext cx="14026589" cy="7344000"/>
            <a:chOff x="-90485" y="89749"/>
            <a:chExt cx="14026589" cy="7344000"/>
          </a:xfrm>
        </p:grpSpPr>
        <p:sp>
          <p:nvSpPr>
            <p:cNvPr id="51" name="Прямоугольник: скругленные противолежащие углы 50">
              <a:extLst>
                <a:ext uri="{FF2B5EF4-FFF2-40B4-BE49-F238E27FC236}">
                  <a16:creationId xmlns:a16="http://schemas.microsoft.com/office/drawing/2014/main" id="{293A1264-0E86-4861-B483-3F53133C4D74}"/>
                </a:ext>
              </a:extLst>
            </p:cNvPr>
            <p:cNvSpPr/>
            <p:nvPr/>
          </p:nvSpPr>
          <p:spPr>
            <a:xfrm rot="16200000" flipV="1">
              <a:off x="2999205" y="-2290891"/>
              <a:ext cx="6193592" cy="121919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C508999-733F-4A87-8A99-F47EF7DD7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5360" t="32908"/>
            <a:stretch/>
          </p:blipFill>
          <p:spPr>
            <a:xfrm>
              <a:off x="-90485" y="89749"/>
              <a:ext cx="4790288" cy="2399735"/>
            </a:xfrm>
            <a:prstGeom prst="rect">
              <a:avLst/>
            </a:prstGeom>
          </p:spPr>
        </p:pic>
        <p:grpSp>
          <p:nvGrpSpPr>
            <p:cNvPr id="7" name="Рисунок 12">
              <a:extLst>
                <a:ext uri="{FF2B5EF4-FFF2-40B4-BE49-F238E27FC236}">
                  <a16:creationId xmlns:a16="http://schemas.microsoft.com/office/drawing/2014/main" id="{5C64A68F-0B16-4157-AB7C-56A866844A41}"/>
                </a:ext>
              </a:extLst>
            </p:cNvPr>
            <p:cNvGrpSpPr/>
            <p:nvPr/>
          </p:nvGrpSpPr>
          <p:grpSpPr>
            <a:xfrm rot="10800000" flipV="1">
              <a:off x="8006982" y="3601616"/>
              <a:ext cx="5929122" cy="3832133"/>
              <a:chOff x="4810353" y="4650248"/>
              <a:chExt cx="3034720" cy="2111583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C7D4AB4C-2D5A-4DA1-82C0-18634C2ECB62}"/>
                  </a:ext>
                </a:extLst>
              </p:cNvPr>
              <p:cNvSpPr/>
              <p:nvPr/>
            </p:nvSpPr>
            <p:spPr>
              <a:xfrm>
                <a:off x="4810353" y="5502117"/>
                <a:ext cx="2723689" cy="1259714"/>
              </a:xfrm>
              <a:custGeom>
                <a:avLst/>
                <a:gdLst>
                  <a:gd name="connsiteX0" fmla="*/ 1215050 w 2489679"/>
                  <a:gd name="connsiteY0" fmla="*/ 1234699 h 1234698"/>
                  <a:gd name="connsiteX1" fmla="*/ 511500 w 2489679"/>
                  <a:gd name="connsiteY1" fmla="*/ 592630 h 1234698"/>
                  <a:gd name="connsiteX2" fmla="*/ 222474 w 2489679"/>
                  <a:gd name="connsiteY2" fmla="*/ 830316 h 1234698"/>
                  <a:gd name="connsiteX3" fmla="*/ 0 w 2489679"/>
                  <a:gd name="connsiteY3" fmla="*/ 830316 h 1234698"/>
                  <a:gd name="connsiteX4" fmla="*/ 0 w 2489679"/>
                  <a:gd name="connsiteY4" fmla="*/ 295998 h 1234698"/>
                  <a:gd name="connsiteX5" fmla="*/ 294730 w 2489679"/>
                  <a:gd name="connsiteY5" fmla="*/ 0 h 1234698"/>
                  <a:gd name="connsiteX6" fmla="*/ 508331 w 2489679"/>
                  <a:gd name="connsiteY6" fmla="*/ 0 h 1234698"/>
                  <a:gd name="connsiteX7" fmla="*/ 517204 w 2489679"/>
                  <a:gd name="connsiteY7" fmla="*/ 0 h 1234698"/>
                  <a:gd name="connsiteX8" fmla="*/ 1782960 w 2489679"/>
                  <a:gd name="connsiteY8" fmla="*/ 0 h 1234698"/>
                  <a:gd name="connsiteX9" fmla="*/ 2489679 w 2489679"/>
                  <a:gd name="connsiteY9" fmla="*/ 703550 h 1234698"/>
                  <a:gd name="connsiteX10" fmla="*/ 2489679 w 2489679"/>
                  <a:gd name="connsiteY10" fmla="*/ 1234699 h 1234698"/>
                  <a:gd name="connsiteX11" fmla="*/ 1215050 w 2489679"/>
                  <a:gd name="connsiteY11" fmla="*/ 1234699 h 123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9679" h="1234698">
                    <a:moveTo>
                      <a:pt x="1215050" y="1234699"/>
                    </a:moveTo>
                    <a:cubicBezTo>
                      <a:pt x="847429" y="1234699"/>
                      <a:pt x="543191" y="951377"/>
                      <a:pt x="511500" y="592630"/>
                    </a:cubicBezTo>
                    <a:cubicBezTo>
                      <a:pt x="483611" y="727636"/>
                      <a:pt x="365085" y="830316"/>
                      <a:pt x="222474" y="830316"/>
                    </a:cubicBezTo>
                    <a:lnTo>
                      <a:pt x="0" y="830316"/>
                    </a:lnTo>
                    <a:lnTo>
                      <a:pt x="0" y="295998"/>
                    </a:lnTo>
                    <a:cubicBezTo>
                      <a:pt x="0" y="133104"/>
                      <a:pt x="132470" y="0"/>
                      <a:pt x="294730" y="0"/>
                    </a:cubicBezTo>
                    <a:lnTo>
                      <a:pt x="508331" y="0"/>
                    </a:lnTo>
                    <a:lnTo>
                      <a:pt x="517204" y="0"/>
                    </a:lnTo>
                    <a:lnTo>
                      <a:pt x="1782960" y="0"/>
                    </a:lnTo>
                    <a:cubicBezTo>
                      <a:pt x="2171497" y="3169"/>
                      <a:pt x="2489679" y="316914"/>
                      <a:pt x="2489679" y="703550"/>
                    </a:cubicBezTo>
                    <a:lnTo>
                      <a:pt x="2489679" y="1234699"/>
                    </a:lnTo>
                    <a:lnTo>
                      <a:pt x="1215050" y="1234699"/>
                    </a:ln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0CDEED22-C135-40AE-B058-BEF7C3A9A9CB}"/>
                  </a:ext>
                </a:extLst>
              </p:cNvPr>
              <p:cNvSpPr/>
              <p:nvPr/>
            </p:nvSpPr>
            <p:spPr>
              <a:xfrm>
                <a:off x="6265751" y="4760382"/>
                <a:ext cx="1579322" cy="1708391"/>
              </a:xfrm>
              <a:custGeom>
                <a:avLst/>
                <a:gdLst>
                  <a:gd name="connsiteX0" fmla="*/ 0 w 1384282"/>
                  <a:gd name="connsiteY0" fmla="*/ 1244840 h 1935712"/>
                  <a:gd name="connsiteX1" fmla="*/ 0 w 1384282"/>
                  <a:gd name="connsiteY1" fmla="*/ 0 h 1935712"/>
                  <a:gd name="connsiteX2" fmla="*/ 595165 w 1384282"/>
                  <a:gd name="connsiteY2" fmla="*/ 0 h 1935712"/>
                  <a:gd name="connsiteX3" fmla="*/ 1384282 w 1384282"/>
                  <a:gd name="connsiteY3" fmla="*/ 690239 h 1935712"/>
                  <a:gd name="connsiteX4" fmla="*/ 1384282 w 1384282"/>
                  <a:gd name="connsiteY4" fmla="*/ 1935713 h 1935712"/>
                  <a:gd name="connsiteX5" fmla="*/ 789117 w 1384282"/>
                  <a:gd name="connsiteY5" fmla="*/ 1935713 h 1935712"/>
                  <a:gd name="connsiteX6" fmla="*/ 0 w 1384282"/>
                  <a:gd name="connsiteY6" fmla="*/ 1244840 h 193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4282" h="1935712">
                    <a:moveTo>
                      <a:pt x="0" y="1244840"/>
                    </a:moveTo>
                    <a:lnTo>
                      <a:pt x="0" y="0"/>
                    </a:lnTo>
                    <a:lnTo>
                      <a:pt x="595165" y="0"/>
                    </a:lnTo>
                    <a:cubicBezTo>
                      <a:pt x="1029338" y="0"/>
                      <a:pt x="1384282" y="310576"/>
                      <a:pt x="1384282" y="690239"/>
                    </a:cubicBezTo>
                    <a:lnTo>
                      <a:pt x="1384282" y="1935713"/>
                    </a:lnTo>
                    <a:lnTo>
                      <a:pt x="789117" y="1935713"/>
                    </a:lnTo>
                    <a:cubicBezTo>
                      <a:pt x="354944" y="1935079"/>
                      <a:pt x="3169" y="1624503"/>
                      <a:pt x="0" y="1244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D94A9A1E-3D85-4345-B089-DA9EB329513E}"/>
                  </a:ext>
                </a:extLst>
              </p:cNvPr>
              <p:cNvSpPr/>
              <p:nvPr/>
            </p:nvSpPr>
            <p:spPr>
              <a:xfrm>
                <a:off x="6190544" y="4812524"/>
                <a:ext cx="536000" cy="716510"/>
              </a:xfrm>
              <a:custGeom>
                <a:avLst/>
                <a:gdLst>
                  <a:gd name="connsiteX0" fmla="*/ 210431 w 489949"/>
                  <a:gd name="connsiteY0" fmla="*/ 702282 h 702282"/>
                  <a:gd name="connsiteX1" fmla="*/ 0 w 489949"/>
                  <a:gd name="connsiteY1" fmla="*/ 702282 h 702282"/>
                  <a:gd name="connsiteX2" fmla="*/ 0 w 489949"/>
                  <a:gd name="connsiteY2" fmla="*/ 250362 h 702282"/>
                  <a:gd name="connsiteX3" fmla="*/ 279518 w 489949"/>
                  <a:gd name="connsiteY3" fmla="*/ 0 h 702282"/>
                  <a:gd name="connsiteX4" fmla="*/ 489950 w 489949"/>
                  <a:gd name="connsiteY4" fmla="*/ 0 h 702282"/>
                  <a:gd name="connsiteX5" fmla="*/ 489950 w 489949"/>
                  <a:gd name="connsiteY5" fmla="*/ 451920 h 702282"/>
                  <a:gd name="connsiteX6" fmla="*/ 210431 w 489949"/>
                  <a:gd name="connsiteY6" fmla="*/ 702282 h 70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49" h="702282">
                    <a:moveTo>
                      <a:pt x="210431" y="702282"/>
                    </a:moveTo>
                    <a:lnTo>
                      <a:pt x="0" y="702282"/>
                    </a:lnTo>
                    <a:lnTo>
                      <a:pt x="0" y="250362"/>
                    </a:lnTo>
                    <a:cubicBezTo>
                      <a:pt x="0" y="112822"/>
                      <a:pt x="125498" y="0"/>
                      <a:pt x="279518" y="0"/>
                    </a:cubicBezTo>
                    <a:lnTo>
                      <a:pt x="489950" y="0"/>
                    </a:lnTo>
                    <a:lnTo>
                      <a:pt x="489950" y="451920"/>
                    </a:lnTo>
                    <a:cubicBezTo>
                      <a:pt x="488682" y="589461"/>
                      <a:pt x="364452" y="702282"/>
                      <a:pt x="210431" y="702282"/>
                    </a:cubicBez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E6293CB4-6CFA-47C8-9322-84A5846E1F06}"/>
                  </a:ext>
                </a:extLst>
              </p:cNvPr>
              <p:cNvSpPr/>
              <p:nvPr/>
            </p:nvSpPr>
            <p:spPr>
              <a:xfrm>
                <a:off x="4903906" y="4650248"/>
                <a:ext cx="1361844" cy="876884"/>
              </a:xfrm>
              <a:custGeom>
                <a:avLst/>
                <a:gdLst>
                  <a:gd name="connsiteX0" fmla="*/ 0 w 1244839"/>
                  <a:gd name="connsiteY0" fmla="*/ 369522 h 859471"/>
                  <a:gd name="connsiteX1" fmla="*/ 0 w 1244839"/>
                  <a:gd name="connsiteY1" fmla="*/ 0 h 859471"/>
                  <a:gd name="connsiteX2" fmla="*/ 801160 w 1244839"/>
                  <a:gd name="connsiteY2" fmla="*/ 0 h 859471"/>
                  <a:gd name="connsiteX3" fmla="*/ 1244840 w 1244839"/>
                  <a:gd name="connsiteY3" fmla="*/ 489950 h 859471"/>
                  <a:gd name="connsiteX4" fmla="*/ 1244840 w 1244839"/>
                  <a:gd name="connsiteY4" fmla="*/ 859472 h 859471"/>
                  <a:gd name="connsiteX5" fmla="*/ 443680 w 1244839"/>
                  <a:gd name="connsiteY5" fmla="*/ 859472 h 859471"/>
                  <a:gd name="connsiteX6" fmla="*/ 0 w 1244839"/>
                  <a:gd name="connsiteY6" fmla="*/ 369522 h 85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4839" h="859471">
                    <a:moveTo>
                      <a:pt x="0" y="369522"/>
                    </a:moveTo>
                    <a:lnTo>
                      <a:pt x="0" y="0"/>
                    </a:lnTo>
                    <a:lnTo>
                      <a:pt x="801160" y="0"/>
                    </a:lnTo>
                    <a:cubicBezTo>
                      <a:pt x="1045184" y="0"/>
                      <a:pt x="1244840" y="220572"/>
                      <a:pt x="1244840" y="489950"/>
                    </a:cubicBezTo>
                    <a:lnTo>
                      <a:pt x="1244840" y="859472"/>
                    </a:lnTo>
                    <a:lnTo>
                      <a:pt x="443680" y="859472"/>
                    </a:lnTo>
                    <a:cubicBezTo>
                      <a:pt x="199656" y="856936"/>
                      <a:pt x="0" y="638899"/>
                      <a:pt x="0" y="369522"/>
                    </a:cubicBezTo>
                    <a:close/>
                  </a:path>
                </a:pathLst>
              </a:custGeom>
              <a:solidFill>
                <a:srgbClr val="46B7A8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6C872E1-2DBB-4BC7-8383-3554D328B50C}"/>
              </a:ext>
            </a:extLst>
          </p:cNvPr>
          <p:cNvSpPr txBox="1"/>
          <p:nvPr/>
        </p:nvSpPr>
        <p:spPr>
          <a:xfrm>
            <a:off x="1119732" y="3282986"/>
            <a:ext cx="976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H="1">
            <a:off x="-1" y="1277519"/>
            <a:ext cx="12192000" cy="55762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10947" y="1268152"/>
            <a:ext cx="2413516" cy="252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248085" y="938546"/>
            <a:ext cx="5671372" cy="6167535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24464" y="4888045"/>
            <a:ext cx="1962540" cy="1965735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6305982" y="967763"/>
            <a:ext cx="5604499" cy="6167535"/>
          </a:xfrm>
          <a:prstGeom prst="round2DiagRect">
            <a:avLst>
              <a:gd name="adj1" fmla="val 0"/>
              <a:gd name="adj2" fmla="val 29735"/>
            </a:avLst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812372" y="-5459786"/>
            <a:ext cx="603281" cy="1287132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11856" y="1316056"/>
            <a:ext cx="5686904" cy="264687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buSzPct val="110000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 Москвы «Спорт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Москвы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проведение и участие в официальных физкультурных мероприятиях в соответствии с Единым календарным планом физкультурных, спортивных и массовых спортивно-зрелищных мероприятий города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Москвы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занятий по физической культуре и спорту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401792" y="190391"/>
            <a:ext cx="558196" cy="326084"/>
            <a:chOff x="-3597130" y="612150"/>
            <a:chExt cx="2028242" cy="1184847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-1833990" y="613352"/>
              <a:ext cx="265102" cy="1147576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-2122537" y="612150"/>
              <a:ext cx="269911" cy="1148776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-2882378" y="628983"/>
              <a:ext cx="730983" cy="1168012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-3597130" y="646417"/>
              <a:ext cx="654638" cy="1150580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833572" y="73880"/>
            <a:ext cx="11039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ГОСУДАРСТВЕННОМ ЗАДАНИИ НА 2024 ГОД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6193243" y="1368410"/>
            <a:ext cx="5543828" cy="276998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buSzPct val="110000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г. Москвы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культурно-туристической среды и сохранение культурного наследия»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культурно-массовых мероприятий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Организация деятельности клубных формирований и формирований самодеятельного народного творчества</a:t>
            </a:r>
          </a:p>
        </p:txBody>
      </p:sp>
      <p:sp>
        <p:nvSpPr>
          <p:cNvPr id="29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761826" y="5020548"/>
            <a:ext cx="1340988" cy="17007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C9383E6-32B0-4E87-A91B-023ABFD5C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92" y="4400841"/>
            <a:ext cx="3393945" cy="2261216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0338856" y="3925211"/>
            <a:ext cx="1340988" cy="17007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C9383E6-32B0-4E87-A91B-023ABFD5C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73" y="4400841"/>
            <a:ext cx="3391161" cy="2261216"/>
          </a:xfrm>
          <a:prstGeom prst="round2DiagRect">
            <a:avLst>
              <a:gd name="adj1" fmla="val 5000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5148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H="1">
            <a:off x="-1" y="1277519"/>
            <a:ext cx="12192000" cy="55762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10947" y="1268152"/>
            <a:ext cx="2413516" cy="252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248085" y="938546"/>
            <a:ext cx="5671372" cy="6167535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24464" y="4888045"/>
            <a:ext cx="1962540" cy="1965735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6305982" y="967763"/>
            <a:ext cx="5604499" cy="6167535"/>
          </a:xfrm>
          <a:prstGeom prst="round2DiagRect">
            <a:avLst>
              <a:gd name="adj1" fmla="val 0"/>
              <a:gd name="adj2" fmla="val 29735"/>
            </a:avLst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812372" y="-5459786"/>
            <a:ext cx="603281" cy="1287132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234196" y="1421194"/>
            <a:ext cx="5686904" cy="103105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buSzPct val="110000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г. Москвы «Развитие городской среды» 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катков с искусственным льдом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401792" y="190391"/>
            <a:ext cx="558196" cy="326084"/>
            <a:chOff x="-3597130" y="612150"/>
            <a:chExt cx="2028242" cy="1184847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-1833990" y="613352"/>
              <a:ext cx="265102" cy="1147576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-2122537" y="612150"/>
              <a:ext cx="269911" cy="1148776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-2882378" y="628983"/>
              <a:ext cx="730983" cy="1168012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-3597130" y="646417"/>
              <a:ext cx="654638" cy="1150580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799675" y="73880"/>
            <a:ext cx="11073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ГОСУДАРСТВЕННОМ ЗАДАНИИ НА 2024 ГОД</a:t>
            </a:r>
          </a:p>
        </p:txBody>
      </p:sp>
      <p:sp>
        <p:nvSpPr>
          <p:cNvPr id="29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734054" y="5103850"/>
            <a:ext cx="1340988" cy="17007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6968846" y="2821944"/>
            <a:ext cx="1340988" cy="17007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724556" y="2985816"/>
            <a:ext cx="40644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ул. Зарайская, д.55, стр.1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5841" y="3362739"/>
            <a:ext cx="5221048" cy="3356990"/>
          </a:xfrm>
          <a:prstGeom prst="round2DiagRect">
            <a:avLst>
              <a:gd name="adj1" fmla="val 5000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6745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164706" y="349717"/>
            <a:ext cx="1714970" cy="4584679"/>
          </a:xfrm>
          <a:prstGeom prst="round2DiagRect">
            <a:avLst>
              <a:gd name="adj1" fmla="val 0"/>
              <a:gd name="adj2" fmla="val 43458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9494929" y="2492154"/>
            <a:ext cx="984297" cy="265490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2426904" y="236961"/>
            <a:ext cx="1742954" cy="478402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1678675" y="271033"/>
            <a:ext cx="8868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«ЮГО-ВОСТОК»</a:t>
            </a:r>
          </a:p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Рязанский район</a:t>
            </a:r>
            <a:endParaRPr lang="ru-RU" sz="3200" b="1" dirty="0">
              <a:solidFill>
                <a:srgbClr val="C018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11773" y="1934200"/>
            <a:ext cx="4064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Занятия по физической культуре и спорту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48680" y="1972078"/>
            <a:ext cx="4416227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ts val="25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Клубные формирования и формирования самодеятельного народного творчества</a:t>
            </a:r>
          </a:p>
        </p:txBody>
      </p:sp>
      <p:sp>
        <p:nvSpPr>
          <p:cNvPr id="37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741674" y="2467291"/>
            <a:ext cx="984297" cy="265490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422240" y="2794800"/>
            <a:ext cx="1228037" cy="4584679"/>
          </a:xfrm>
          <a:prstGeom prst="round2DiagRect">
            <a:avLst>
              <a:gd name="adj1" fmla="val 0"/>
              <a:gd name="adj2" fmla="val 43458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9508995" y="4693769"/>
            <a:ext cx="984297" cy="265490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2688410" y="2686015"/>
            <a:ext cx="1248076" cy="478402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25840" y="4625909"/>
            <a:ext cx="4064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Культурно-массовые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962747" y="4663787"/>
            <a:ext cx="4416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Физкультурные и спортивные мероприятия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755740" y="4668906"/>
            <a:ext cx="984297" cy="265490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55681" y="5529075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5080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человека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035500" y="5563365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660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1774" y="3309570"/>
            <a:ext cx="48675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lvl="0" indent="-457200">
              <a:spcBef>
                <a:spcPts val="600"/>
              </a:spcBef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91593" y="3343860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кружков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93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6222" b="22779"/>
          <a:stretch/>
        </p:blipFill>
        <p:spPr>
          <a:xfrm>
            <a:off x="-709448" y="1307370"/>
            <a:ext cx="12580882" cy="5811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017987" y="230152"/>
            <a:ext cx="904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Клубные формирования и спортивные секции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0299726" y="440148"/>
            <a:ext cx="1466100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460942" y="2100916"/>
            <a:ext cx="10640845" cy="129266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600"/>
              </a:spcBef>
              <a:buSzPct val="110000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Досуговые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студии:</a:t>
            </a:r>
          </a:p>
          <a:p>
            <a:pPr marL="342900" algn="just">
              <a:spcBef>
                <a:spcPts val="600"/>
              </a:spcBef>
              <a:buSzPct val="110000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Изостудия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«Радуга», изостудия «Детский рисунок».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457200" algn="just">
              <a:spcBef>
                <a:spcPts val="600"/>
              </a:spcBef>
              <a:buSzPct val="110000"/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460942" y="3524984"/>
            <a:ext cx="10640845" cy="9079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600"/>
              </a:spcBef>
              <a:buSzPct val="110000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Спортивные секции:</a:t>
            </a:r>
          </a:p>
          <a:p>
            <a:pPr marL="342900" algn="just">
              <a:spcBef>
                <a:spcPts val="600"/>
              </a:spcBef>
              <a:buSzPct val="110000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Спортивная секция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«Стратегия», спортивная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секция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«Умная игра».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91931" y="5050632"/>
            <a:ext cx="10640845" cy="12772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600"/>
              </a:spcBef>
              <a:buSzPct val="110000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Внебюджетные кружки:</a:t>
            </a:r>
          </a:p>
          <a:p>
            <a:pPr marL="342900" algn="just">
              <a:spcBef>
                <a:spcPts val="600"/>
              </a:spcBef>
              <a:buSzPct val="11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Изостудия «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Этюд», Студия керамики «Вырасти в мастера», Кружок «Керамика для маленьких», Кружок «Керамика для подростков».</a:t>
            </a:r>
          </a:p>
        </p:txBody>
      </p:sp>
    </p:spTree>
    <p:extLst>
      <p:ext uri="{BB962C8B-B14F-4D97-AF65-F5344CB8AC3E}">
        <p14:creationId xmlns:p14="http://schemas.microsoft.com/office/powerpoint/2010/main" val="37818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15" y="1436918"/>
            <a:ext cx="5667039" cy="4196681"/>
          </a:xfrm>
          <a:prstGeom prst="round2DiagRect">
            <a:avLst>
              <a:gd name="adj1" fmla="val 26170"/>
              <a:gd name="adj2" fmla="val 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7023380" y="4302155"/>
            <a:ext cx="896187" cy="259244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1" y="1436918"/>
            <a:ext cx="6017892" cy="4011928"/>
          </a:xfrm>
          <a:prstGeom prst="round2DiagRect">
            <a:avLst>
              <a:gd name="adj1" fmla="val 0"/>
              <a:gd name="adj2" fmla="val 30165"/>
            </a:avLst>
          </a:prstGeom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4430597" y="4449860"/>
            <a:ext cx="896186" cy="229703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174559" y="5295732"/>
            <a:ext cx="259314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Изостудия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«Детский рисунок»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730171" y="5295732"/>
            <a:ext cx="224129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Изостудия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«Радуга»</a:t>
            </a:r>
          </a:p>
        </p:txBody>
      </p:sp>
    </p:spTree>
    <p:extLst>
      <p:ext uri="{BB962C8B-B14F-4D97-AF65-F5344CB8AC3E}">
        <p14:creationId xmlns:p14="http://schemas.microsoft.com/office/powerpoint/2010/main" val="37997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2" y="1558757"/>
            <a:ext cx="5720042" cy="3813361"/>
          </a:xfrm>
          <a:prstGeom prst="round2DiagRect">
            <a:avLst>
              <a:gd name="adj1" fmla="val 28604"/>
              <a:gd name="adj2" fmla="val 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7961422" y="4030443"/>
            <a:ext cx="900424" cy="35274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9" y="1471389"/>
            <a:ext cx="6023236" cy="4015490"/>
          </a:xfrm>
          <a:prstGeom prst="round2DiagRect">
            <a:avLst>
              <a:gd name="adj1" fmla="val 0"/>
              <a:gd name="adj2" fmla="val 32068"/>
            </a:avLst>
          </a:prstGeom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4578102" y="4324973"/>
            <a:ext cx="896186" cy="293842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713462" y="5520126"/>
            <a:ext cx="339634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Спортивная секция «Стратегия»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556982" y="5491098"/>
            <a:ext cx="283970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Кружок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«Подготовка к школе»</a:t>
            </a:r>
          </a:p>
        </p:txBody>
      </p:sp>
    </p:spTree>
    <p:extLst>
      <p:ext uri="{BB962C8B-B14F-4D97-AF65-F5344CB8AC3E}">
        <p14:creationId xmlns:p14="http://schemas.microsoft.com/office/powerpoint/2010/main" val="8020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63" y="951369"/>
            <a:ext cx="7394389" cy="4929592"/>
          </a:xfrm>
          <a:prstGeom prst="round2DiagRect">
            <a:avLst>
              <a:gd name="adj1" fmla="val 0"/>
              <a:gd name="adj2" fmla="val 32068"/>
            </a:avLst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7330671" y="3399692"/>
            <a:ext cx="900424" cy="47889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815014" y="5520126"/>
            <a:ext cx="429479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Студия керамики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«Вырасти мастера»</a:t>
            </a:r>
          </a:p>
        </p:txBody>
      </p:sp>
    </p:spTree>
    <p:extLst>
      <p:ext uri="{BB962C8B-B14F-4D97-AF65-F5344CB8AC3E}">
        <p14:creationId xmlns:p14="http://schemas.microsoft.com/office/powerpoint/2010/main" val="36553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15173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6222" b="22779"/>
          <a:stretch/>
        </p:blipFill>
        <p:spPr>
          <a:xfrm>
            <a:off x="-756745" y="1477116"/>
            <a:ext cx="12405125" cy="55700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017987" y="230152"/>
            <a:ext cx="9014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Крупные </a:t>
            </a:r>
            <a:r>
              <a:rPr lang="ru-RU" sz="3200" b="1" dirty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социально-значимые </a:t>
            </a:r>
            <a:r>
              <a:rPr lang="ru-RU" sz="2800" b="1" dirty="0" smtClean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sz="3200" b="1" dirty="0" smtClean="0">
              <a:solidFill>
                <a:srgbClr val="C018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районе Рязанский</a:t>
            </a:r>
            <a:endParaRPr lang="ru-RU" sz="3200" b="1" dirty="0">
              <a:solidFill>
                <a:srgbClr val="C018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0495892" y="243983"/>
            <a:ext cx="1073768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772094" y="1764189"/>
            <a:ext cx="9632956" cy="512448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Праздничное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мероприятие, посвященное Международному Женскому Дню "Весенний романс"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Праздничное мероприятие, посвященное 79-й годовщине Победы в Великой Отечественной войне 1941-1945 гг. "Войны священные страницы"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Праздничное мероприятие, посвящённое Дню России "Россия, Родина моя"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Праздничное мероприятие "Лето, игры и друзья"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Праздничное мероприятие "Победы России"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Спортивные эстафеты "Веселые старты"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Праздничное мероприятие, посвящённое Дню молодёжи "Вперёд, молодёжь!"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Праздничное мероприятие "День Рязанского проспекта"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Комплексное мероприятие "Творим-мастерим!"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Праздничное мероприятие "Москва - как много в этом звуке!"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Праздничное мероприятие, посвящённое Дню народного единства "Россия, Родина, Единство"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Праздничное мероприятие "В гостях у снеговика"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542</Words>
  <Application>Microsoft Office PowerPoint</Application>
  <PresentationFormat>Широкоэкранный</PresentationFormat>
  <Paragraphs>97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Gilroy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user</cp:lastModifiedBy>
  <cp:revision>201</cp:revision>
  <dcterms:created xsi:type="dcterms:W3CDTF">2022-06-09T19:17:28Z</dcterms:created>
  <dcterms:modified xsi:type="dcterms:W3CDTF">2025-06-02T09:52:36Z</dcterms:modified>
</cp:coreProperties>
</file>