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  <p:sldMasterId id="2147483676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0" r:id="rId25"/>
    <p:sldId id="281" r:id="rId26"/>
  </p:sldIdLst>
  <p:sldSz cx="9144000" cy="5143500" type="screen16x9"/>
  <p:notesSz cx="6797675" cy="9926638"/>
  <p:embeddedFontLs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747775"/>
          </p15:clr>
        </p15:guide>
        <p15:guide id="2" pos="476" userDrawn="1">
          <p15:clr>
            <a:srgbClr val="747775"/>
          </p15:clr>
        </p15:guide>
        <p15:guide id="3" orient="horz" pos="3117" userDrawn="1">
          <p15:clr>
            <a:srgbClr val="A4A3A4"/>
          </p15:clr>
        </p15:guide>
        <p15:guide id="4" orient="horz" pos="26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5F7"/>
    <a:srgbClr val="EB5847"/>
    <a:srgbClr val="EAF1F4"/>
    <a:srgbClr val="D4F3FA"/>
    <a:srgbClr val="118BA3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02"/>
      </p:cViewPr>
      <p:guideLst>
        <p:guide orient="horz" pos="395"/>
        <p:guide pos="476"/>
        <p:guide orient="horz" pos="3117"/>
        <p:guide orient="horz" pos="26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1651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fe7157c95_2_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31fe7157c95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852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fe7157c95_2_37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31fe7157c95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2664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fe7157c95_2_38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g31fe7157c95_2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166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1fe7157c95_2_3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g31fe7157c95_2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507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0859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fe7157c95_2_55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0" name="Google Shape;670;g31fe7157c95_2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991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1fe7157c95_2_57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31fe7157c95_2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5841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fe7157c95_2_5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5" name="Google Shape;705;g31fe7157c95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6526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1fe7157c95_2_6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8" name="Google Shape;728;g31fe7157c95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5405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fe7157c95_2_6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7" name="Google Shape;747;g31fe7157c95_2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1158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fe7157c95_2_65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1" name="Google Shape;771;g31fe7157c95_2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47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fe7157c95_2_10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31fe7157c9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952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1fe7157c95_2_66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4" name="Google Shape;784;g31fe7157c95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063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>
          <a:extLst>
            <a:ext uri="{FF2B5EF4-FFF2-40B4-BE49-F238E27FC236}">
              <a16:creationId xmlns:a16="http://schemas.microsoft.com/office/drawing/2014/main" xmlns="" id="{9EF59634-74C9-FEB3-3317-7885409E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>
            <a:extLst>
              <a:ext uri="{FF2B5EF4-FFF2-40B4-BE49-F238E27FC236}">
                <a16:creationId xmlns:a16="http://schemas.microsoft.com/office/drawing/2014/main" xmlns="" id="{5E54C3CD-92BD-2C1A-8905-85379AF8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>
            <a:extLst>
              <a:ext uri="{FF2B5EF4-FFF2-40B4-BE49-F238E27FC236}">
                <a16:creationId xmlns:a16="http://schemas.microsoft.com/office/drawing/2014/main" xmlns="" id="{DC23FB22-C70C-270B-6C18-48B796E33F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8412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21d9f2f03a_11_4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9" name="Google Shape;879;g321d9f2f03a_1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5390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1fe7157c95_2_78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8" name="Google Shape;898;g31fe7157c95_2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685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fe7157c95_2_15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31fe7157c95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656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fe7157c95_2_19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31fe7157c95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661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fe7157c95_2_2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31fe7157c95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90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fe7157c95_2_2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1fe7157c95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5770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fe7157c95_2_29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g31fe7157c95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5776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fe7157c95_2_3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g31fe7157c95_2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587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fe7157c95_2_3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g31fe7157c95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205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/>
          <p:nvPr/>
        </p:nvSpPr>
        <p:spPr>
          <a:xfrm>
            <a:off x="615043" y="760203"/>
            <a:ext cx="577405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3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ОТЧЕТ О РАБОТЕ МФЦ РАЙОНА РЯЗАНСКИЙ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3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ЗА 2024 ГОД</a:t>
            </a:r>
            <a:endParaRPr sz="3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30"/>
          <p:cNvGrpSpPr/>
          <p:nvPr/>
        </p:nvGrpSpPr>
        <p:grpSpPr>
          <a:xfrm>
            <a:off x="615043" y="4027682"/>
            <a:ext cx="1710444" cy="871194"/>
            <a:chOff x="2450083" y="3703500"/>
            <a:chExt cx="1725061" cy="878639"/>
          </a:xfrm>
        </p:grpSpPr>
        <p:sp>
          <p:nvSpPr>
            <p:cNvPr id="154" name="Google Shape;154;p3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7" name="Google Shape;1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7976" y="357725"/>
            <a:ext cx="3560373" cy="47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/>
          <p:nvPr/>
        </p:nvSpPr>
        <p:spPr>
          <a:xfrm rot="10800000">
            <a:off x="5191016" y="1032641"/>
            <a:ext cx="3389586" cy="94593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0"/>
          <p:cNvSpPr txBox="1"/>
          <p:nvPr/>
        </p:nvSpPr>
        <p:spPr>
          <a:xfrm>
            <a:off x="758946" y="1587663"/>
            <a:ext cx="36874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ОРГАНОВ ОПЕКИ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отношении детей, недееспособных и ограниченно дееспособных граждан </a:t>
            </a:r>
            <a:endParaRPr sz="1400" b="0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40"/>
          <p:cNvSpPr txBox="1"/>
          <p:nvPr/>
        </p:nvSpPr>
        <p:spPr>
          <a:xfrm>
            <a:off x="5370233" y="1194494"/>
            <a:ext cx="3028763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сделки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имуществом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(купля-продажа, обмен и др.)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распоряжение денежными средствами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0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Уникальные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40"/>
          <p:cNvPicPr preferRelativeResize="0"/>
          <p:nvPr/>
        </p:nvPicPr>
        <p:blipFill rotWithShape="1">
          <a:blip r:embed="rId4">
            <a:alphaModFix/>
          </a:blip>
          <a:srcRect l="3875" r="10198"/>
          <a:stretch/>
        </p:blipFill>
        <p:spPr>
          <a:xfrm>
            <a:off x="5386007" y="2205246"/>
            <a:ext cx="2939084" cy="228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0"/>
          <p:cNvSpPr txBox="1"/>
          <p:nvPr/>
        </p:nvSpPr>
        <p:spPr>
          <a:xfrm>
            <a:off x="758825" y="2650826"/>
            <a:ext cx="3628013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Подать заявление о предоставлении государственных услуг можно во все флагманские офисы и центр госуслуг района Коммунарка, в том числе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предварительной записи через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 госуслуг для органов исполнительной власти города Москвы уполномочен на рассмотрение заявлений с выдачей предварительных разрешений. На базе МФЦ для ОИВ создан специализированный Отдел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услуг органов опеки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/>
          <p:nvPr/>
        </p:nvSpPr>
        <p:spPr>
          <a:xfrm rot="10800000">
            <a:off x="5081891" y="1196598"/>
            <a:ext cx="3389586" cy="126638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4">
            <a:alphaModFix/>
          </a:blip>
          <a:srcRect l="7029" r="8073"/>
          <a:stretch/>
        </p:blipFill>
        <p:spPr>
          <a:xfrm>
            <a:off x="5351539" y="2589141"/>
            <a:ext cx="2883049" cy="226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1"/>
          <p:cNvSpPr txBox="1"/>
          <p:nvPr/>
        </p:nvSpPr>
        <p:spPr>
          <a:xfrm>
            <a:off x="863602" y="1698904"/>
            <a:ext cx="370839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ИЮНЯ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города Москвы можно получить услуги по воинскому учету, выдаче удостоверений, справок и оформлению выплат, пенсий — всего стало доступно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40 услуг военного комиссариата.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можно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справку об участии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специальной военной операции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Сделать это могут граждане РФ — участники СВО, члены их семей, а также родители (законные представители) несовершеннолетнего ребенка участника СВО.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организован прием заявителей для подачи и направления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жалоб в призывную комиссию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г. Москвы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обжалования отдельных решений, принимаемых в соответствии с Федеральным законом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от 28 марта 1998 г. № 53-ФЗ «О воинской обязанности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военной службе».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5244656" y="827302"/>
            <a:ext cx="318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РОСРЕЕСТРА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5348727" y="1332345"/>
            <a:ext cx="288586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11 центрах «Мои Документы» появилась возможность зарегистрировать недвижимость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новых территориях России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(Донецкая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Луганские народные республики, Запорожская и Херсонская области)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получить выписки из ЕГРН на объекты, расположенные на этих территориях.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2" name="Google Shape;502;p41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2"/>
          <p:cNvSpPr/>
          <p:nvPr/>
        </p:nvSpPr>
        <p:spPr>
          <a:xfrm rot="10800000">
            <a:off x="5081891" y="922266"/>
            <a:ext cx="3389586" cy="151859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2"/>
          <p:cNvSpPr txBox="1"/>
          <p:nvPr/>
        </p:nvSpPr>
        <p:spPr>
          <a:xfrm>
            <a:off x="934819" y="1639240"/>
            <a:ext cx="3779071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перечень услуг, по вопросам которых жители могут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от специалистов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Документы», в 2024 году добавились услуги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подтверждению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об образовании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(или) о квалификации, об ученых степенях, ученых званиях, а также две услуги в сфере опеки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23 АВГУСТА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центрах «Мои Документы» предоставляется услуга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«Оформление наличия гражданства Российской Федерации»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части приема заявлений и выдачи результата для получения свидетельства о приобретении гражданства Российской Федерации или проставления отметки о наличии гражданства Российской Федерации на свидетельствах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рождении.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12 СЕНТЯБРЯ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столичных центрах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жители Московской области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могут подать заявления на получение 22 электронных услуг.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 москвичи теперь пользуются центрами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Подмосковье — там они могут получить 20 онлайн-услуг.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2"/>
          <p:cNvSpPr txBox="1"/>
          <p:nvPr/>
        </p:nvSpPr>
        <p:spPr>
          <a:xfrm>
            <a:off x="5221962" y="1023008"/>
            <a:ext cx="3249515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ГБУ МФЦ города Москвы переданы полномочия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государственных 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подтверждению документов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образовании и (или) квалификации,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ученых степенях, ученых званиях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 ключ.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МФЦ по реализации отдельных полномочий рассматривает заявления и проставляет апостиль.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42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42"/>
          <p:cNvPicPr preferRelativeResize="0"/>
          <p:nvPr/>
        </p:nvPicPr>
        <p:blipFill rotWithShape="1">
          <a:blip r:embed="rId4">
            <a:alphaModFix/>
          </a:blip>
          <a:srcRect l="8317" r="5509"/>
          <a:stretch/>
        </p:blipFill>
        <p:spPr>
          <a:xfrm>
            <a:off x="5281448" y="2571922"/>
            <a:ext cx="2940270" cy="22746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42"/>
          <p:cNvCxnSpPr/>
          <p:nvPr/>
        </p:nvCxnSpPr>
        <p:spPr>
          <a:xfrm>
            <a:off x="4844724" y="935340"/>
            <a:ext cx="0" cy="3887383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622" name="Google Shape;622;p45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ПРОЕКТЫ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НАПРАВЛЕНИЯ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3" name="Google Shape;623;p45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6"/>
          <p:cNvSpPr/>
          <p:nvPr/>
        </p:nvSpPr>
        <p:spPr>
          <a:xfrm rot="10800000">
            <a:off x="4865076" y="2932523"/>
            <a:ext cx="4036418" cy="437853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46"/>
          <p:cNvPicPr preferRelativeResize="0"/>
          <p:nvPr/>
        </p:nvPicPr>
        <p:blipFill rotWithShape="1">
          <a:blip r:embed="rId4">
            <a:alphaModFix/>
          </a:blip>
          <a:srcRect t="6512" b="1750"/>
          <a:stretch/>
        </p:blipFill>
        <p:spPr>
          <a:xfrm>
            <a:off x="863601" y="618198"/>
            <a:ext cx="2878558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6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46"/>
          <p:cNvSpPr/>
          <p:nvPr/>
        </p:nvSpPr>
        <p:spPr>
          <a:xfrm>
            <a:off x="4913137" y="2969437"/>
            <a:ext cx="3526154" cy="51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 — </a:t>
            </a:r>
            <a:r>
              <a:rPr lang="ru" sz="18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АВГУСТ 2020 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6"/>
          <p:cNvSpPr/>
          <p:nvPr/>
        </p:nvSpPr>
        <p:spPr>
          <a:xfrm flipH="1">
            <a:off x="863597" y="3538868"/>
            <a:ext cx="7807436" cy="11771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7E3"/>
              </a:buClr>
              <a:buSzPts val="900"/>
              <a:buFont typeface="Arial"/>
              <a:buChar char="•"/>
            </a:pPr>
            <a:r>
              <a:rPr lang="ru" sz="900" b="1" i="0" u="none" strike="noStrike" cap="none" dirty="0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2020 году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сотрудники центров госуслуг стали </a:t>
            </a:r>
            <a:r>
              <a:rPr lang="ru" sz="900" b="1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и центров амбулаторной онкологической помощи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lang="ru" sz="900" b="0" i="0" u="none" strike="noStrike" cap="none" dirty="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900" b="1" i="0" u="none" strike="noStrike" cap="none" dirty="0">
              <a:solidFill>
                <a:srgbClr val="62B7E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 dirty="0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r>
              <a:rPr lang="ru" sz="900" b="1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основную деятельность центров госуслуг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 dirty="0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 dirty="0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" sz="900" b="1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ГКБ им. В. В. Вересаева, НИИ скорой помощи им. Н. В. Склифосовского, ГКБ им. О. М. Филатова, ММНКЦ им. С. П. Боткина, а в 2024 году приступили к работе в </a:t>
            </a:r>
            <a:r>
              <a:rPr lang="ru" sz="900" b="1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 городских больниц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 dirty="0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2024 ГОДУ </a:t>
            </a:r>
            <a:r>
              <a:rPr lang="ru" sz="900" b="1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более 2 тыс. специалистов </a:t>
            </a: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работают администраторами в 377 зданиях медицинских организаций столицы.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46"/>
          <p:cNvPicPr preferRelativeResize="0"/>
          <p:nvPr/>
        </p:nvPicPr>
        <p:blipFill rotWithShape="1">
          <a:blip r:embed="rId5">
            <a:alphaModFix/>
          </a:blip>
          <a:srcRect l="529" t="40917" b="14240"/>
          <a:stretch/>
        </p:blipFill>
        <p:spPr>
          <a:xfrm>
            <a:off x="3742160" y="618198"/>
            <a:ext cx="2562713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6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5DB4E2"/>
              </a:gs>
              <a:gs pos="9000">
                <a:srgbClr val="5DB4E2"/>
              </a:gs>
              <a:gs pos="70000">
                <a:srgbClr val="68BCE5"/>
              </a:gs>
              <a:gs pos="100000">
                <a:srgbClr val="A2E4F4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Направление «МОЙ АДМИНИСТРАТОР»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6"/>
          <p:cNvSpPr/>
          <p:nvPr/>
        </p:nvSpPr>
        <p:spPr>
          <a:xfrm flipH="1">
            <a:off x="863597" y="2935838"/>
            <a:ext cx="3886013" cy="5095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выполняют функции администраторов в медицинских организациях.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4874" y="618201"/>
            <a:ext cx="2606495" cy="17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47"/>
          <p:cNvGrpSpPr/>
          <p:nvPr/>
        </p:nvGrpSpPr>
        <p:grpSpPr>
          <a:xfrm>
            <a:off x="863600" y="620712"/>
            <a:ext cx="8029574" cy="1914513"/>
            <a:chOff x="863600" y="620712"/>
            <a:chExt cx="8029574" cy="1914513"/>
          </a:xfrm>
        </p:grpSpPr>
        <p:pic>
          <p:nvPicPr>
            <p:cNvPr id="686" name="Google Shape;686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65992" y="620712"/>
              <a:ext cx="2827182" cy="1914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4796" y="620713"/>
              <a:ext cx="2601196" cy="1756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3600" y="620713"/>
              <a:ext cx="2602326" cy="1734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9" name="Google Shape;689;p47"/>
          <p:cNvSpPr/>
          <p:nvPr/>
        </p:nvSpPr>
        <p:spPr>
          <a:xfrm flipH="1">
            <a:off x="6065991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7"/>
          <p:cNvSpPr/>
          <p:nvPr/>
        </p:nvSpPr>
        <p:spPr>
          <a:xfrm rot="10800000">
            <a:off x="863585" y="3481730"/>
            <a:ext cx="5115389" cy="1110007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7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p47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/>
          <p:nvPr/>
        </p:nvSpPr>
        <p:spPr>
          <a:xfrm flipH="1">
            <a:off x="865979" y="2856993"/>
            <a:ext cx="5053462" cy="7575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проживающих в психоневрологических интернатах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7"/>
          <p:cNvSpPr/>
          <p:nvPr/>
        </p:nvSpPr>
        <p:spPr>
          <a:xfrm flipH="1">
            <a:off x="865976" y="3529597"/>
            <a:ext cx="4942714" cy="10869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в адаптации и социализации становится трудовая занятость: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и уверенность в собственных силах.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Премии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HR-бренд-2021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стали победителями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6" name="Google Shape;696;p47"/>
          <p:cNvSpPr/>
          <p:nvPr/>
        </p:nvSpPr>
        <p:spPr>
          <a:xfrm flipH="1">
            <a:off x="6221650" y="2820902"/>
            <a:ext cx="2035055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Старт проекта — </a:t>
            </a: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март 2021 года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7"/>
          <p:cNvSpPr txBox="1"/>
          <p:nvPr/>
        </p:nvSpPr>
        <p:spPr>
          <a:xfrm>
            <a:off x="6203101" y="3668596"/>
            <a:ext cx="6597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74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8" name="Google Shape;698;p47"/>
          <p:cNvSpPr txBox="1"/>
          <p:nvPr/>
        </p:nvSpPr>
        <p:spPr>
          <a:xfrm>
            <a:off x="6988985" y="4363977"/>
            <a:ext cx="2026824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7"/>
          <p:cNvSpPr txBox="1"/>
          <p:nvPr/>
        </p:nvSpPr>
        <p:spPr>
          <a:xfrm>
            <a:off x="6758641" y="3628085"/>
            <a:ext cx="1999998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воспитанников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7"/>
          <p:cNvSpPr txBox="1"/>
          <p:nvPr/>
        </p:nvSpPr>
        <p:spPr>
          <a:xfrm>
            <a:off x="6170659" y="4392914"/>
            <a:ext cx="921175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43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1" name="Google Shape;701;p47"/>
          <p:cNvSpPr txBox="1"/>
          <p:nvPr/>
        </p:nvSpPr>
        <p:spPr>
          <a:xfrm>
            <a:off x="6221650" y="3407759"/>
            <a:ext cx="24142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Сейчас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7"/>
          <p:cNvSpPr/>
          <p:nvPr/>
        </p:nvSpPr>
        <p:spPr>
          <a:xfrm>
            <a:off x="6212541" y="4128140"/>
            <a:ext cx="12314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работают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2484" y="625260"/>
            <a:ext cx="3070689" cy="18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3783" y="620713"/>
            <a:ext cx="2633716" cy="17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789238" cy="185968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8"/>
          <p:cNvSpPr/>
          <p:nvPr/>
        </p:nvSpPr>
        <p:spPr>
          <a:xfrm flipH="1">
            <a:off x="6065992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8"/>
          <p:cNvSpPr/>
          <p:nvPr/>
        </p:nvSpPr>
        <p:spPr>
          <a:xfrm flipH="1">
            <a:off x="6188756" y="2816676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2" name="Google Shape;712;p4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8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Google Shape;714;p48"/>
          <p:cNvSpPr/>
          <p:nvPr/>
        </p:nvSpPr>
        <p:spPr>
          <a:xfrm flipH="1">
            <a:off x="865981" y="2843835"/>
            <a:ext cx="5077528" cy="1082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и историй москвичей.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рамках акции через центры госуслуг в Главархив горожане могут передать свои материалы: фотографии, документы, письма, предметы быта и гардероба.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них москвичам и сохранить для следующих поколений.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8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«МОСКВА — С ЗАБОТОЙ ОБ ИСТОРИИ»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8"/>
          <p:cNvSpPr/>
          <p:nvPr/>
        </p:nvSpPr>
        <p:spPr>
          <a:xfrm flipH="1">
            <a:off x="865981" y="3825560"/>
            <a:ext cx="5015124" cy="9476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2400" b="0" i="0" u="none" strike="noStrike" cap="none">
              <a:solidFill>
                <a:srgbClr val="F04B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организована одноименная выставка. В экспозициях представлены интересные факты, документы и фотографии, познавательная инфографика, а также видео-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аудиоконтент, интерактивные тач-экраны c викторинами и играми.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8"/>
          <p:cNvSpPr txBox="1"/>
          <p:nvPr/>
        </p:nvSpPr>
        <p:spPr>
          <a:xfrm>
            <a:off x="6173999" y="2996040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 15 000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8" name="Google Shape;718;p48"/>
          <p:cNvSpPr txBox="1"/>
          <p:nvPr/>
        </p:nvSpPr>
        <p:spPr>
          <a:xfrm>
            <a:off x="6314398" y="4384150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9" name="Google Shape;719;p48"/>
          <p:cNvSpPr/>
          <p:nvPr/>
        </p:nvSpPr>
        <p:spPr>
          <a:xfrm>
            <a:off x="6188756" y="3281707"/>
            <a:ext cx="2361931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0" name="Google Shape;720;p48"/>
          <p:cNvGrpSpPr/>
          <p:nvPr/>
        </p:nvGrpSpPr>
        <p:grpSpPr>
          <a:xfrm>
            <a:off x="6282475" y="3775073"/>
            <a:ext cx="2317073" cy="491981"/>
            <a:chOff x="6282475" y="3740107"/>
            <a:chExt cx="2317073" cy="491981"/>
          </a:xfrm>
        </p:grpSpPr>
        <p:grpSp>
          <p:nvGrpSpPr>
            <p:cNvPr id="721" name="Google Shape;721;p48"/>
            <p:cNvGrpSpPr/>
            <p:nvPr/>
          </p:nvGrpSpPr>
          <p:grpSpPr>
            <a:xfrm>
              <a:off x="6282475" y="3758655"/>
              <a:ext cx="677857" cy="473433"/>
              <a:chOff x="8186739" y="3747904"/>
              <a:chExt cx="677857" cy="473433"/>
            </a:xfrm>
          </p:grpSpPr>
          <p:sp>
            <p:nvSpPr>
              <p:cNvPr id="722" name="Google Shape;722;p48"/>
              <p:cNvSpPr txBox="1"/>
              <p:nvPr/>
            </p:nvSpPr>
            <p:spPr>
              <a:xfrm>
                <a:off x="8186739" y="3747904"/>
                <a:ext cx="566446" cy="3164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marL="0" marR="0" lvl="0" indent="0" algn="r" rtl="0">
                  <a:lnSpc>
                    <a:spcPct val="5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ru" sz="2400" b="1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4,6 </a:t>
                </a:r>
                <a:endParaRPr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>
                <a:off x="8352436" y="4023085"/>
                <a:ext cx="512160" cy="198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ru" sz="1000" b="0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ИЗ 5</a:t>
                </a:r>
                <a:endParaRPr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724" name="Google Shape;724;p48"/>
            <p:cNvSpPr/>
            <p:nvPr/>
          </p:nvSpPr>
          <p:spPr>
            <a:xfrm>
              <a:off x="6871602" y="3740107"/>
              <a:ext cx="1727946" cy="324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средняя оценка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выставки москвичами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48"/>
          <p:cNvSpPr/>
          <p:nvPr/>
        </p:nvSpPr>
        <p:spPr>
          <a:xfrm>
            <a:off x="6871602" y="4390649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9"/>
          <p:cNvSpPr/>
          <p:nvPr/>
        </p:nvSpPr>
        <p:spPr>
          <a:xfrm rot="10800000">
            <a:off x="863594" y="3293257"/>
            <a:ext cx="5115389" cy="121935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9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9"/>
          <p:cNvSpPr/>
          <p:nvPr/>
        </p:nvSpPr>
        <p:spPr>
          <a:xfrm flipH="1">
            <a:off x="863596" y="2355597"/>
            <a:ext cx="5484651" cy="422137"/>
          </a:xfrm>
          <a:prstGeom prst="roundRect">
            <a:avLst>
              <a:gd name="adj" fmla="val 0"/>
            </a:avLst>
          </a:prstGeom>
          <a:solidFill>
            <a:srgbClr val="9DC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«СПОРТИВНЫЕ ВЫХОДНЫЕ» —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49"/>
          <p:cNvSpPr/>
          <p:nvPr/>
        </p:nvSpPr>
        <p:spPr>
          <a:xfrm flipH="1">
            <a:off x="6344750" y="2355597"/>
            <a:ext cx="2548424" cy="2587551"/>
          </a:xfrm>
          <a:prstGeom prst="roundRect">
            <a:avLst>
              <a:gd name="adj" fmla="val 0"/>
            </a:avLst>
          </a:prstGeom>
          <a:solidFill>
            <a:srgbClr val="CE25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9"/>
          <p:cNvSpPr txBox="1"/>
          <p:nvPr/>
        </p:nvSpPr>
        <p:spPr>
          <a:xfrm>
            <a:off x="6436757" y="2556641"/>
            <a:ext cx="2488685" cy="58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&gt;150 тыс. </a:t>
            </a:r>
            <a:r>
              <a:rPr lang="ru" sz="14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участников проекта</a:t>
            </a:r>
            <a:endParaRPr sz="11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49"/>
          <p:cNvSpPr txBox="1"/>
          <p:nvPr/>
        </p:nvSpPr>
        <p:spPr>
          <a:xfrm>
            <a:off x="6436757" y="3284658"/>
            <a:ext cx="24888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&gt;10 тыс.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оффлайн-тренировок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6436757" y="3991975"/>
            <a:ext cx="2488685" cy="76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&gt;1,7 млн </a:t>
            </a: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просмотров онлайн-тренировок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863595" y="3322540"/>
            <a:ext cx="24732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ЛЕТНЕМ СЕЗОНЕ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количество площадок для тренировок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увеличилось втрое — до 72. За три месяца более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25 тысяч москвичей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посетили спортивные активности.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9"/>
          <p:cNvSpPr txBox="1"/>
          <p:nvPr/>
        </p:nvSpPr>
        <p:spPr>
          <a:xfrm>
            <a:off x="3258207" y="3322540"/>
            <a:ext cx="30535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ОСЕНЬЮ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фитрок и джампинг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Сейчас жителям столицы доступно 15 разных дисциплин, которые проходят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17 популярных локациях города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/>
          <p:nvPr/>
        </p:nvSpPr>
        <p:spPr>
          <a:xfrm flipH="1">
            <a:off x="859701" y="4572737"/>
            <a:ext cx="5452104" cy="37837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highlight>
                  <a:srgbClr val="9DC53D"/>
                </a:highlight>
                <a:latin typeface="Verdana"/>
                <a:ea typeface="Verdana"/>
                <a:cs typeface="Verdana"/>
                <a:sym typeface="Verdana"/>
              </a:rPr>
              <a:t> Дисциплины </a:t>
            </a: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йога, растяжка, функциональный и танцевальный тренинги, фитрок, джампинг, фитнес-бокс, пилатес, барре.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9"/>
          <p:cNvSpPr txBox="1"/>
          <p:nvPr/>
        </p:nvSpPr>
        <p:spPr>
          <a:xfrm>
            <a:off x="863594" y="4247451"/>
            <a:ext cx="52142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онлайн-формате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проходят зарядки, медитации и другие тренировки.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900" y="462250"/>
            <a:ext cx="2871823" cy="19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1725" y="462250"/>
            <a:ext cx="2865536" cy="19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878" y="462250"/>
            <a:ext cx="2843021" cy="18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9"/>
          <p:cNvSpPr/>
          <p:nvPr/>
        </p:nvSpPr>
        <p:spPr>
          <a:xfrm flipH="1">
            <a:off x="877556" y="2771472"/>
            <a:ext cx="5512734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 города Москвы. Совместный проект центров госуслуг «Мои Документы» и Департамента спорта города Москвы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0"/>
          <p:cNvSpPr/>
          <p:nvPr/>
        </p:nvSpPr>
        <p:spPr>
          <a:xfrm rot="10800000">
            <a:off x="863592" y="3417815"/>
            <a:ext cx="5115389" cy="152212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0"/>
          <p:cNvSpPr/>
          <p:nvPr/>
        </p:nvSpPr>
        <p:spPr>
          <a:xfrm flipH="1">
            <a:off x="6129572" y="2771472"/>
            <a:ext cx="2769749" cy="2171676"/>
          </a:xfrm>
          <a:prstGeom prst="roundRect">
            <a:avLst>
              <a:gd name="adj" fmla="val 0"/>
            </a:avLst>
          </a:prstGeom>
          <a:solidFill>
            <a:srgbClr val="55B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289" y="620714"/>
            <a:ext cx="2752709" cy="183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0"/>
          <p:cNvPicPr preferRelativeResize="0"/>
          <p:nvPr/>
        </p:nvPicPr>
        <p:blipFill rotWithShape="1">
          <a:blip r:embed="rId5">
            <a:alphaModFix/>
          </a:blip>
          <a:srcRect b="-1"/>
          <a:stretch/>
        </p:blipFill>
        <p:spPr>
          <a:xfrm>
            <a:off x="6132929" y="620714"/>
            <a:ext cx="2760246" cy="19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613606" cy="20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0"/>
          <p:cNvSpPr/>
          <p:nvPr/>
        </p:nvSpPr>
        <p:spPr>
          <a:xfrm flipH="1">
            <a:off x="863597" y="2355597"/>
            <a:ext cx="8029576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0"/>
          <p:cNvSpPr/>
          <p:nvPr/>
        </p:nvSpPr>
        <p:spPr>
          <a:xfrm flipH="1">
            <a:off x="877556" y="2858342"/>
            <a:ext cx="1339715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 sz="1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7" name="Google Shape;757;p50"/>
          <p:cNvSpPr/>
          <p:nvPr/>
        </p:nvSpPr>
        <p:spPr>
          <a:xfrm flipH="1">
            <a:off x="2304718" y="2858342"/>
            <a:ext cx="3408787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0"/>
          <p:cNvSpPr/>
          <p:nvPr/>
        </p:nvSpPr>
        <p:spPr>
          <a:xfrm flipH="1">
            <a:off x="6395048" y="3329795"/>
            <a:ext cx="2387477" cy="71446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0"/>
          <p:cNvSpPr txBox="1"/>
          <p:nvPr/>
        </p:nvSpPr>
        <p:spPr>
          <a:xfrm>
            <a:off x="923382" y="3532217"/>
            <a:ext cx="152701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81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50"/>
          <p:cNvSpPr txBox="1"/>
          <p:nvPr/>
        </p:nvSpPr>
        <p:spPr>
          <a:xfrm>
            <a:off x="3431362" y="3602019"/>
            <a:ext cx="1558150" cy="50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700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1311719" y="4212590"/>
            <a:ext cx="514419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62" name="Google Shape;762;p50"/>
          <p:cNvGrpSpPr/>
          <p:nvPr/>
        </p:nvGrpSpPr>
        <p:grpSpPr>
          <a:xfrm>
            <a:off x="3526348" y="4212590"/>
            <a:ext cx="903464" cy="521401"/>
            <a:chOff x="7961132" y="3747904"/>
            <a:chExt cx="903464" cy="521401"/>
          </a:xfrm>
        </p:grpSpPr>
        <p:sp>
          <p:nvSpPr>
            <p:cNvPr id="763" name="Google Shape;763;p50"/>
            <p:cNvSpPr txBox="1"/>
            <p:nvPr/>
          </p:nvSpPr>
          <p:spPr>
            <a:xfrm>
              <a:off x="7961132" y="3747904"/>
              <a:ext cx="792053" cy="316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r" rtl="0">
                <a:lnSpc>
                  <a:spcPct val="5312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4,55 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4" name="Google Shape;764;p50"/>
            <p:cNvSpPr/>
            <p:nvPr/>
          </p:nvSpPr>
          <p:spPr>
            <a:xfrm>
              <a:off x="8352436" y="4023084"/>
              <a:ext cx="5121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"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ИЗ 5</a:t>
              </a:r>
              <a:endParaRPr sz="10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65" name="Google Shape;765;p50"/>
          <p:cNvSpPr/>
          <p:nvPr/>
        </p:nvSpPr>
        <p:spPr>
          <a:xfrm>
            <a:off x="4383845" y="4298746"/>
            <a:ext cx="1595136" cy="51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средняя оценка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москвичами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0"/>
          <p:cNvSpPr/>
          <p:nvPr/>
        </p:nvSpPr>
        <p:spPr>
          <a:xfrm>
            <a:off x="1710749" y="3627334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центре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50"/>
          <p:cNvSpPr/>
          <p:nvPr/>
        </p:nvSpPr>
        <p:spPr>
          <a:xfrm>
            <a:off x="4383845" y="3623728"/>
            <a:ext cx="1521513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50"/>
          <p:cNvSpPr/>
          <p:nvPr/>
        </p:nvSpPr>
        <p:spPr>
          <a:xfrm>
            <a:off x="1710749" y="4291762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видов исследований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25" y="1278950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1"/>
          <p:cNvSpPr txBox="1"/>
          <p:nvPr/>
        </p:nvSpPr>
        <p:spPr>
          <a:xfrm>
            <a:off x="758825" y="561921"/>
            <a:ext cx="549533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51"/>
          <p:cNvSpPr/>
          <p:nvPr/>
        </p:nvSpPr>
        <p:spPr>
          <a:xfrm rot="10800000">
            <a:off x="863599" y="2453201"/>
            <a:ext cx="8015921" cy="249340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1"/>
          <p:cNvSpPr txBox="1"/>
          <p:nvPr/>
        </p:nvSpPr>
        <p:spPr>
          <a:xfrm>
            <a:off x="3212352" y="1278950"/>
            <a:ext cx="3039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b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его интересов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51"/>
          <p:cNvSpPr/>
          <p:nvPr/>
        </p:nvSpPr>
        <p:spPr>
          <a:xfrm>
            <a:off x="6435305" y="1278950"/>
            <a:ext cx="24578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4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51"/>
          <p:cNvSpPr txBox="1"/>
          <p:nvPr/>
        </p:nvSpPr>
        <p:spPr>
          <a:xfrm>
            <a:off x="932295" y="2607295"/>
            <a:ext cx="344622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12 тысяч сотрудников соблюдает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Мэр Москвы С. С. Собянин.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9" name="Google Shape;77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8062" y="2451643"/>
            <a:ext cx="4369117" cy="24965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p51"/>
          <p:cNvCxnSpPr/>
          <p:nvPr/>
        </p:nvCxnSpPr>
        <p:spPr>
          <a:xfrm>
            <a:off x="6435305" y="1337792"/>
            <a:ext cx="0" cy="89396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1" name="Google Shape;781;p5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31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203" name="Google Shape;203;p31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НАШИ СЕРВИСЫ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ВОЗМОЖНОСТИ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4" name="Google Shape;204;p31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05" name="Google Shape;205;p31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206" name="Google Shape;206;p31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1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1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1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1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1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1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1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1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1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1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1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1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1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1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1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1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1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1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1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1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31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2"/>
          <p:cNvSpPr/>
          <p:nvPr/>
        </p:nvSpPr>
        <p:spPr>
          <a:xfrm>
            <a:off x="863599" y="1917290"/>
            <a:ext cx="5156091" cy="303094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2"/>
          <p:cNvSpPr txBox="1"/>
          <p:nvPr/>
        </p:nvSpPr>
        <p:spPr>
          <a:xfrm>
            <a:off x="797461" y="626537"/>
            <a:ext cx="57539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 СПОСОБОВ ОБРАТНОЙ СВЯЗИ 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88" name="Google Shape;788;p52"/>
          <p:cNvGrpSpPr/>
          <p:nvPr/>
        </p:nvGrpSpPr>
        <p:grpSpPr>
          <a:xfrm>
            <a:off x="758825" y="1056104"/>
            <a:ext cx="3805537" cy="663346"/>
            <a:chOff x="568343" y="2573064"/>
            <a:chExt cx="3805537" cy="663346"/>
          </a:xfrm>
        </p:grpSpPr>
        <p:sp>
          <p:nvSpPr>
            <p:cNvPr id="789" name="Google Shape;789;p52"/>
            <p:cNvSpPr/>
            <p:nvPr/>
          </p:nvSpPr>
          <p:spPr>
            <a:xfrm>
              <a:off x="568343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ru" sz="46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96%</a:t>
              </a:r>
              <a:endParaRPr sz="46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0" name="Google Shape;790;p52"/>
            <p:cNvSpPr/>
            <p:nvPr/>
          </p:nvSpPr>
          <p:spPr>
            <a:xfrm>
              <a:off x="2426910" y="2573064"/>
              <a:ext cx="1946970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" sz="20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довольных посетителей</a:t>
              </a:r>
              <a:endParaRPr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791" name="Google Shape;791;p52"/>
          <p:cNvGrpSpPr/>
          <p:nvPr/>
        </p:nvGrpSpPr>
        <p:grpSpPr>
          <a:xfrm>
            <a:off x="1041511" y="2835287"/>
            <a:ext cx="5095819" cy="1218538"/>
            <a:chOff x="1041511" y="2993420"/>
            <a:chExt cx="5095819" cy="1218538"/>
          </a:xfrm>
        </p:grpSpPr>
        <p:grpSp>
          <p:nvGrpSpPr>
            <p:cNvPr id="792" name="Google Shape;792;p52"/>
            <p:cNvGrpSpPr/>
            <p:nvPr/>
          </p:nvGrpSpPr>
          <p:grpSpPr>
            <a:xfrm>
              <a:off x="1041511" y="3732310"/>
              <a:ext cx="2035913" cy="479648"/>
              <a:chOff x="1041511" y="3607721"/>
              <a:chExt cx="2035913" cy="479648"/>
            </a:xfrm>
          </p:grpSpPr>
          <p:sp>
            <p:nvSpPr>
              <p:cNvPr id="793" name="Google Shape;793;p52"/>
              <p:cNvSpPr/>
              <p:nvPr/>
            </p:nvSpPr>
            <p:spPr>
              <a:xfrm>
                <a:off x="1815098" y="3636012"/>
                <a:ext cx="1262326" cy="423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E-mail /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Почта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41511" y="3607721"/>
                <a:ext cx="503863" cy="47964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53" y="105"/>
                    </a:moveTo>
                    <a:cubicBezTo>
                      <a:pt x="298" y="105"/>
                      <a:pt x="298" y="105"/>
                      <a:pt x="298" y="105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19" y="315"/>
                      <a:pt x="0" y="296"/>
                      <a:pt x="0" y="273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6" y="85"/>
                      <a:pt x="16" y="8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337" y="80"/>
                      <a:pt x="337" y="80"/>
                      <a:pt x="337" y="80"/>
                    </a:cubicBezTo>
                    <a:cubicBezTo>
                      <a:pt x="346" y="85"/>
                      <a:pt x="352" y="95"/>
                      <a:pt x="353" y="105"/>
                    </a:cubicBezTo>
                    <a:close/>
                    <a:moveTo>
                      <a:pt x="378" y="126"/>
                    </a:moveTo>
                    <a:cubicBezTo>
                      <a:pt x="105" y="126"/>
                      <a:pt x="105" y="126"/>
                      <a:pt x="105" y="126"/>
                    </a:cubicBezTo>
                    <a:cubicBezTo>
                      <a:pt x="82" y="126"/>
                      <a:pt x="63" y="145"/>
                      <a:pt x="63" y="168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80"/>
                      <a:pt x="82" y="399"/>
                      <a:pt x="105" y="399"/>
                    </a:cubicBezTo>
                    <a:cubicBezTo>
                      <a:pt x="378" y="399"/>
                      <a:pt x="378" y="399"/>
                      <a:pt x="378" y="399"/>
                    </a:cubicBezTo>
                    <a:cubicBezTo>
                      <a:pt x="401" y="399"/>
                      <a:pt x="420" y="380"/>
                      <a:pt x="420" y="357"/>
                    </a:cubicBezTo>
                    <a:cubicBezTo>
                      <a:pt x="420" y="168"/>
                      <a:pt x="420" y="168"/>
                      <a:pt x="420" y="168"/>
                    </a:cubicBezTo>
                    <a:cubicBezTo>
                      <a:pt x="420" y="145"/>
                      <a:pt x="401" y="126"/>
                      <a:pt x="378" y="126"/>
                    </a:cubicBezTo>
                    <a:close/>
                    <a:moveTo>
                      <a:pt x="378" y="203"/>
                    </a:moveTo>
                    <a:cubicBezTo>
                      <a:pt x="241" y="273"/>
                      <a:pt x="241" y="273"/>
                      <a:pt x="241" y="273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241" y="238"/>
                      <a:pt x="241" y="238"/>
                      <a:pt x="241" y="238"/>
                    </a:cubicBezTo>
                    <a:cubicBezTo>
                      <a:pt x="378" y="168"/>
                      <a:pt x="378" y="168"/>
                      <a:pt x="378" y="168"/>
                    </a:cubicBezTo>
                    <a:lnTo>
                      <a:pt x="378" y="203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5" name="Google Shape;795;p52"/>
            <p:cNvGrpSpPr/>
            <p:nvPr/>
          </p:nvGrpSpPr>
          <p:grpSpPr>
            <a:xfrm>
              <a:off x="3612711" y="2993420"/>
              <a:ext cx="2524619" cy="451358"/>
              <a:chOff x="3476302" y="2993420"/>
              <a:chExt cx="2524619" cy="451358"/>
            </a:xfrm>
          </p:grpSpPr>
          <p:sp>
            <p:nvSpPr>
              <p:cNvPr id="796" name="Google Shape;796;p52"/>
              <p:cNvSpPr/>
              <p:nvPr/>
            </p:nvSpPr>
            <p:spPr>
              <a:xfrm>
                <a:off x="4281216" y="3015549"/>
                <a:ext cx="1719705" cy="407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Анкетирование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 краудсорсинг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3476302" y="2993420"/>
                <a:ext cx="451358" cy="45135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304" y="64"/>
                    </a:moveTo>
                    <a:cubicBezTo>
                      <a:pt x="272" y="64"/>
                      <a:pt x="272" y="64"/>
                      <a:pt x="272" y="64"/>
                    </a:cubicBezTo>
                    <a:cubicBezTo>
                      <a:pt x="272" y="208"/>
                      <a:pt x="272" y="208"/>
                      <a:pt x="272" y="208"/>
                    </a:cubicBezTo>
                    <a:cubicBezTo>
                      <a:pt x="64" y="208"/>
                      <a:pt x="64" y="208"/>
                      <a:pt x="64" y="208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4" y="249"/>
                      <a:pt x="71" y="256"/>
                      <a:pt x="80" y="256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320" y="320"/>
                      <a:pt x="320" y="320"/>
                      <a:pt x="320" y="320"/>
                    </a:cubicBezTo>
                    <a:cubicBezTo>
                      <a:pt x="320" y="80"/>
                      <a:pt x="320" y="80"/>
                      <a:pt x="320" y="80"/>
                    </a:cubicBezTo>
                    <a:cubicBezTo>
                      <a:pt x="320" y="72"/>
                      <a:pt x="313" y="64"/>
                      <a:pt x="304" y="64"/>
                    </a:cubicBezTo>
                    <a:close/>
                    <a:moveTo>
                      <a:pt x="240" y="160"/>
                    </a:move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8"/>
                      <a:pt x="233" y="0"/>
                      <a:pt x="22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8"/>
                      <a:pt x="0" y="16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33" y="176"/>
                      <a:pt x="240" y="169"/>
                      <a:pt x="240" y="1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98" name="Google Shape;798;p52"/>
          <p:cNvGrpSpPr/>
          <p:nvPr/>
        </p:nvGrpSpPr>
        <p:grpSpPr>
          <a:xfrm>
            <a:off x="3636658" y="4167081"/>
            <a:ext cx="2301837" cy="663346"/>
            <a:chOff x="6559935" y="3253448"/>
            <a:chExt cx="2301837" cy="663346"/>
          </a:xfrm>
        </p:grpSpPr>
        <p:sp>
          <p:nvSpPr>
            <p:cNvPr id="799" name="Google Shape;799;p52"/>
            <p:cNvSpPr/>
            <p:nvPr/>
          </p:nvSpPr>
          <p:spPr>
            <a:xfrm>
              <a:off x="7325335" y="3253448"/>
              <a:ext cx="1536437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Вопрос-ответ 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на сайте md.mos.ru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00" name="Google Shape;800;p52"/>
            <p:cNvGrpSpPr/>
            <p:nvPr/>
          </p:nvGrpSpPr>
          <p:grpSpPr>
            <a:xfrm>
              <a:off x="6559935" y="3375571"/>
              <a:ext cx="479425" cy="419100"/>
              <a:chOff x="8958263" y="1125538"/>
              <a:chExt cx="479425" cy="419100"/>
            </a:xfrm>
          </p:grpSpPr>
          <p:sp>
            <p:nvSpPr>
              <p:cNvPr id="801" name="Google Shape;801;p52"/>
              <p:cNvSpPr/>
              <p:nvPr/>
            </p:nvSpPr>
            <p:spPr>
              <a:xfrm>
                <a:off x="9097963" y="1503363"/>
                <a:ext cx="200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3" extrusionOk="0">
                    <a:moveTo>
                      <a:pt x="13" y="0"/>
                    </a:moveTo>
                    <a:cubicBezTo>
                      <a:pt x="5" y="0"/>
                      <a:pt x="0" y="6"/>
                      <a:pt x="0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9" y="0"/>
                      <a:pt x="51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52"/>
              <p:cNvSpPr/>
              <p:nvPr/>
            </p:nvSpPr>
            <p:spPr>
              <a:xfrm>
                <a:off x="8958263" y="1125538"/>
                <a:ext cx="479425" cy="36036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16" extrusionOk="0">
                    <a:moveTo>
                      <a:pt x="154" y="116"/>
                    </a:move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6"/>
                      <a:pt x="149" y="0"/>
                      <a:pt x="14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lose/>
                    <a:moveTo>
                      <a:pt x="11" y="19"/>
                    </a:moveTo>
                    <a:cubicBezTo>
                      <a:pt x="11" y="15"/>
                      <a:pt x="15" y="11"/>
                      <a:pt x="21" y="11"/>
                    </a:cubicBezTo>
                    <a:cubicBezTo>
                      <a:pt x="21" y="11"/>
                      <a:pt x="21" y="11"/>
                      <a:pt x="134" y="11"/>
                    </a:cubicBezTo>
                    <a:cubicBezTo>
                      <a:pt x="139" y="11"/>
                      <a:pt x="143" y="15"/>
                      <a:pt x="143" y="19"/>
                    </a:cubicBezTo>
                    <a:cubicBezTo>
                      <a:pt x="143" y="19"/>
                      <a:pt x="143" y="19"/>
                      <a:pt x="143" y="101"/>
                    </a:cubicBezTo>
                    <a:cubicBezTo>
                      <a:pt x="143" y="101"/>
                      <a:pt x="143" y="101"/>
                      <a:pt x="11" y="101"/>
                    </a:cubicBezTo>
                    <a:cubicBezTo>
                      <a:pt x="11" y="101"/>
                      <a:pt x="11" y="101"/>
                      <a:pt x="11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52"/>
              <p:cNvSpPr/>
              <p:nvPr/>
            </p:nvSpPr>
            <p:spPr>
              <a:xfrm>
                <a:off x="9012238" y="1174750"/>
                <a:ext cx="37147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9" extrusionOk="0">
                    <a:moveTo>
                      <a:pt x="117" y="0"/>
                    </a:moveTo>
                    <a:cubicBezTo>
                      <a:pt x="117" y="0"/>
                      <a:pt x="117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79"/>
                    </a:cubicBezTo>
                    <a:cubicBezTo>
                      <a:pt x="0" y="79"/>
                      <a:pt x="0" y="79"/>
                      <a:pt x="120" y="79"/>
                    </a:cubicBezTo>
                    <a:cubicBezTo>
                      <a:pt x="120" y="79"/>
                      <a:pt x="120" y="79"/>
                      <a:pt x="120" y="3"/>
                    </a:cubicBezTo>
                    <a:cubicBezTo>
                      <a:pt x="120" y="1"/>
                      <a:pt x="119" y="0"/>
                      <a:pt x="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4" name="Google Shape;804;p52"/>
          <p:cNvGrpSpPr/>
          <p:nvPr/>
        </p:nvGrpSpPr>
        <p:grpSpPr>
          <a:xfrm>
            <a:off x="1041511" y="2846391"/>
            <a:ext cx="2021974" cy="425548"/>
            <a:chOff x="1041511" y="3092378"/>
            <a:chExt cx="2021974" cy="425548"/>
          </a:xfrm>
        </p:grpSpPr>
        <p:sp>
          <p:nvSpPr>
            <p:cNvPr id="805" name="Google Shape;805;p52"/>
            <p:cNvSpPr/>
            <p:nvPr/>
          </p:nvSpPr>
          <p:spPr>
            <a:xfrm>
              <a:off x="1815098" y="3103666"/>
              <a:ext cx="1248387" cy="381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Горячая линия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41511" y="3092378"/>
              <a:ext cx="425548" cy="425548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2" y="200"/>
                  </a:moveTo>
                  <a:cubicBezTo>
                    <a:pt x="252" y="200"/>
                    <a:pt x="233" y="197"/>
                    <a:pt x="215" y="191"/>
                  </a:cubicBezTo>
                  <a:cubicBezTo>
                    <a:pt x="210" y="189"/>
                    <a:pt x="203" y="190"/>
                    <a:pt x="199" y="195"/>
                  </a:cubicBezTo>
                  <a:cubicBezTo>
                    <a:pt x="164" y="230"/>
                    <a:pt x="164" y="230"/>
                    <a:pt x="164" y="230"/>
                  </a:cubicBezTo>
                  <a:cubicBezTo>
                    <a:pt x="118" y="207"/>
                    <a:pt x="81" y="170"/>
                    <a:pt x="58" y="125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8" y="85"/>
                    <a:pt x="99" y="79"/>
                    <a:pt x="97" y="73"/>
                  </a:cubicBezTo>
                  <a:cubicBezTo>
                    <a:pt x="92" y="55"/>
                    <a:pt x="88" y="36"/>
                    <a:pt x="88" y="16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166"/>
                    <a:pt x="122" y="288"/>
                    <a:pt x="272" y="288"/>
                  </a:cubicBezTo>
                  <a:cubicBezTo>
                    <a:pt x="281" y="288"/>
                    <a:pt x="288" y="281"/>
                    <a:pt x="288" y="272"/>
                  </a:cubicBezTo>
                  <a:cubicBezTo>
                    <a:pt x="288" y="216"/>
                    <a:pt x="288" y="216"/>
                    <a:pt x="288" y="216"/>
                  </a:cubicBezTo>
                  <a:cubicBezTo>
                    <a:pt x="288" y="207"/>
                    <a:pt x="281" y="200"/>
                    <a:pt x="272" y="200"/>
                  </a:cubicBezTo>
                  <a:close/>
                  <a:moveTo>
                    <a:pt x="144" y="0"/>
                  </a:moveTo>
                  <a:cubicBezTo>
                    <a:pt x="144" y="160"/>
                    <a:pt x="144" y="160"/>
                    <a:pt x="144" y="160"/>
                  </a:cubicBezTo>
                  <a:cubicBezTo>
                    <a:pt x="192" y="112"/>
                    <a:pt x="192" y="112"/>
                    <a:pt x="192" y="112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144" y="0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3612711" y="2083887"/>
            <a:ext cx="1585190" cy="444485"/>
            <a:chOff x="3472522" y="2337793"/>
            <a:chExt cx="1585190" cy="444485"/>
          </a:xfrm>
        </p:grpSpPr>
        <p:sp>
          <p:nvSpPr>
            <p:cNvPr id="808" name="Google Shape;808;p52"/>
            <p:cNvSpPr/>
            <p:nvPr/>
          </p:nvSpPr>
          <p:spPr>
            <a:xfrm>
              <a:off x="4279834" y="2447227"/>
              <a:ext cx="777878" cy="247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Соцсети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472522" y="2337793"/>
              <a:ext cx="555400" cy="444485"/>
            </a:xfrm>
            <a:custGeom>
              <a:avLst/>
              <a:gdLst/>
              <a:ahLst/>
              <a:cxnLst/>
              <a:rect l="l" t="t" r="r" b="b"/>
              <a:pathLst>
                <a:path w="525" h="420" extrusionOk="0">
                  <a:moveTo>
                    <a:pt x="420" y="184"/>
                  </a:moveTo>
                  <a:cubicBezTo>
                    <a:pt x="420" y="236"/>
                    <a:pt x="420" y="236"/>
                    <a:pt x="420" y="236"/>
                  </a:cubicBezTo>
                  <a:cubicBezTo>
                    <a:pt x="525" y="236"/>
                    <a:pt x="525" y="236"/>
                    <a:pt x="525" y="236"/>
                  </a:cubicBezTo>
                  <a:cubicBezTo>
                    <a:pt x="525" y="184"/>
                    <a:pt x="525" y="184"/>
                    <a:pt x="525" y="184"/>
                  </a:cubicBezTo>
                  <a:lnTo>
                    <a:pt x="420" y="184"/>
                  </a:lnTo>
                  <a:close/>
                  <a:moveTo>
                    <a:pt x="368" y="357"/>
                  </a:moveTo>
                  <a:cubicBezTo>
                    <a:pt x="393" y="376"/>
                    <a:pt x="426" y="400"/>
                    <a:pt x="452" y="420"/>
                  </a:cubicBezTo>
                  <a:cubicBezTo>
                    <a:pt x="462" y="406"/>
                    <a:pt x="473" y="392"/>
                    <a:pt x="483" y="378"/>
                  </a:cubicBezTo>
                  <a:cubicBezTo>
                    <a:pt x="457" y="358"/>
                    <a:pt x="424" y="334"/>
                    <a:pt x="399" y="315"/>
                  </a:cubicBezTo>
                  <a:cubicBezTo>
                    <a:pt x="389" y="329"/>
                    <a:pt x="378" y="343"/>
                    <a:pt x="368" y="357"/>
                  </a:cubicBezTo>
                  <a:close/>
                  <a:moveTo>
                    <a:pt x="483" y="42"/>
                  </a:moveTo>
                  <a:cubicBezTo>
                    <a:pt x="473" y="28"/>
                    <a:pt x="462" y="14"/>
                    <a:pt x="452" y="0"/>
                  </a:cubicBezTo>
                  <a:cubicBezTo>
                    <a:pt x="426" y="19"/>
                    <a:pt x="393" y="44"/>
                    <a:pt x="368" y="63"/>
                  </a:cubicBezTo>
                  <a:cubicBezTo>
                    <a:pt x="378" y="77"/>
                    <a:pt x="389" y="91"/>
                    <a:pt x="399" y="105"/>
                  </a:cubicBezTo>
                  <a:cubicBezTo>
                    <a:pt x="424" y="86"/>
                    <a:pt x="457" y="62"/>
                    <a:pt x="483" y="42"/>
                  </a:cubicBezTo>
                  <a:close/>
                  <a:moveTo>
                    <a:pt x="53" y="131"/>
                  </a:moveTo>
                  <a:cubicBezTo>
                    <a:pt x="24" y="131"/>
                    <a:pt x="0" y="155"/>
                    <a:pt x="0" y="184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65"/>
                    <a:pt x="24" y="289"/>
                    <a:pt x="53" y="289"/>
                  </a:cubicBezTo>
                  <a:cubicBezTo>
                    <a:pt x="79" y="289"/>
                    <a:pt x="79" y="289"/>
                    <a:pt x="79" y="28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131" y="394"/>
                    <a:pt x="131" y="394"/>
                    <a:pt x="131" y="394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58" y="289"/>
                    <a:pt x="158" y="289"/>
                    <a:pt x="158" y="289"/>
                  </a:cubicBezTo>
                  <a:cubicBezTo>
                    <a:pt x="289" y="367"/>
                    <a:pt x="289" y="367"/>
                    <a:pt x="289" y="367"/>
                  </a:cubicBezTo>
                  <a:cubicBezTo>
                    <a:pt x="289" y="52"/>
                    <a:pt x="289" y="52"/>
                    <a:pt x="289" y="52"/>
                  </a:cubicBezTo>
                  <a:cubicBezTo>
                    <a:pt x="158" y="131"/>
                    <a:pt x="158" y="131"/>
                    <a:pt x="158" y="131"/>
                  </a:cubicBezTo>
                  <a:lnTo>
                    <a:pt x="53" y="131"/>
                  </a:lnTo>
                  <a:close/>
                  <a:moveTo>
                    <a:pt x="354" y="210"/>
                  </a:moveTo>
                  <a:cubicBezTo>
                    <a:pt x="354" y="175"/>
                    <a:pt x="339" y="144"/>
                    <a:pt x="315" y="122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39" y="276"/>
                    <a:pt x="354" y="245"/>
                    <a:pt x="354" y="21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52"/>
          <p:cNvGrpSpPr/>
          <p:nvPr/>
        </p:nvGrpSpPr>
        <p:grpSpPr>
          <a:xfrm>
            <a:off x="1089360" y="4284510"/>
            <a:ext cx="1997301" cy="509928"/>
            <a:chOff x="965312" y="4602616"/>
            <a:chExt cx="1997301" cy="509928"/>
          </a:xfrm>
        </p:grpSpPr>
        <p:sp>
          <p:nvSpPr>
            <p:cNvPr id="811" name="Google Shape;811;p52"/>
            <p:cNvSpPr/>
            <p:nvPr/>
          </p:nvSpPr>
          <p:spPr>
            <a:xfrm>
              <a:off x="1691050" y="4654008"/>
              <a:ext cx="1271563" cy="407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Мобильное приложение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965312" y="4602616"/>
              <a:ext cx="324385" cy="509928"/>
            </a:xfrm>
            <a:custGeom>
              <a:avLst/>
              <a:gdLst/>
              <a:ahLst/>
              <a:cxnLst/>
              <a:rect l="l" t="t" r="r" b="b"/>
              <a:pathLst>
                <a:path w="199" h="313" extrusionOk="0">
                  <a:moveTo>
                    <a:pt x="17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300"/>
                    <a:pt x="12" y="313"/>
                    <a:pt x="28" y="313"/>
                  </a:cubicBezTo>
                  <a:cubicBezTo>
                    <a:pt x="171" y="313"/>
                    <a:pt x="171" y="313"/>
                    <a:pt x="171" y="313"/>
                  </a:cubicBezTo>
                  <a:cubicBezTo>
                    <a:pt x="186" y="313"/>
                    <a:pt x="199" y="300"/>
                    <a:pt x="199" y="285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9" y="12"/>
                    <a:pt x="186" y="0"/>
                    <a:pt x="171" y="0"/>
                  </a:cubicBezTo>
                  <a:close/>
                  <a:moveTo>
                    <a:pt x="171" y="242"/>
                  </a:moveTo>
                  <a:cubicBezTo>
                    <a:pt x="28" y="242"/>
                    <a:pt x="28" y="242"/>
                    <a:pt x="28" y="242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171" y="71"/>
                    <a:pt x="171" y="71"/>
                    <a:pt x="171" y="71"/>
                  </a:cubicBezTo>
                  <a:lnTo>
                    <a:pt x="171" y="242"/>
                  </a:lnTo>
                  <a:close/>
                  <a:moveTo>
                    <a:pt x="156" y="129"/>
                  </a:moveTo>
                  <a:cubicBezTo>
                    <a:pt x="136" y="109"/>
                    <a:pt x="136" y="109"/>
                    <a:pt x="136" y="109"/>
                  </a:cubicBezTo>
                  <a:cubicBezTo>
                    <a:pt x="86" y="159"/>
                    <a:pt x="86" y="159"/>
                    <a:pt x="86" y="159"/>
                  </a:cubicBezTo>
                  <a:cubicBezTo>
                    <a:pt x="66" y="139"/>
                    <a:pt x="66" y="139"/>
                    <a:pt x="66" y="13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86" y="199"/>
                    <a:pt x="86" y="199"/>
                    <a:pt x="86" y="199"/>
                  </a:cubicBezTo>
                  <a:lnTo>
                    <a:pt x="156" y="129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52"/>
          <p:cNvGrpSpPr/>
          <p:nvPr/>
        </p:nvGrpSpPr>
        <p:grpSpPr>
          <a:xfrm>
            <a:off x="1041510" y="2095467"/>
            <a:ext cx="2493293" cy="433401"/>
            <a:chOff x="1041510" y="2380128"/>
            <a:chExt cx="2493293" cy="433401"/>
          </a:xfrm>
        </p:grpSpPr>
        <p:sp>
          <p:nvSpPr>
            <p:cNvPr id="814" name="Google Shape;814;p52"/>
            <p:cNvSpPr/>
            <p:nvPr/>
          </p:nvSpPr>
          <p:spPr>
            <a:xfrm>
              <a:off x="1815098" y="2417491"/>
              <a:ext cx="1719705" cy="358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Пульты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оценки качества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1041510" y="2380128"/>
              <a:ext cx="476247" cy="433401"/>
            </a:xfrm>
            <a:custGeom>
              <a:avLst/>
              <a:gdLst/>
              <a:ahLst/>
              <a:cxnLst/>
              <a:rect l="l" t="t" r="r" b="b"/>
              <a:pathLst>
                <a:path w="449" h="408" extrusionOk="0">
                  <a:moveTo>
                    <a:pt x="0" y="408"/>
                  </a:moveTo>
                  <a:cubicBezTo>
                    <a:pt x="82" y="408"/>
                    <a:pt x="82" y="408"/>
                    <a:pt x="82" y="408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0" y="163"/>
                    <a:pt x="0" y="163"/>
                    <a:pt x="0" y="163"/>
                  </a:cubicBezTo>
                  <a:lnTo>
                    <a:pt x="0" y="408"/>
                  </a:lnTo>
                  <a:close/>
                  <a:moveTo>
                    <a:pt x="449" y="184"/>
                  </a:moveTo>
                  <a:cubicBezTo>
                    <a:pt x="449" y="161"/>
                    <a:pt x="431" y="143"/>
                    <a:pt x="408" y="143"/>
                  </a:cubicBezTo>
                  <a:cubicBezTo>
                    <a:pt x="280" y="143"/>
                    <a:pt x="280" y="143"/>
                    <a:pt x="280" y="143"/>
                  </a:cubicBezTo>
                  <a:cubicBezTo>
                    <a:pt x="299" y="49"/>
                    <a:pt x="299" y="49"/>
                    <a:pt x="299" y="49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300" y="34"/>
                    <a:pt x="296" y="27"/>
                    <a:pt x="291" y="21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27" y="142"/>
                    <a:pt x="123" y="152"/>
                    <a:pt x="123" y="163"/>
                  </a:cubicBezTo>
                  <a:cubicBezTo>
                    <a:pt x="123" y="367"/>
                    <a:pt x="123" y="367"/>
                    <a:pt x="123" y="367"/>
                  </a:cubicBezTo>
                  <a:cubicBezTo>
                    <a:pt x="123" y="390"/>
                    <a:pt x="141" y="408"/>
                    <a:pt x="163" y="408"/>
                  </a:cubicBezTo>
                  <a:cubicBezTo>
                    <a:pt x="347" y="408"/>
                    <a:pt x="347" y="408"/>
                    <a:pt x="347" y="408"/>
                  </a:cubicBezTo>
                  <a:cubicBezTo>
                    <a:pt x="364" y="408"/>
                    <a:pt x="379" y="398"/>
                    <a:pt x="385" y="383"/>
                  </a:cubicBezTo>
                  <a:cubicBezTo>
                    <a:pt x="446" y="239"/>
                    <a:pt x="446" y="239"/>
                    <a:pt x="446" y="239"/>
                  </a:cubicBezTo>
                  <a:cubicBezTo>
                    <a:pt x="448" y="235"/>
                    <a:pt x="449" y="230"/>
                    <a:pt x="449" y="224"/>
                  </a:cubicBezTo>
                  <a:lnTo>
                    <a:pt x="449" y="184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52"/>
          <p:cNvGrpSpPr/>
          <p:nvPr/>
        </p:nvGrpSpPr>
        <p:grpSpPr>
          <a:xfrm>
            <a:off x="3602009" y="3516166"/>
            <a:ext cx="2326975" cy="550031"/>
            <a:chOff x="6507276" y="2355257"/>
            <a:chExt cx="2326975" cy="550031"/>
          </a:xfrm>
        </p:grpSpPr>
        <p:sp>
          <p:nvSpPr>
            <p:cNvPr id="817" name="Google Shape;817;p52"/>
            <p:cNvSpPr/>
            <p:nvPr/>
          </p:nvSpPr>
          <p:spPr>
            <a:xfrm>
              <a:off x="7325335" y="2355257"/>
              <a:ext cx="1508916" cy="550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Книга отзывов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и предложений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18" name="Google Shape;818;p52"/>
            <p:cNvGrpSpPr/>
            <p:nvPr/>
          </p:nvGrpSpPr>
          <p:grpSpPr>
            <a:xfrm>
              <a:off x="6507276" y="2450935"/>
              <a:ext cx="536149" cy="358675"/>
              <a:chOff x="-2001838" y="8077200"/>
              <a:chExt cx="1050925" cy="809625"/>
            </a:xfrm>
          </p:grpSpPr>
          <p:sp>
            <p:nvSpPr>
              <p:cNvPr id="819" name="Google Shape;819;p52"/>
              <p:cNvSpPr/>
              <p:nvPr/>
            </p:nvSpPr>
            <p:spPr>
              <a:xfrm>
                <a:off x="-2001838" y="8077200"/>
                <a:ext cx="10509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96" extrusionOk="0">
                    <a:moveTo>
                      <a:pt x="467" y="11"/>
                    </a:moveTo>
                    <a:cubicBezTo>
                      <a:pt x="441" y="3"/>
                      <a:pt x="413" y="0"/>
                      <a:pt x="385" y="0"/>
                    </a:cubicBezTo>
                    <a:cubicBezTo>
                      <a:pt x="340" y="0"/>
                      <a:pt x="291" y="9"/>
                      <a:pt x="257" y="35"/>
                    </a:cubicBezTo>
                    <a:cubicBezTo>
                      <a:pt x="223" y="9"/>
                      <a:pt x="174" y="0"/>
                      <a:pt x="129" y="0"/>
                    </a:cubicBezTo>
                    <a:cubicBezTo>
                      <a:pt x="83" y="0"/>
                      <a:pt x="34" y="9"/>
                      <a:pt x="0" y="35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382"/>
                      <a:pt x="6" y="388"/>
                      <a:pt x="12" y="388"/>
                    </a:cubicBezTo>
                    <a:cubicBezTo>
                      <a:pt x="14" y="388"/>
                      <a:pt x="15" y="387"/>
                      <a:pt x="18" y="387"/>
                    </a:cubicBezTo>
                    <a:cubicBezTo>
                      <a:pt x="49" y="372"/>
                      <a:pt x="95" y="361"/>
                      <a:pt x="129" y="361"/>
                    </a:cubicBezTo>
                    <a:cubicBezTo>
                      <a:pt x="174" y="361"/>
                      <a:pt x="223" y="371"/>
                      <a:pt x="257" y="396"/>
                    </a:cubicBezTo>
                    <a:cubicBezTo>
                      <a:pt x="288" y="376"/>
                      <a:pt x="346" y="361"/>
                      <a:pt x="385" y="361"/>
                    </a:cubicBezTo>
                    <a:cubicBezTo>
                      <a:pt x="424" y="361"/>
                      <a:pt x="463" y="368"/>
                      <a:pt x="496" y="386"/>
                    </a:cubicBezTo>
                    <a:cubicBezTo>
                      <a:pt x="498" y="387"/>
                      <a:pt x="500" y="387"/>
                      <a:pt x="502" y="387"/>
                    </a:cubicBezTo>
                    <a:cubicBezTo>
                      <a:pt x="508" y="387"/>
                      <a:pt x="514" y="381"/>
                      <a:pt x="514" y="375"/>
                    </a:cubicBezTo>
                    <a:cubicBezTo>
                      <a:pt x="514" y="35"/>
                      <a:pt x="514" y="35"/>
                      <a:pt x="514" y="35"/>
                    </a:cubicBezTo>
                    <a:cubicBezTo>
                      <a:pt x="500" y="24"/>
                      <a:pt x="484" y="17"/>
                      <a:pt x="467" y="11"/>
                    </a:cubicBezTo>
                    <a:close/>
                    <a:moveTo>
                      <a:pt x="467" y="326"/>
                    </a:moveTo>
                    <a:cubicBezTo>
                      <a:pt x="441" y="318"/>
                      <a:pt x="413" y="315"/>
                      <a:pt x="385" y="315"/>
                    </a:cubicBezTo>
                    <a:cubicBezTo>
                      <a:pt x="346" y="315"/>
                      <a:pt x="288" y="330"/>
                      <a:pt x="257" y="350"/>
                    </a:cubicBezTo>
                    <a:cubicBezTo>
                      <a:pt x="257" y="81"/>
                      <a:pt x="257" y="81"/>
                      <a:pt x="257" y="81"/>
                    </a:cubicBezTo>
                    <a:cubicBezTo>
                      <a:pt x="288" y="61"/>
                      <a:pt x="346" y="46"/>
                      <a:pt x="385" y="46"/>
                    </a:cubicBezTo>
                    <a:cubicBezTo>
                      <a:pt x="413" y="46"/>
                      <a:pt x="441" y="50"/>
                      <a:pt x="467" y="58"/>
                    </a:cubicBezTo>
                    <a:lnTo>
                      <a:pt x="467" y="326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52"/>
              <p:cNvSpPr/>
              <p:nvPr/>
            </p:nvSpPr>
            <p:spPr>
              <a:xfrm>
                <a:off x="-1428750" y="8291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35"/>
                    </a:move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6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52"/>
              <p:cNvSpPr/>
              <p:nvPr/>
            </p:nvSpPr>
            <p:spPr>
              <a:xfrm>
                <a:off x="-1428750" y="8418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0" y="1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7"/>
                      <a:pt x="0" y="19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52"/>
              <p:cNvSpPr/>
              <p:nvPr/>
            </p:nvSpPr>
            <p:spPr>
              <a:xfrm>
                <a:off x="-1428750" y="8545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0"/>
                    </a:moveTo>
                    <a:cubicBezTo>
                      <a:pt x="66" y="0"/>
                      <a:pt x="30" y="7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45" y="2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23" name="Google Shape;8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0685" y="708231"/>
            <a:ext cx="2156884" cy="24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4243" y="3020075"/>
            <a:ext cx="2153326" cy="191230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5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0">
          <a:extLst>
            <a:ext uri="{FF2B5EF4-FFF2-40B4-BE49-F238E27FC236}">
              <a16:creationId xmlns:a16="http://schemas.microsoft.com/office/drawing/2014/main" xmlns="" id="{A4402960-536F-57EA-E0F4-EC2D73CB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>
            <a:extLst>
              <a:ext uri="{FF2B5EF4-FFF2-40B4-BE49-F238E27FC236}">
                <a16:creationId xmlns:a16="http://schemas.microsoft.com/office/drawing/2014/main" xmlns="" id="{E78F5376-AACD-E457-0C88-D8AF082BC9F3}"/>
              </a:ext>
            </a:extLst>
          </p:cNvPr>
          <p:cNvGrpSpPr/>
          <p:nvPr/>
        </p:nvGrpSpPr>
        <p:grpSpPr>
          <a:xfrm>
            <a:off x="677426" y="1332205"/>
            <a:ext cx="7850083" cy="1923789"/>
            <a:chOff x="923480" y="1027405"/>
            <a:chExt cx="7850083" cy="1923789"/>
          </a:xfrm>
        </p:grpSpPr>
        <p:sp>
          <p:nvSpPr>
            <p:cNvPr id="622" name="Google Shape;622;p45">
              <a:extLst>
                <a:ext uri="{FF2B5EF4-FFF2-40B4-BE49-F238E27FC236}">
                  <a16:creationId xmlns:a16="http://schemas.microsoft.com/office/drawing/2014/main" xmlns="" id="{9545EAD3-918B-D48F-322E-74352F72C7EC}"/>
                </a:ext>
              </a:extLst>
            </p:cNvPr>
            <p:cNvSpPr/>
            <p:nvPr/>
          </p:nvSpPr>
          <p:spPr>
            <a:xfrm>
              <a:off x="923480" y="1027405"/>
              <a:ext cx="700934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600" b="1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ОБРАЗОВАТЕЛЬНЫЙ ЦЕНТР «АКАДЕМИЯ ИСКРЕННЕГО СЕРВИСА»</a:t>
              </a:r>
            </a:p>
          </p:txBody>
        </p:sp>
        <p:cxnSp>
          <p:nvCxnSpPr>
            <p:cNvPr id="623" name="Google Shape;623;p45">
              <a:extLst>
                <a:ext uri="{FF2B5EF4-FFF2-40B4-BE49-F238E27FC236}">
                  <a16:creationId xmlns:a16="http://schemas.microsoft.com/office/drawing/2014/main" xmlns="" id="{B9BCC0AE-2A02-4C14-2796-1812AB5F9E46}"/>
                </a:ext>
              </a:extLst>
            </p:cNvPr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>
              <a:extLst>
                <a:ext uri="{FF2B5EF4-FFF2-40B4-BE49-F238E27FC236}">
                  <a16:creationId xmlns:a16="http://schemas.microsoft.com/office/drawing/2014/main" xmlns="" id="{68CE117A-4F1F-9D36-3A0F-E25B7F4AB99B}"/>
                </a:ext>
              </a:extLst>
            </p:cNvPr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>
                <a:extLst>
                  <a:ext uri="{FF2B5EF4-FFF2-40B4-BE49-F238E27FC236}">
                    <a16:creationId xmlns:a16="http://schemas.microsoft.com/office/drawing/2014/main" xmlns="" id="{9DAED8DD-A826-17C2-73D8-F049BF563B3D}"/>
                  </a:ext>
                </a:extLst>
              </p:cNvPr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>
                <a:extLst>
                  <a:ext uri="{FF2B5EF4-FFF2-40B4-BE49-F238E27FC236}">
                    <a16:creationId xmlns:a16="http://schemas.microsoft.com/office/drawing/2014/main" xmlns="" id="{D4F6ED73-55B7-1C81-2DDE-7E854CE31D8E}"/>
                  </a:ext>
                </a:extLst>
              </p:cNvPr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>
                <a:extLst>
                  <a:ext uri="{FF2B5EF4-FFF2-40B4-BE49-F238E27FC236}">
                    <a16:creationId xmlns:a16="http://schemas.microsoft.com/office/drawing/2014/main" xmlns="" id="{44D748CF-AFFD-D024-7D3C-1C6BFB21A4A2}"/>
                  </a:ext>
                </a:extLst>
              </p:cNvPr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>
                <a:extLst>
                  <a:ext uri="{FF2B5EF4-FFF2-40B4-BE49-F238E27FC236}">
                    <a16:creationId xmlns:a16="http://schemas.microsoft.com/office/drawing/2014/main" xmlns="" id="{5F0C4E24-1D51-29B6-6559-1B8615114645}"/>
                  </a:ext>
                </a:extLst>
              </p:cNvPr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>
                <a:extLst>
                  <a:ext uri="{FF2B5EF4-FFF2-40B4-BE49-F238E27FC236}">
                    <a16:creationId xmlns:a16="http://schemas.microsoft.com/office/drawing/2014/main" xmlns="" id="{B63B32E2-0597-864F-1B12-ADB9869EC011}"/>
                  </a:ext>
                </a:extLst>
              </p:cNvPr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>
                <a:extLst>
                  <a:ext uri="{FF2B5EF4-FFF2-40B4-BE49-F238E27FC236}">
                    <a16:creationId xmlns:a16="http://schemas.microsoft.com/office/drawing/2014/main" xmlns="" id="{58FEB1F8-1A16-E040-5FA6-A077747D0E8B}"/>
                  </a:ext>
                </a:extLst>
              </p:cNvPr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>
                <a:extLst>
                  <a:ext uri="{FF2B5EF4-FFF2-40B4-BE49-F238E27FC236}">
                    <a16:creationId xmlns:a16="http://schemas.microsoft.com/office/drawing/2014/main" xmlns="" id="{8D0111F7-7206-E9C9-B93C-BF4910A3815F}"/>
                  </a:ext>
                </a:extLst>
              </p:cNvPr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>
                <a:extLst>
                  <a:ext uri="{FF2B5EF4-FFF2-40B4-BE49-F238E27FC236}">
                    <a16:creationId xmlns:a16="http://schemas.microsoft.com/office/drawing/2014/main" xmlns="" id="{C0C8E6C9-747F-22D3-1D3D-15A3677BA937}"/>
                  </a:ext>
                </a:extLst>
              </p:cNvPr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>
                <a:extLst>
                  <a:ext uri="{FF2B5EF4-FFF2-40B4-BE49-F238E27FC236}">
                    <a16:creationId xmlns:a16="http://schemas.microsoft.com/office/drawing/2014/main" xmlns="" id="{CA027D26-8408-C8A6-D700-D15645512560}"/>
                  </a:ext>
                </a:extLst>
              </p:cNvPr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>
                <a:extLst>
                  <a:ext uri="{FF2B5EF4-FFF2-40B4-BE49-F238E27FC236}">
                    <a16:creationId xmlns:a16="http://schemas.microsoft.com/office/drawing/2014/main" xmlns="" id="{64944007-F5B0-95E3-6290-5E8FFEEA9636}"/>
                  </a:ext>
                </a:extLst>
              </p:cNvPr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>
                <a:extLst>
                  <a:ext uri="{FF2B5EF4-FFF2-40B4-BE49-F238E27FC236}">
                    <a16:creationId xmlns:a16="http://schemas.microsoft.com/office/drawing/2014/main" xmlns="" id="{201D4769-C576-1623-56DD-D547253FB74B}"/>
                  </a:ext>
                </a:extLst>
              </p:cNvPr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>
                <a:extLst>
                  <a:ext uri="{FF2B5EF4-FFF2-40B4-BE49-F238E27FC236}">
                    <a16:creationId xmlns:a16="http://schemas.microsoft.com/office/drawing/2014/main" xmlns="" id="{9CE35C74-97E0-F528-9E32-7D0EFAFD11A7}"/>
                  </a:ext>
                </a:extLst>
              </p:cNvPr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>
                <a:extLst>
                  <a:ext uri="{FF2B5EF4-FFF2-40B4-BE49-F238E27FC236}">
                    <a16:creationId xmlns:a16="http://schemas.microsoft.com/office/drawing/2014/main" xmlns="" id="{0F6B14FC-27F3-C65B-5E6E-4460D4066BBF}"/>
                  </a:ext>
                </a:extLst>
              </p:cNvPr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>
                <a:extLst>
                  <a:ext uri="{FF2B5EF4-FFF2-40B4-BE49-F238E27FC236}">
                    <a16:creationId xmlns:a16="http://schemas.microsoft.com/office/drawing/2014/main" xmlns="" id="{94FF0461-8CB1-AEA6-56A9-1810D6B7C2D7}"/>
                  </a:ext>
                </a:extLst>
              </p:cNvPr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>
                <a:extLst>
                  <a:ext uri="{FF2B5EF4-FFF2-40B4-BE49-F238E27FC236}">
                    <a16:creationId xmlns:a16="http://schemas.microsoft.com/office/drawing/2014/main" xmlns="" id="{2FEDCCAE-5D50-2A4A-15F5-F85FB2310A28}"/>
                  </a:ext>
                </a:extLst>
              </p:cNvPr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>
                <a:extLst>
                  <a:ext uri="{FF2B5EF4-FFF2-40B4-BE49-F238E27FC236}">
                    <a16:creationId xmlns:a16="http://schemas.microsoft.com/office/drawing/2014/main" xmlns="" id="{2DAAA1AF-EC10-E87D-B0AF-F1EA6839AC18}"/>
                  </a:ext>
                </a:extLst>
              </p:cNvPr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>
                <a:extLst>
                  <a:ext uri="{FF2B5EF4-FFF2-40B4-BE49-F238E27FC236}">
                    <a16:creationId xmlns:a16="http://schemas.microsoft.com/office/drawing/2014/main" xmlns="" id="{48DFDB0C-12A9-D692-BFF6-A3046A0D290C}"/>
                  </a:ext>
                </a:extLst>
              </p:cNvPr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>
                <a:extLst>
                  <a:ext uri="{FF2B5EF4-FFF2-40B4-BE49-F238E27FC236}">
                    <a16:creationId xmlns:a16="http://schemas.microsoft.com/office/drawing/2014/main" xmlns="" id="{60DD74F1-2F24-6815-D3CF-8F841C4EEC6C}"/>
                  </a:ext>
                </a:extLst>
              </p:cNvPr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>
                <a:extLst>
                  <a:ext uri="{FF2B5EF4-FFF2-40B4-BE49-F238E27FC236}">
                    <a16:creationId xmlns:a16="http://schemas.microsoft.com/office/drawing/2014/main" xmlns="" id="{5C7BB633-BBDD-1465-D66E-5F3E8CA152C4}"/>
                  </a:ext>
                </a:extLst>
              </p:cNvPr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>
                <a:extLst>
                  <a:ext uri="{FF2B5EF4-FFF2-40B4-BE49-F238E27FC236}">
                    <a16:creationId xmlns:a16="http://schemas.microsoft.com/office/drawing/2014/main" xmlns="" id="{69DC57E5-A0FB-D04C-682B-DB0135C28EEB}"/>
                  </a:ext>
                </a:extLst>
              </p:cNvPr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>
                <a:extLst>
                  <a:ext uri="{FF2B5EF4-FFF2-40B4-BE49-F238E27FC236}">
                    <a16:creationId xmlns:a16="http://schemas.microsoft.com/office/drawing/2014/main" xmlns="" id="{B944FDC5-2FC1-AB9F-9DE3-EF70658075C5}"/>
                  </a:ext>
                </a:extLst>
              </p:cNvPr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>
                <a:extLst>
                  <a:ext uri="{FF2B5EF4-FFF2-40B4-BE49-F238E27FC236}">
                    <a16:creationId xmlns:a16="http://schemas.microsoft.com/office/drawing/2014/main" xmlns="" id="{E6B1286C-B284-0FD5-5F2D-D09B8DAAEEFB}"/>
                  </a:ext>
                </a:extLst>
              </p:cNvPr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>
                <a:extLst>
                  <a:ext uri="{FF2B5EF4-FFF2-40B4-BE49-F238E27FC236}">
                    <a16:creationId xmlns:a16="http://schemas.microsoft.com/office/drawing/2014/main" xmlns="" id="{CE55CCBF-B6F7-AC30-6CC9-81762F0DB1B0}"/>
                  </a:ext>
                </a:extLst>
              </p:cNvPr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>
                <a:extLst>
                  <a:ext uri="{FF2B5EF4-FFF2-40B4-BE49-F238E27FC236}">
                    <a16:creationId xmlns:a16="http://schemas.microsoft.com/office/drawing/2014/main" xmlns="" id="{595A12BB-FDB1-BDFD-9FD2-EA731F0E7533}"/>
                  </a:ext>
                </a:extLst>
              </p:cNvPr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>
                <a:extLst>
                  <a:ext uri="{FF2B5EF4-FFF2-40B4-BE49-F238E27FC236}">
                    <a16:creationId xmlns:a16="http://schemas.microsoft.com/office/drawing/2014/main" xmlns="" id="{22C57531-6C52-C0AA-72B5-21EE7A18F510}"/>
                  </a:ext>
                </a:extLst>
              </p:cNvPr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>
                <a:extLst>
                  <a:ext uri="{FF2B5EF4-FFF2-40B4-BE49-F238E27FC236}">
                    <a16:creationId xmlns:a16="http://schemas.microsoft.com/office/drawing/2014/main" xmlns="" id="{F1B5A699-E495-F8AB-0644-C3E9CEDF5C6B}"/>
                  </a:ext>
                </a:extLst>
              </p:cNvPr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>
                <a:extLst>
                  <a:ext uri="{FF2B5EF4-FFF2-40B4-BE49-F238E27FC236}">
                    <a16:creationId xmlns:a16="http://schemas.microsoft.com/office/drawing/2014/main" xmlns="" id="{26FAF6E7-9F98-2AAB-368D-00202A458B64}"/>
                  </a:ext>
                </a:extLst>
              </p:cNvPr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>
                <a:extLst>
                  <a:ext uri="{FF2B5EF4-FFF2-40B4-BE49-F238E27FC236}">
                    <a16:creationId xmlns:a16="http://schemas.microsoft.com/office/drawing/2014/main" xmlns="" id="{9CD4A287-7286-4F29-6D39-CD9B210FBDF1}"/>
                  </a:ext>
                </a:extLst>
              </p:cNvPr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>
                <a:extLst>
                  <a:ext uri="{FF2B5EF4-FFF2-40B4-BE49-F238E27FC236}">
                    <a16:creationId xmlns:a16="http://schemas.microsoft.com/office/drawing/2014/main" xmlns="" id="{FDB92A1F-F5E7-5660-390A-1F903B1B2CBA}"/>
                  </a:ext>
                </a:extLst>
              </p:cNvPr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>
                <a:extLst>
                  <a:ext uri="{FF2B5EF4-FFF2-40B4-BE49-F238E27FC236}">
                    <a16:creationId xmlns:a16="http://schemas.microsoft.com/office/drawing/2014/main" xmlns="" id="{F1632831-09D1-F0EB-56BE-C60D833442A6}"/>
                  </a:ext>
                </a:extLst>
              </p:cNvPr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>
                <a:extLst>
                  <a:ext uri="{FF2B5EF4-FFF2-40B4-BE49-F238E27FC236}">
                    <a16:creationId xmlns:a16="http://schemas.microsoft.com/office/drawing/2014/main" xmlns="" id="{B66B6909-FE39-35C4-1CC0-4C46AC83BD23}"/>
                  </a:ext>
                </a:extLst>
              </p:cNvPr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>
                <a:extLst>
                  <a:ext uri="{FF2B5EF4-FFF2-40B4-BE49-F238E27FC236}">
                    <a16:creationId xmlns:a16="http://schemas.microsoft.com/office/drawing/2014/main" xmlns="" id="{0C2243C1-DE80-7948-453F-6ABED2513EA3}"/>
                  </a:ext>
                </a:extLst>
              </p:cNvPr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>
                <a:extLst>
                  <a:ext uri="{FF2B5EF4-FFF2-40B4-BE49-F238E27FC236}">
                    <a16:creationId xmlns:a16="http://schemas.microsoft.com/office/drawing/2014/main" xmlns="" id="{22D92A74-0B4C-55C2-D5A0-50375192AEA5}"/>
                  </a:ext>
                </a:extLst>
              </p:cNvPr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>
                <a:extLst>
                  <a:ext uri="{FF2B5EF4-FFF2-40B4-BE49-F238E27FC236}">
                    <a16:creationId xmlns:a16="http://schemas.microsoft.com/office/drawing/2014/main" xmlns="" id="{01D4BEA0-8EC4-196A-9644-A893F8BADCE8}"/>
                  </a:ext>
                </a:extLst>
              </p:cNvPr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>
                <a:extLst>
                  <a:ext uri="{FF2B5EF4-FFF2-40B4-BE49-F238E27FC236}">
                    <a16:creationId xmlns:a16="http://schemas.microsoft.com/office/drawing/2014/main" xmlns="" id="{11912FE7-C567-9515-D56A-0DAED3CD690C}"/>
                  </a:ext>
                </a:extLst>
              </p:cNvPr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>
                <a:extLst>
                  <a:ext uri="{FF2B5EF4-FFF2-40B4-BE49-F238E27FC236}">
                    <a16:creationId xmlns:a16="http://schemas.microsoft.com/office/drawing/2014/main" xmlns="" id="{2065A3EE-9F4C-0A86-FD11-91B17AC8F7A4}"/>
                  </a:ext>
                </a:extLst>
              </p:cNvPr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>
                <a:extLst>
                  <a:ext uri="{FF2B5EF4-FFF2-40B4-BE49-F238E27FC236}">
                    <a16:creationId xmlns:a16="http://schemas.microsoft.com/office/drawing/2014/main" xmlns="" id="{B5A65280-6F98-4ECA-32B8-AA2F542FBF36}"/>
                  </a:ext>
                </a:extLst>
              </p:cNvPr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>
                <a:extLst>
                  <a:ext uri="{FF2B5EF4-FFF2-40B4-BE49-F238E27FC236}">
                    <a16:creationId xmlns:a16="http://schemas.microsoft.com/office/drawing/2014/main" xmlns="" id="{6D10D7B4-AF96-10EF-DFB8-B97B63711DC9}"/>
                  </a:ext>
                </a:extLst>
              </p:cNvPr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>
                <a:extLst>
                  <a:ext uri="{FF2B5EF4-FFF2-40B4-BE49-F238E27FC236}">
                    <a16:creationId xmlns:a16="http://schemas.microsoft.com/office/drawing/2014/main" xmlns="" id="{2B73497E-2175-D691-785C-5C4A7DCFBA36}"/>
                  </a:ext>
                </a:extLst>
              </p:cNvPr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>
                <a:extLst>
                  <a:ext uri="{FF2B5EF4-FFF2-40B4-BE49-F238E27FC236}">
                    <a16:creationId xmlns:a16="http://schemas.microsoft.com/office/drawing/2014/main" xmlns="" id="{CCCD54B3-7AB1-D7F9-B3E2-9C375C65C676}"/>
                  </a:ext>
                </a:extLst>
              </p:cNvPr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>
                <a:extLst>
                  <a:ext uri="{FF2B5EF4-FFF2-40B4-BE49-F238E27FC236}">
                    <a16:creationId xmlns:a16="http://schemas.microsoft.com/office/drawing/2014/main" xmlns="" id="{8AD7632A-D7DD-59C7-56C3-DC8EA8A1D892}"/>
                  </a:ext>
                </a:extLst>
              </p:cNvPr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>
                <a:extLst>
                  <a:ext uri="{FF2B5EF4-FFF2-40B4-BE49-F238E27FC236}">
                    <a16:creationId xmlns:a16="http://schemas.microsoft.com/office/drawing/2014/main" xmlns="" id="{75A5B9E3-9BE7-D5CE-646A-26C28B2D4E57}"/>
                  </a:ext>
                </a:extLst>
              </p:cNvPr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>
                <a:extLst>
                  <a:ext uri="{FF2B5EF4-FFF2-40B4-BE49-F238E27FC236}">
                    <a16:creationId xmlns:a16="http://schemas.microsoft.com/office/drawing/2014/main" xmlns="" id="{5D898CC2-B56D-06E6-D86B-06EDA744578A}"/>
                  </a:ext>
                </a:extLst>
              </p:cNvPr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61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xmlns="" id="{FE4CA497-F980-AA37-BC94-D2DE5003DA48}"/>
              </a:ext>
            </a:extLst>
          </p:cNvPr>
          <p:cNvSpPr/>
          <p:nvPr/>
        </p:nvSpPr>
        <p:spPr>
          <a:xfrm flipH="1">
            <a:off x="863547" y="3980262"/>
            <a:ext cx="7721980" cy="967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2" name="Google Shape;882;p54"/>
          <p:cNvSpPr txBox="1"/>
          <p:nvPr/>
        </p:nvSpPr>
        <p:spPr>
          <a:xfrm>
            <a:off x="758825" y="200352"/>
            <a:ext cx="616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sz="9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3" name="Google Shape;883;p54"/>
          <p:cNvSpPr/>
          <p:nvPr/>
        </p:nvSpPr>
        <p:spPr>
          <a:xfrm flipH="1">
            <a:off x="936144" y="2776910"/>
            <a:ext cx="3732109" cy="2163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4" name="Google Shape;884;p54"/>
          <p:cNvPicPr preferRelativeResize="0"/>
          <p:nvPr/>
        </p:nvPicPr>
        <p:blipFill rotWithShape="1">
          <a:blip r:embed="rId4">
            <a:alphaModFix/>
          </a:blip>
          <a:srcRect l="238" t="8868" b="22847"/>
          <a:stretch/>
        </p:blipFill>
        <p:spPr>
          <a:xfrm>
            <a:off x="4564531" y="522117"/>
            <a:ext cx="4013528" cy="1831479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4"/>
          <p:cNvSpPr/>
          <p:nvPr/>
        </p:nvSpPr>
        <p:spPr>
          <a:xfrm flipH="1">
            <a:off x="5001309" y="2886553"/>
            <a:ext cx="3759439" cy="12734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8" name="Google Shape;888;p54"/>
          <p:cNvSpPr txBox="1"/>
          <p:nvPr/>
        </p:nvSpPr>
        <p:spPr>
          <a:xfrm>
            <a:off x="4737670" y="4125851"/>
            <a:ext cx="248880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0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1,2</a:t>
            </a:r>
            <a:r>
              <a:rPr lang="ru" sz="2000" b="1" i="0" u="none" strike="noStrike" cap="none" dirty="0">
                <a:solidFill>
                  <a:srgbClr val="118BA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тыс.</a:t>
            </a:r>
            <a:endParaRPr b="1" dirty="0">
              <a:solidFill>
                <a:srgbClr val="118BA3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889" name="Google Shape;889;p54"/>
          <p:cNvSpPr/>
          <p:nvPr/>
        </p:nvSpPr>
        <p:spPr>
          <a:xfrm>
            <a:off x="4737670" y="4434923"/>
            <a:ext cx="4013524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слушателей получили </a:t>
            </a:r>
            <a:r>
              <a:rPr lang="ru" sz="9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удостоверения государственного образца о повышении квалификации</a:t>
            </a:r>
            <a:endParaRPr sz="900" b="1" dirty="0">
              <a:solidFill>
                <a:srgbClr val="118BA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0" name="Google Shape;890;p54"/>
          <p:cNvSpPr/>
          <p:nvPr/>
        </p:nvSpPr>
        <p:spPr>
          <a:xfrm>
            <a:off x="790055" y="3042053"/>
            <a:ext cx="37225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основе — изучение порядка предоставления услуг </a:t>
            </a:r>
            <a:b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и умение ориентироваться в ситуации заявителя. </a:t>
            </a:r>
            <a: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/>
            </a:r>
            <a:b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рамках сервисного обучения сотрудники учатся искать индивидуальный подход к каждому посетителю, предотвращать конфликты и работать с маломобильными гражданами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1" name="Google Shape;891;p54"/>
          <p:cNvSpPr/>
          <p:nvPr/>
        </p:nvSpPr>
        <p:spPr>
          <a:xfrm>
            <a:off x="4586072" y="3048023"/>
            <a:ext cx="4006060" cy="9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Обучение охватывает область эмоций и впечатлений — </a:t>
            </a: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как через познание себя, анализ своих чувств и ценностей, управление собой и взаимоотношениями с другими людьми способствовать соединению потребностей горожан с теми возможностями, которые создает для них город, и созданию дружелюбной и комфортной атмосферы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5" name="Google Shape;895;p54"/>
          <p:cNvSpPr txBox="1"/>
          <p:nvPr/>
        </p:nvSpPr>
        <p:spPr>
          <a:xfrm>
            <a:off x="2627652" y="4079585"/>
            <a:ext cx="18223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280</a:t>
            </a:r>
            <a:endParaRPr lang="ru" sz="20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курсов дистанционного </a:t>
            </a: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обучения</a:t>
            </a:r>
            <a:endParaRPr sz="9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xmlns="" id="{FFD7D8C4-E0BB-8914-29F1-3ACB218E4BC8}"/>
              </a:ext>
            </a:extLst>
          </p:cNvPr>
          <p:cNvSpPr/>
          <p:nvPr/>
        </p:nvSpPr>
        <p:spPr>
          <a:xfrm flipH="1">
            <a:off x="863547" y="2611988"/>
            <a:ext cx="3708452" cy="422137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EAF1F4"/>
              </a:gs>
              <a:gs pos="33000">
                <a:srgbClr val="EAF1F4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rgbClr val="EB58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Функциональное и сервисное обучение</a:t>
            </a:r>
          </a:p>
        </p:txBody>
      </p:sp>
      <p:sp>
        <p:nvSpPr>
          <p:cNvPr id="3" name="Прямоугольник: скругленные углы 11">
            <a:extLst>
              <a:ext uri="{FF2B5EF4-FFF2-40B4-BE49-F238E27FC236}">
                <a16:creationId xmlns:a16="http://schemas.microsoft.com/office/drawing/2014/main" xmlns="" id="{85B21DFF-5A01-3244-886D-1AA27BE14312}"/>
              </a:ext>
            </a:extLst>
          </p:cNvPr>
          <p:cNvSpPr/>
          <p:nvPr/>
        </p:nvSpPr>
        <p:spPr>
          <a:xfrm flipH="1">
            <a:off x="4571999" y="2613682"/>
            <a:ext cx="4013527" cy="419772"/>
          </a:xfrm>
          <a:prstGeom prst="roundRect">
            <a:avLst>
              <a:gd name="adj" fmla="val 0"/>
            </a:avLst>
          </a:prstGeom>
          <a:gradFill flip="none" rotWithShape="1">
            <a:gsLst>
              <a:gs pos="72000">
                <a:srgbClr val="EAF1F4"/>
              </a:gs>
              <a:gs pos="100000">
                <a:srgbClr val="EAF1F4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Развитие </a:t>
            </a:r>
            <a:r>
              <a:rPr lang="ru-RU" sz="11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сотрудников</a:t>
            </a:r>
          </a:p>
        </p:txBody>
      </p:sp>
      <p:sp>
        <p:nvSpPr>
          <p:cNvPr id="9" name="Google Shape;895;p54">
            <a:extLst>
              <a:ext uri="{FF2B5EF4-FFF2-40B4-BE49-F238E27FC236}">
                <a16:creationId xmlns:a16="http://schemas.microsoft.com/office/drawing/2014/main" xmlns="" id="{8934EFE6-565F-8FC5-E111-F591D08AC016}"/>
              </a:ext>
            </a:extLst>
          </p:cNvPr>
          <p:cNvSpPr txBox="1"/>
          <p:nvPr/>
        </p:nvSpPr>
        <p:spPr>
          <a:xfrm>
            <a:off x="957009" y="4072166"/>
            <a:ext cx="14190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145</a:t>
            </a:r>
            <a:r>
              <a:rPr lang="ru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очных программ и вебинаров</a:t>
            </a:r>
            <a:endParaRPr sz="9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</p:txBody>
      </p:sp>
      <p:cxnSp>
        <p:nvCxnSpPr>
          <p:cNvPr id="5" name="Google Shape;780;p51">
            <a:extLst>
              <a:ext uri="{FF2B5EF4-FFF2-40B4-BE49-F238E27FC236}">
                <a16:creationId xmlns:a16="http://schemas.microsoft.com/office/drawing/2014/main" xmlns="" id="{4574C61D-E72E-9049-C4B4-94A7A3F791E0}"/>
              </a:ext>
            </a:extLst>
          </p:cNvPr>
          <p:cNvCxnSpPr/>
          <p:nvPr/>
        </p:nvCxnSpPr>
        <p:spPr>
          <a:xfrm>
            <a:off x="4575547" y="2720262"/>
            <a:ext cx="0" cy="1188000"/>
          </a:xfrm>
          <a:prstGeom prst="straightConnector1">
            <a:avLst/>
          </a:prstGeom>
          <a:ln w="9525" cap="flat" cmpd="sng" algn="ctr">
            <a:solidFill>
              <a:srgbClr val="8CE5F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Google Shape;881;p54"/>
          <p:cNvPicPr preferRelativeResize="0"/>
          <p:nvPr/>
        </p:nvPicPr>
        <p:blipFill rotWithShape="1">
          <a:blip r:embed="rId5">
            <a:alphaModFix/>
          </a:blip>
          <a:srcRect t="8403" b="12964"/>
          <a:stretch/>
        </p:blipFill>
        <p:spPr>
          <a:xfrm>
            <a:off x="863549" y="516377"/>
            <a:ext cx="3708450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55;p50"/>
          <p:cNvSpPr/>
          <p:nvPr/>
        </p:nvSpPr>
        <p:spPr>
          <a:xfrm flipH="1">
            <a:off x="863547" y="2185064"/>
            <a:ext cx="7721979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900"/>
            </a:pPr>
            <a:r>
              <a:rPr lang="ru-RU" sz="16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lang="ru-RU" sz="1600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Прямоугольник: скругленные углы 2">
            <a:extLst>
              <a:ext uri="{FF2B5EF4-FFF2-40B4-BE49-F238E27FC236}">
                <a16:creationId xmlns:a16="http://schemas.microsoft.com/office/drawing/2014/main" xmlns="" id="{FE4CA497-F980-AA37-BC94-D2DE5003DA48}"/>
              </a:ext>
            </a:extLst>
          </p:cNvPr>
          <p:cNvSpPr/>
          <p:nvPr/>
        </p:nvSpPr>
        <p:spPr>
          <a:xfrm rot="5400000" flipH="1">
            <a:off x="-2283618" y="2281238"/>
            <a:ext cx="5145880" cy="5786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354" y="1175868"/>
            <a:ext cx="4034310" cy="2690747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5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5"/>
          <p:cNvSpPr/>
          <p:nvPr/>
        </p:nvSpPr>
        <p:spPr>
          <a:xfrm flipH="1">
            <a:off x="863597" y="3866615"/>
            <a:ext cx="7993065" cy="6758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1080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596" y="1175868"/>
            <a:ext cx="3974506" cy="269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/>
          <p:nvPr/>
        </p:nvSpPr>
        <p:spPr>
          <a:xfrm rot="-5400000">
            <a:off x="4264537" y="-1482378"/>
            <a:ext cx="1192698" cy="797933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t="21737" b="22724"/>
          <a:stretch/>
        </p:blipFill>
        <p:spPr>
          <a:xfrm>
            <a:off x="867160" y="592264"/>
            <a:ext cx="3135290" cy="11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32"/>
          <p:cNvGrpSpPr/>
          <p:nvPr/>
        </p:nvGrpSpPr>
        <p:grpSpPr>
          <a:xfrm>
            <a:off x="832325" y="1910940"/>
            <a:ext cx="2811507" cy="1068283"/>
            <a:chOff x="804385" y="642131"/>
            <a:chExt cx="2811507" cy="1068283"/>
          </a:xfrm>
        </p:grpSpPr>
        <p:sp>
          <p:nvSpPr>
            <p:cNvPr id="257" name="Google Shape;257;p32"/>
            <p:cNvSpPr txBox="1"/>
            <p:nvPr/>
          </p:nvSpPr>
          <p:spPr>
            <a:xfrm>
              <a:off x="1882775" y="738247"/>
              <a:ext cx="8096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центров госуслуг 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804385" y="642131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139</a:t>
              </a:r>
              <a:endParaRPr sz="3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1881442" y="1341082"/>
              <a:ext cx="1086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05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2752928" y="1312012"/>
              <a:ext cx="862964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8:00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20:00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1" name="Google Shape;261;p32"/>
            <p:cNvCxnSpPr/>
            <p:nvPr/>
          </p:nvCxnSpPr>
          <p:spPr>
            <a:xfrm>
              <a:off x="18383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2" name="Google Shape;262;p32"/>
          <p:cNvGrpSpPr/>
          <p:nvPr/>
        </p:nvGrpSpPr>
        <p:grpSpPr>
          <a:xfrm>
            <a:off x="3426088" y="1894106"/>
            <a:ext cx="5527615" cy="1078767"/>
            <a:chOff x="2796318" y="625297"/>
            <a:chExt cx="5527615" cy="1078767"/>
          </a:xfrm>
        </p:grpSpPr>
        <p:sp>
          <p:nvSpPr>
            <p:cNvPr id="263" name="Google Shape;263;p32"/>
            <p:cNvSpPr/>
            <p:nvPr/>
          </p:nvSpPr>
          <p:spPr>
            <a:xfrm>
              <a:off x="3817256" y="692961"/>
              <a:ext cx="1941568" cy="59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флагманских офисов </a:t>
              </a:r>
              <a: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ЦАО, ЮЗАО, ЮАО, ВАО, ЮВАО, </a:t>
              </a:r>
              <a:b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САО, СЗАО, ЗАО</a:t>
              </a: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3419238" y="625297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8</a:t>
              </a:r>
              <a:endPara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5" name="Google Shape;265;p32"/>
            <p:cNvSpPr txBox="1"/>
            <p:nvPr/>
          </p:nvSpPr>
          <p:spPr>
            <a:xfrm>
              <a:off x="2796318" y="733625"/>
              <a:ext cx="5600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том </a:t>
              </a:r>
              <a:b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числе</a:t>
              </a:r>
              <a:endPara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3817256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4662794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8" name="Google Shape;268;p32"/>
            <p:cNvCxnSpPr/>
            <p:nvPr/>
          </p:nvCxnSpPr>
          <p:spPr>
            <a:xfrm>
              <a:off x="37560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9" name="Google Shape;269;p32"/>
            <p:cNvSpPr/>
            <p:nvPr/>
          </p:nvSpPr>
          <p:spPr>
            <a:xfrm>
              <a:off x="6428888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307318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6596343" y="1894106"/>
            <a:ext cx="1506386" cy="1044753"/>
            <a:chOff x="6455975" y="625297"/>
            <a:chExt cx="1506386" cy="1044753"/>
          </a:xfrm>
        </p:grpSpPr>
        <p:grpSp>
          <p:nvGrpSpPr>
            <p:cNvPr id="272" name="Google Shape;272;p32"/>
            <p:cNvGrpSpPr/>
            <p:nvPr/>
          </p:nvGrpSpPr>
          <p:grpSpPr>
            <a:xfrm>
              <a:off x="6455975" y="625297"/>
              <a:ext cx="1506386" cy="584735"/>
              <a:chOff x="5561174" y="569596"/>
              <a:chExt cx="1506386" cy="584735"/>
            </a:xfrm>
          </p:grpSpPr>
          <p:sp>
            <p:nvSpPr>
              <p:cNvPr id="273" name="Google Shape;273;p32"/>
              <p:cNvSpPr/>
              <p:nvPr/>
            </p:nvSpPr>
            <p:spPr>
              <a:xfrm>
                <a:off x="5957815" y="637260"/>
                <a:ext cx="1109745" cy="4226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3810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" sz="1200" b="1" i="0" u="none" strike="noStrike" cap="none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дворец </a:t>
                </a:r>
                <a:br>
                  <a:rPr lang="ru" sz="1200" b="1" i="0" u="none" strike="noStrike" cap="none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200" b="1" i="0" u="none" strike="noStrike" cap="none" dirty="0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на ВДНХ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5561174" y="569596"/>
                <a:ext cx="31374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ru" sz="3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1</a:t>
                </a:r>
                <a:endParaRPr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cxnSp>
          <p:nvCxnSpPr>
            <p:cNvPr id="275" name="Google Shape;275;p32"/>
            <p:cNvCxnSpPr/>
            <p:nvPr/>
          </p:nvCxnSpPr>
          <p:spPr>
            <a:xfrm>
              <a:off x="6798019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6" name="Google Shape;276;p32"/>
          <p:cNvGrpSpPr/>
          <p:nvPr/>
        </p:nvGrpSpPr>
        <p:grpSpPr>
          <a:xfrm>
            <a:off x="4056718" y="1032889"/>
            <a:ext cx="2148365" cy="672833"/>
            <a:chOff x="6629976" y="804494"/>
            <a:chExt cx="2148365" cy="672833"/>
          </a:xfrm>
        </p:grpSpPr>
        <p:sp>
          <p:nvSpPr>
            <p:cNvPr id="277" name="Google Shape;277;p32"/>
            <p:cNvSpPr txBox="1"/>
            <p:nvPr/>
          </p:nvSpPr>
          <p:spPr>
            <a:xfrm>
              <a:off x="6925982" y="1308127"/>
              <a:ext cx="15444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1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dirty="0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ru" sz="2400" b="1" dirty="0" smtClean="0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       </a:t>
              </a:r>
              <a:r>
                <a:rPr lang="ru" sz="2400" b="1" i="0" u="none" strike="noStrike" cap="none" dirty="0" smtClean="0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54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2"/>
          <p:cNvGrpSpPr/>
          <p:nvPr/>
        </p:nvGrpSpPr>
        <p:grpSpPr>
          <a:xfrm>
            <a:off x="3234910" y="3600188"/>
            <a:ext cx="1273860" cy="688299"/>
            <a:chOff x="5549574" y="3283492"/>
            <a:chExt cx="1273860" cy="688299"/>
          </a:xfrm>
        </p:grpSpPr>
        <p:sp>
          <p:nvSpPr>
            <p:cNvPr id="280" name="Google Shape;280;p32"/>
            <p:cNvSpPr txBox="1"/>
            <p:nvPr/>
          </p:nvSpPr>
          <p:spPr>
            <a:xfrm>
              <a:off x="5843387" y="3787125"/>
              <a:ext cx="91495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549574" y="3283492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 dirty="0" smtClean="0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&gt;271</a:t>
              </a:r>
              <a:endParaRPr sz="3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2" name="Google Shape;282;p32"/>
          <p:cNvGrpSpPr/>
          <p:nvPr/>
        </p:nvGrpSpPr>
        <p:grpSpPr>
          <a:xfrm>
            <a:off x="905634" y="3601602"/>
            <a:ext cx="2053794" cy="871551"/>
            <a:chOff x="4307004" y="3284906"/>
            <a:chExt cx="2053794" cy="871551"/>
          </a:xfrm>
        </p:grpSpPr>
        <p:sp>
          <p:nvSpPr>
            <p:cNvPr id="283" name="Google Shape;283;p32"/>
            <p:cNvSpPr txBox="1"/>
            <p:nvPr/>
          </p:nvSpPr>
          <p:spPr>
            <a:xfrm>
              <a:off x="4336522" y="3787125"/>
              <a:ext cx="2024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 без привязки </a:t>
              </a:r>
              <a:b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 месту жительства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4307004" y="3284906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99</a:t>
              </a: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85" name="Google Shape;285;p32"/>
          <p:cNvCxnSpPr/>
          <p:nvPr/>
        </p:nvCxnSpPr>
        <p:spPr>
          <a:xfrm>
            <a:off x="6313620" y="1032889"/>
            <a:ext cx="0" cy="688299"/>
          </a:xfrm>
          <a:prstGeom prst="straightConnector1">
            <a:avLst/>
          </a:prstGeom>
          <a:noFill/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6" name="Google Shape;286;p32"/>
          <p:cNvGrpSpPr/>
          <p:nvPr/>
        </p:nvGrpSpPr>
        <p:grpSpPr>
          <a:xfrm>
            <a:off x="6682000" y="1011161"/>
            <a:ext cx="2148365" cy="688299"/>
            <a:chOff x="4035875" y="782766"/>
            <a:chExt cx="2148365" cy="688299"/>
          </a:xfrm>
        </p:grpSpPr>
        <p:sp>
          <p:nvSpPr>
            <p:cNvPr id="287" name="Google Shape;287;p32"/>
            <p:cNvSpPr txBox="1"/>
            <p:nvPr/>
          </p:nvSpPr>
          <p:spPr>
            <a:xfrm>
              <a:off x="4331881" y="1286399"/>
              <a:ext cx="15444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 dirty="0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4035875" y="782766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 dirty="0" smtClean="0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49 (9 ОИВ)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32"/>
          <p:cNvSpPr txBox="1"/>
          <p:nvPr/>
        </p:nvSpPr>
        <p:spPr>
          <a:xfrm>
            <a:off x="871218" y="1445406"/>
            <a:ext cx="2318725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871219" y="3247382"/>
            <a:ext cx="2318724" cy="307777"/>
          </a:xfrm>
          <a:prstGeom prst="rect">
            <a:avLst/>
          </a:prstGeom>
          <a:solidFill>
            <a:srgbClr val="F04B3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5">
            <a:alphaModFix/>
          </a:blip>
          <a:srcRect l="543" r="1731"/>
          <a:stretch/>
        </p:blipFill>
        <p:spPr>
          <a:xfrm>
            <a:off x="6310300" y="4015951"/>
            <a:ext cx="2543043" cy="7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6">
            <a:alphaModFix/>
          </a:blip>
          <a:srcRect t="9584" r="472"/>
          <a:stretch/>
        </p:blipFill>
        <p:spPr>
          <a:xfrm>
            <a:off x="4989806" y="3228745"/>
            <a:ext cx="2541374" cy="78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 rot="-5400000">
            <a:off x="4890442" y="149204"/>
            <a:ext cx="403386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4138201" y="940807"/>
            <a:ext cx="1907834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/>
          <p:nvPr/>
        </p:nvSpPr>
        <p:spPr>
          <a:xfrm rot="-5400000">
            <a:off x="7499408" y="-32752"/>
            <a:ext cx="403386" cy="231113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6565220" y="940814"/>
            <a:ext cx="2271747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4194054" y="1415695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 smtClean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Комната </a:t>
            </a: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матери </a:t>
            </a:r>
            <a:b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для зарядки моб. устройств</a:t>
            </a:r>
            <a:endParaRPr sz="14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6531978" y="1416481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4">
            <a:alphaModFix/>
          </a:blip>
          <a:srcRect t="12503" r="18925" b="4982"/>
          <a:stretch/>
        </p:blipFill>
        <p:spPr>
          <a:xfrm>
            <a:off x="861536" y="916993"/>
            <a:ext cx="3098398" cy="21031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 rotWithShape="1">
          <a:blip r:embed="rId4">
            <a:alphaModFix/>
          </a:blip>
          <a:srcRect t="2954"/>
          <a:stretch/>
        </p:blipFill>
        <p:spPr>
          <a:xfrm>
            <a:off x="861536" y="922946"/>
            <a:ext cx="3098398" cy="20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4"/>
          <p:cNvSpPr/>
          <p:nvPr/>
        </p:nvSpPr>
        <p:spPr>
          <a:xfrm rot="-5400000">
            <a:off x="4813485" y="226162"/>
            <a:ext cx="557302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4145723" y="948313"/>
            <a:ext cx="1892807" cy="50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4"/>
          <p:cNvSpPr/>
          <p:nvPr/>
        </p:nvSpPr>
        <p:spPr>
          <a:xfrm rot="-5400000">
            <a:off x="7416158" y="46369"/>
            <a:ext cx="569883" cy="23111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6573347" y="944791"/>
            <a:ext cx="2255488" cy="51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4194054" y="1551443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6531978" y="1552229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 sz="1200" b="0" i="0" u="none" strike="noStrike" cap="none" dirty="0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 sz="1200" b="0" i="0" u="none" strike="noStrike" cap="none" dirty="0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 dirty="0" smtClean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2 Зоны </a:t>
            </a: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электронных услуг</a:t>
            </a:r>
            <a:endParaRPr sz="1200" b="0" i="0" u="none" strike="noStrike" cap="none" dirty="0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850927" y="3441207"/>
            <a:ext cx="200336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 через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портал </a:t>
            </a:r>
            <a:r>
              <a:rPr lang="ru" sz="13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2848941" y="3441207"/>
            <a:ext cx="19045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</a:t>
            </a:r>
            <a:endParaRPr sz="13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7416072" y="3450986"/>
            <a:ext cx="1553106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924542" y="3441207"/>
            <a:ext cx="209393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загруженности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7487297" y="2965069"/>
            <a:ext cx="523875" cy="444500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35"/>
          <p:cNvGrpSpPr/>
          <p:nvPr/>
        </p:nvGrpSpPr>
        <p:grpSpPr>
          <a:xfrm>
            <a:off x="5033034" y="2926054"/>
            <a:ext cx="452280" cy="449531"/>
            <a:chOff x="5010561" y="1826754"/>
            <a:chExt cx="522287" cy="519113"/>
          </a:xfrm>
        </p:grpSpPr>
        <p:sp>
          <p:nvSpPr>
            <p:cNvPr id="331" name="Google Shape;331;p35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35"/>
          <p:cNvGrpSpPr/>
          <p:nvPr/>
        </p:nvGrpSpPr>
        <p:grpSpPr>
          <a:xfrm>
            <a:off x="2940431" y="2960454"/>
            <a:ext cx="479425" cy="419100"/>
            <a:chOff x="8958263" y="1125538"/>
            <a:chExt cx="479425" cy="419100"/>
          </a:xfrm>
        </p:grpSpPr>
        <p:sp>
          <p:nvSpPr>
            <p:cNvPr id="335" name="Google Shape;335;p3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35"/>
          <p:cNvGrpSpPr/>
          <p:nvPr/>
        </p:nvGrpSpPr>
        <p:grpSpPr>
          <a:xfrm>
            <a:off x="951374" y="2951248"/>
            <a:ext cx="588368" cy="424337"/>
            <a:chOff x="885031" y="1902968"/>
            <a:chExt cx="588368" cy="424337"/>
          </a:xfrm>
        </p:grpSpPr>
        <p:grpSp>
          <p:nvGrpSpPr>
            <p:cNvPr id="339" name="Google Shape;339;p35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40" name="Google Shape;340;p35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5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2" name="Google Shape;342;p35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5"/>
          <p:cNvSpPr txBox="1"/>
          <p:nvPr/>
        </p:nvSpPr>
        <p:spPr>
          <a:xfrm>
            <a:off x="7487297" y="1816658"/>
            <a:ext cx="1325245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5033034" y="1816659"/>
            <a:ext cx="2304256" cy="47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35"/>
          <p:cNvGrpSpPr/>
          <p:nvPr/>
        </p:nvGrpSpPr>
        <p:grpSpPr>
          <a:xfrm>
            <a:off x="7519840" y="1302079"/>
            <a:ext cx="458788" cy="379412"/>
            <a:chOff x="9005888" y="5500688"/>
            <a:chExt cx="458788" cy="379412"/>
          </a:xfrm>
        </p:grpSpPr>
        <p:sp>
          <p:nvSpPr>
            <p:cNvPr id="348" name="Google Shape;348;p35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35"/>
          <p:cNvSpPr/>
          <p:nvPr/>
        </p:nvSpPr>
        <p:spPr>
          <a:xfrm>
            <a:off x="5053088" y="1286476"/>
            <a:ext cx="282724" cy="379412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84584" y="1226901"/>
            <a:ext cx="30983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Google Shape;352;p35"/>
          <p:cNvSpPr/>
          <p:nvPr/>
        </p:nvSpPr>
        <p:spPr>
          <a:xfrm rot="8100000">
            <a:off x="6958372" y="1911625"/>
            <a:ext cx="282724" cy="282724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AED1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35"/>
          <p:cNvCxnSpPr/>
          <p:nvPr/>
        </p:nvCxnSpPr>
        <p:spPr>
          <a:xfrm>
            <a:off x="863600" y="2545610"/>
            <a:ext cx="7993063" cy="0"/>
          </a:xfrm>
          <a:prstGeom prst="straightConnector1">
            <a:avLst/>
          </a:prstGeom>
          <a:noFill/>
          <a:ln w="19050" cap="flat" cmpd="sng">
            <a:solidFill>
              <a:srgbClr val="AED1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p3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/>
        </p:nvSpPr>
        <p:spPr>
          <a:xfrm>
            <a:off x="863600" y="613680"/>
            <a:ext cx="2654302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Статистика за 2024 год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863600" y="1529804"/>
            <a:ext cx="22644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>
              <a:buSzPts val="2000"/>
            </a:pPr>
            <a:r>
              <a:rPr lang="ru" sz="20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12 080 </a:t>
            </a:r>
            <a:r>
              <a:rPr lang="ru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</a:t>
            </a:r>
            <a:r>
              <a:rPr lang="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</a:p>
          <a:p>
            <a:pPr marL="12700" marR="5080">
              <a:buSzPts val="2000"/>
            </a:pPr>
            <a:r>
              <a:rPr lang="ru-RU" sz="1200" dirty="0">
                <a:solidFill>
                  <a:srgbClr val="1C1C1C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Оформление </a:t>
            </a:r>
            <a:br>
              <a:rPr lang="ru-RU" sz="1200" dirty="0">
                <a:solidFill>
                  <a:srgbClr val="1C1C1C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200" dirty="0">
                <a:solidFill>
                  <a:srgbClr val="1C1C1C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 выдача социальной карты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3517902" y="1529802"/>
            <a:ext cx="221189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10 354</a:t>
            </a:r>
            <a:r>
              <a:rPr lang="ru" sz="2200" b="1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</a:p>
          <a:p>
            <a:pPr marL="12700" marR="5080">
              <a:buSzPts val="2000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доступа к подсистеме "Личный кабинет" на ЕПГУ gosuslugi.ru для граждан РФ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Google Shape;407;p37"/>
          <p:cNvSpPr txBox="1"/>
          <p:nvPr/>
        </p:nvSpPr>
        <p:spPr>
          <a:xfrm>
            <a:off x="6504582" y="1437470"/>
            <a:ext cx="21951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 </a:t>
            </a:r>
            <a:r>
              <a:rPr lang="ru" sz="2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7 528 </a:t>
            </a:r>
            <a:r>
              <a:rPr lang="ru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</a:t>
            </a:r>
            <a:r>
              <a:rPr lang="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бращений</a:t>
            </a:r>
          </a:p>
          <a:p>
            <a:pPr marL="12700" marR="5080">
              <a:buSzPts val="2000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доступа к подсистеме «Личный кабинет» Портала государственных услуг города Москвы mos.ru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2110784" y="3353924"/>
            <a:ext cx="229017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5 904</a:t>
            </a:r>
            <a:r>
              <a:rPr lang="ru" sz="22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</a:t>
            </a:r>
            <a:r>
              <a:rPr lang="ru-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</a:t>
            </a:r>
            <a:r>
              <a:rPr lang="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бращений</a:t>
            </a:r>
          </a:p>
          <a:p>
            <a:pPr marL="12700" marR="5080">
              <a:buSzPts val="2000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учет граждан РФ</a:t>
            </a: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37"/>
          <p:cNvSpPr txBox="1"/>
          <p:nvPr/>
        </p:nvSpPr>
        <p:spPr>
          <a:xfrm>
            <a:off x="5229841" y="3353924"/>
            <a:ext cx="2243241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>
              <a:buSzPts val="2000"/>
            </a:pPr>
            <a:r>
              <a:rPr lang="ru" sz="20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4 512</a:t>
            </a:r>
            <a:r>
              <a:rPr lang="ru" sz="22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</a:t>
            </a:r>
            <a:b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</a:t>
            </a:r>
            <a:r>
              <a:rPr lang="ru" sz="1400" b="1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бращений</a:t>
            </a:r>
          </a:p>
          <a:p>
            <a:pPr marL="12700" marR="5080">
              <a:buSzPts val="2000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Регистрационный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 граждан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РФ.Выдача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3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7"/>
          <p:cNvSpPr txBox="1"/>
          <p:nvPr/>
        </p:nvSpPr>
        <p:spPr>
          <a:xfrm>
            <a:off x="784583" y="998301"/>
            <a:ext cx="410174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/>
          <p:nvPr/>
        </p:nvSpPr>
        <p:spPr>
          <a:xfrm rot="10800000">
            <a:off x="863599" y="3249427"/>
            <a:ext cx="7986948" cy="117598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5999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4">
            <a:alphaModFix/>
          </a:blip>
          <a:srcRect l="-37" r="12939"/>
          <a:stretch/>
        </p:blipFill>
        <p:spPr>
          <a:xfrm>
            <a:off x="5937015" y="915988"/>
            <a:ext cx="2919648" cy="2237739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420" name="Google Shape;420;p38"/>
          <p:cNvSpPr txBox="1"/>
          <p:nvPr/>
        </p:nvSpPr>
        <p:spPr>
          <a:xfrm>
            <a:off x="758824" y="838458"/>
            <a:ext cx="38131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с управляющими компаниями и поставщиками услуг в сфере ЖКХ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758824" y="1762163"/>
            <a:ext cx="378741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 dirty="0" smtClean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Центр госуслуг района Рязанский  </a:t>
            </a:r>
            <a:r>
              <a:rPr lang="ru" sz="2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2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2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ПРОИЗВОДЯТ НАЧИСЛЕНИЯ ПО </a:t>
            </a:r>
            <a:endParaRPr sz="22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38"/>
          <p:cNvSpPr/>
          <p:nvPr/>
        </p:nvSpPr>
        <p:spPr>
          <a:xfrm rot="-5400000">
            <a:off x="5105362" y="900565"/>
            <a:ext cx="1020387" cy="2763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>
            <a:off x="4233855" y="1864584"/>
            <a:ext cx="26876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6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en-US" sz="24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47 564</a:t>
            </a:r>
            <a:r>
              <a:rPr lang="ru-RU" sz="24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r>
              <a:rPr lang="ru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                   </a:t>
            </a:r>
            <a:r>
              <a:rPr lang="ru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лицевых </a:t>
            </a:r>
            <a:r>
              <a:rPr lang="ru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счетов</a:t>
            </a:r>
            <a:endParaRPr b="1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cxnSp>
        <p:nvCxnSpPr>
          <p:cNvPr id="424" name="Google Shape;424;p38"/>
          <p:cNvCxnSpPr/>
          <p:nvPr/>
        </p:nvCxnSpPr>
        <p:spPr>
          <a:xfrm>
            <a:off x="4565703" y="3467540"/>
            <a:ext cx="0" cy="83921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3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8"/>
          <p:cNvSpPr/>
          <p:nvPr/>
        </p:nvSpPr>
        <p:spPr>
          <a:xfrm>
            <a:off x="863600" y="3563406"/>
            <a:ext cx="3370255" cy="53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«Расчет (перерасчет) жилищно- коммунальных платежей по типовым ситуация» переведена в электронный вид на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427" name="Google Shape;427;p38"/>
          <p:cNvSpPr/>
          <p:nvPr/>
        </p:nvSpPr>
        <p:spPr>
          <a:xfrm>
            <a:off x="5094342" y="3568906"/>
            <a:ext cx="3016596" cy="59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«Предоставление информации жилищного учета» реализована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автоматическом режиме на портале </a:t>
            </a:r>
            <a:r>
              <a:rPr lang="ru" sz="900" b="1" i="0" u="none" strike="noStrike" cap="none">
                <a:solidFill>
                  <a:srgbClr val="E43E26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9"/>
          <p:cNvGrpSpPr/>
          <p:nvPr/>
        </p:nvGrpSpPr>
        <p:grpSpPr>
          <a:xfrm>
            <a:off x="677426" y="1305531"/>
            <a:ext cx="7894320" cy="1950463"/>
            <a:chOff x="923480" y="1000731"/>
            <a:chExt cx="7894320" cy="1950463"/>
          </a:xfrm>
        </p:grpSpPr>
        <p:sp>
          <p:nvSpPr>
            <p:cNvPr id="433" name="Google Shape;433;p39"/>
            <p:cNvSpPr/>
            <p:nvPr/>
          </p:nvSpPr>
          <p:spPr>
            <a:xfrm>
              <a:off x="923480" y="1000731"/>
              <a:ext cx="789432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НОВЫЕ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УНИКАЛЬНЫЕ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УСЛУГИ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4" name="Google Shape;434;p39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5" name="Google Shape;435;p39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436" name="Google Shape;436;p39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9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9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9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9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9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9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9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9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9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9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983</Words>
  <Application>Microsoft Office PowerPoint</Application>
  <PresentationFormat>Экран (16:9)</PresentationFormat>
  <Paragraphs>210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Verdana</vt:lpstr>
      <vt:lpstr>Times New Roman</vt:lpstr>
      <vt:lpstr>Arial</vt:lpstr>
      <vt:lpstr>Roboto</vt:lpstr>
      <vt:lpstr>Simple Light</vt:lpstr>
      <vt:lpstr>Титульный, заключительный слайд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Орлова Елена Олеговна</dc:creator>
  <cp:lastModifiedBy>Анна Владимировна Фадина</cp:lastModifiedBy>
  <cp:revision>24</cp:revision>
  <cp:lastPrinted>2025-03-04T08:56:53Z</cp:lastPrinted>
  <dcterms:modified xsi:type="dcterms:W3CDTF">2025-03-04T09:10:34Z</dcterms:modified>
</cp:coreProperties>
</file>