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95" r:id="rId2"/>
    <p:sldId id="422" r:id="rId3"/>
    <p:sldId id="423" r:id="rId4"/>
    <p:sldId id="424" r:id="rId5"/>
    <p:sldId id="425" r:id="rId6"/>
    <p:sldId id="427" r:id="rId7"/>
    <p:sldId id="437" r:id="rId8"/>
    <p:sldId id="430" r:id="rId9"/>
    <p:sldId id="431" r:id="rId10"/>
    <p:sldId id="432" r:id="rId11"/>
    <p:sldId id="436" r:id="rId12"/>
    <p:sldId id="440" r:id="rId13"/>
    <p:sldId id="451" r:id="rId14"/>
    <p:sldId id="449" r:id="rId15"/>
    <p:sldId id="426" r:id="rId16"/>
    <p:sldId id="446" r:id="rId17"/>
    <p:sldId id="447" r:id="rId18"/>
    <p:sldId id="448" r:id="rId19"/>
    <p:sldId id="450" r:id="rId20"/>
    <p:sldId id="445" r:id="rId21"/>
    <p:sldId id="438" r:id="rId22"/>
    <p:sldId id="453" r:id="rId23"/>
    <p:sldId id="439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4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FF5"/>
    <a:srgbClr val="B7E4EF"/>
    <a:srgbClr val="FF00FF"/>
    <a:srgbClr val="49BED8"/>
    <a:srgbClr val="190301"/>
    <a:srgbClr val="008AC6"/>
    <a:srgbClr val="6C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7" autoAdjust="0"/>
    <p:restoredTop sz="94660"/>
  </p:normalViewPr>
  <p:slideViewPr>
    <p:cSldViewPr>
      <p:cViewPr>
        <p:scale>
          <a:sx n="100" d="100"/>
          <a:sy n="100" d="100"/>
        </p:scale>
        <p:origin x="-1062" y="-462"/>
      </p:cViewPr>
      <p:guideLst>
        <p:guide orient="horz" pos="1344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9414393068048"/>
          <c:y val="9.6566205581143358E-2"/>
          <c:w val="0.37625402733029739"/>
          <c:h val="0.816341104050476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DC-46BE-8D89-3C70D7EDB3B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8DC-46BE-8D89-3C70D7EDB3B0}"/>
              </c:ext>
            </c:extLst>
          </c:dPt>
          <c:dLbls>
            <c:dLbl>
              <c:idx val="0"/>
              <c:layout>
                <c:manualLayout>
                  <c:x val="6.2657355556775637E-2"/>
                  <c:y val="-0.25907851766858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130 856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DC-46BE-8D89-3C70D7EDB3B0}"/>
                </c:ext>
              </c:extLst>
            </c:dLbl>
            <c:dLbl>
              <c:idx val="1"/>
              <c:layout>
                <c:manualLayout>
                  <c:x val="-9.3369026812368944E-2"/>
                  <c:y val="0.151943182912347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172 912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DC-46BE-8D89-3C70D7EDB3B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130856</c:v>
                </c:pt>
                <c:pt idx="1">
                  <c:v>161283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8DC-46BE-8D89-3C70D7EDB3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1107249475764216"/>
          <c:y val="0.22733855955323046"/>
          <c:w val="0.47337008793094842"/>
          <c:h val="0.60586254693969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dirty="0">
                <a:solidFill>
                  <a:schemeClr val="tx1"/>
                </a:solidFill>
              </a:rPr>
              <a:t>Средний</a:t>
            </a:r>
            <a:r>
              <a:rPr lang="ru-RU" baseline="0" dirty="0">
                <a:solidFill>
                  <a:schemeClr val="tx1"/>
                </a:solidFill>
              </a:rPr>
              <a:t> мед. персонал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0344644245877445"/>
          <c:y val="1.972398620968190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317779832501217"/>
          <c:y val="0.14628537326655303"/>
          <c:w val="0.59777179947206249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A3-4258-A4C5-F1D1C1AA405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A3-4258-A4C5-F1D1C1AA4052}"/>
              </c:ext>
            </c:extLst>
          </c:dPt>
          <c:dLbls>
            <c:dLbl>
              <c:idx val="0"/>
              <c:layout>
                <c:manualLayout>
                  <c:x val="0.26091594981509991"/>
                  <c:y val="-3.29289295909210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sz="1100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 algn="l"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sz="1100" dirty="0" smtClean="0">
                        <a:solidFill>
                          <a:schemeClr val="tx1"/>
                        </a:solidFill>
                      </a:rPr>
                      <a:t>(93,8%)</a:t>
                    </a:r>
                    <a:endParaRPr lang="en-US" sz="16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8238892768528362"/>
                      <c:h val="0.136017109170097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A3-4258-A4C5-F1D1C1AA4052}"/>
                </c:ext>
              </c:extLst>
            </c:dLbl>
            <c:dLbl>
              <c:idx val="1"/>
              <c:layout>
                <c:manualLayout>
                  <c:x val="-0.13647656874103931"/>
                  <c:y val="-4.45513174439227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sz="110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100" dirty="0" smtClean="0">
                        <a:solidFill>
                          <a:schemeClr val="tx1"/>
                        </a:solidFill>
                      </a:rPr>
                      <a:t>(6,2%) </a:t>
                    </a:r>
                    <a:endParaRPr lang="en-US" sz="11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060088561588397"/>
                      <c:h val="0.202882825612020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DA3-4258-A4C5-F1D1C1AA40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321 ставок</c:v>
                </c:pt>
                <c:pt idx="1">
                  <c:v>Свободно 62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83.8</c:v>
                </c:pt>
                <c:pt idx="1">
                  <c:v>16.2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DA3-4258-A4C5-F1D1C1AA40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889268075061497"/>
          <c:h val="0.811318551126377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Педиатры/ВОП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994155083233324E-2"/>
                  <c:y val="3.5441542265004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2D6-44E8-95B9-E865C6FE0AA3}"/>
                </c:ext>
              </c:extLst>
            </c:dLbl>
            <c:dLbl>
              <c:idx val="1"/>
              <c:layout>
                <c:manualLayout>
                  <c:x val="-2.0757611869153411E-2"/>
                  <c:y val="2.6778988778087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2D6-44E8-95B9-E865C6FE0AA3}"/>
                </c:ext>
              </c:extLst>
            </c:dLbl>
            <c:dLbl>
              <c:idx val="2"/>
              <c:layout>
                <c:manualLayout>
                  <c:x val="-1.0160153556745349E-2"/>
                  <c:y val="1.2205392155006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2D6-44E8-95B9-E865C6FE0AA3}"/>
                </c:ext>
              </c:extLst>
            </c:dLbl>
            <c:dLbl>
              <c:idx val="3"/>
              <c:layout>
                <c:manualLayout>
                  <c:x val="-7.5071240834215435E-3"/>
                  <c:y val="8.3581811089400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2D6-44E8-95B9-E865C6FE0AA3}"/>
                </c:ext>
              </c:extLst>
            </c:dLbl>
            <c:dLbl>
              <c:idx val="4"/>
              <c:layout>
                <c:manualLayout>
                  <c:x val="-1.9518522616896124E-2"/>
                  <c:y val="2.8595456021380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2D6-44E8-95B9-E865C6FE0AA3}"/>
                </c:ext>
              </c:extLst>
            </c:dLbl>
            <c:dLbl>
              <c:idx val="5"/>
              <c:layout>
                <c:manualLayout>
                  <c:x val="-3.0028496333686129E-2"/>
                  <c:y val="3.3726532481037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D6-44E8-95B9-E865C6FE0AA3}"/>
                </c:ext>
              </c:extLst>
            </c:dLbl>
            <c:dLbl>
              <c:idx val="6"/>
              <c:layout>
                <c:manualLayout>
                  <c:x val="0"/>
                  <c:y val="3.0922599120848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D6-44E8-95B9-E865C6FE0A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</c:v>
                </c:pt>
                <c:pt idx="1">
                  <c:v>I квартал 2024 г</c:v>
                </c:pt>
                <c:pt idx="2">
                  <c:v>II квартал 2024 г</c:v>
                </c:pt>
                <c:pt idx="3">
                  <c:v>III квартал 2024 г</c:v>
                </c:pt>
                <c:pt idx="4">
                  <c:v>IV квартал 2024 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99.5</c:v>
                </c:pt>
                <c:pt idx="1">
                  <c:v>99.2</c:v>
                </c:pt>
                <c:pt idx="2">
                  <c:v>99.7</c:v>
                </c:pt>
                <c:pt idx="3">
                  <c:v>99.7</c:v>
                </c:pt>
                <c:pt idx="4">
                  <c:v>99.4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D2D6-44E8-95B9-E865C6FE0A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Специалисты I уровня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6398054496214008E-2"/>
                  <c:y val="-2.8318335297641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2D6-44E8-95B9-E865C6FE0AA3}"/>
                </c:ext>
              </c:extLst>
            </c:dLbl>
            <c:dLbl>
              <c:idx val="1"/>
              <c:layout>
                <c:manualLayout>
                  <c:x val="-2.0757611869153411E-2"/>
                  <c:y val="-3.6117061576704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2D6-44E8-95B9-E865C6FE0AA3}"/>
                </c:ext>
              </c:extLst>
            </c:dLbl>
            <c:dLbl>
              <c:idx val="2"/>
              <c:layout>
                <c:manualLayout>
                  <c:x val="-8.6587287400610412E-3"/>
                  <c:y val="-3.9087831662740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2D6-44E8-95B9-E865C6FE0AA3}"/>
                </c:ext>
              </c:extLst>
            </c:dLbl>
            <c:dLbl>
              <c:idx val="3"/>
              <c:layout>
                <c:manualLayout>
                  <c:x val="-3.3031345967054822E-2"/>
                  <c:y val="-2.6540992301790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2D6-44E8-95B9-E865C6FE0AA3}"/>
                </c:ext>
              </c:extLst>
            </c:dLbl>
            <c:dLbl>
              <c:idx val="4"/>
              <c:layout>
                <c:manualLayout>
                  <c:x val="-5.2549868583950575E-2"/>
                  <c:y val="-1.559753958684688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99,6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2D6-44E8-95B9-E865C6FE0AA3}"/>
                </c:ext>
              </c:extLst>
            </c:dLbl>
            <c:dLbl>
              <c:idx val="5"/>
              <c:layout>
                <c:manualLayout>
                  <c:x val="-1.951852261689602E-2"/>
                  <c:y val="-2.2169852491926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2D6-44E8-95B9-E865C6FE0A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</c:v>
                </c:pt>
                <c:pt idx="1">
                  <c:v>I квартал 2024 г</c:v>
                </c:pt>
                <c:pt idx="2">
                  <c:v>II квартал 2024 г</c:v>
                </c:pt>
                <c:pt idx="3">
                  <c:v>III квартал 2024 г</c:v>
                </c:pt>
                <c:pt idx="4">
                  <c:v>IV квартал 2024 г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99.5</c:v>
                </c:pt>
                <c:pt idx="1">
                  <c:v>99.8</c:v>
                </c:pt>
                <c:pt idx="2">
                  <c:v>99.8</c:v>
                </c:pt>
                <c:pt idx="3">
                  <c:v>99.9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D2D6-44E8-95B9-E865C6FE0AA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Специалисты II уровня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812104841539679E-2"/>
                  <c:y val="-2.9331969404895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2D6-44E8-95B9-E865C6FE0AA3}"/>
                </c:ext>
              </c:extLst>
            </c:dLbl>
            <c:dLbl>
              <c:idx val="1"/>
              <c:layout>
                <c:manualLayout>
                  <c:x val="-2.0757611869153411E-2"/>
                  <c:y val="2.3887550850817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D2D6-44E8-95B9-E865C6FE0AA3}"/>
                </c:ext>
              </c:extLst>
            </c:dLbl>
            <c:dLbl>
              <c:idx val="2"/>
              <c:layout>
                <c:manualLayout>
                  <c:x val="-1.0160153556745349E-2"/>
                  <c:y val="2.5327090676458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2D6-44E8-95B9-E865C6FE0AA3}"/>
                </c:ext>
              </c:extLst>
            </c:dLbl>
            <c:dLbl>
              <c:idx val="3"/>
              <c:layout>
                <c:manualLayout>
                  <c:x val="5.5051607317559666E-17"/>
                  <c:y val="4.056305102712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D2D6-44E8-95B9-E865C6FE0AA3}"/>
                </c:ext>
              </c:extLst>
            </c:dLbl>
            <c:dLbl>
              <c:idx val="4"/>
              <c:layout>
                <c:manualLayout>
                  <c:x val="-1.0509973716790143E-2"/>
                  <c:y val="-2.709648637902117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99,62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D2D6-44E8-95B9-E865C6FE0AA3}"/>
                </c:ext>
              </c:extLst>
            </c:dLbl>
            <c:dLbl>
              <c:idx val="5"/>
              <c:layout>
                <c:manualLayout>
                  <c:x val="-2.1019947433580374E-2"/>
                  <c:y val="2.5995832869067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2D6-44E8-95B9-E865C6FE0AA3}"/>
                </c:ext>
              </c:extLst>
            </c:dLbl>
            <c:dLbl>
              <c:idx val="6"/>
              <c:layout>
                <c:manualLayout>
                  <c:x val="0"/>
                  <c:y val="-2.0728616046503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2D6-44E8-95B9-E865C6FE0A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</c:v>
                </c:pt>
                <c:pt idx="1">
                  <c:v>I квартал 2024 г</c:v>
                </c:pt>
                <c:pt idx="2">
                  <c:v>II квартал 2024 г</c:v>
                </c:pt>
                <c:pt idx="3">
                  <c:v>III квартал 2024 г</c:v>
                </c:pt>
                <c:pt idx="4">
                  <c:v>IV квартал 2024 г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99.8</c:v>
                </c:pt>
                <c:pt idx="1">
                  <c:v>99.8</c:v>
                </c:pt>
                <c:pt idx="2">
                  <c:v>99.8</c:v>
                </c:pt>
                <c:pt idx="3">
                  <c:v>99.8</c:v>
                </c:pt>
                <c:pt idx="4">
                  <c:v>99.8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6-D2D6-44E8-95B9-E865C6FE0A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1440000"/>
        <c:axId val="61658752"/>
      </c:lineChart>
      <c:catAx>
        <c:axId val="6144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  <c:crossAx val="61658752"/>
        <c:crosses val="autoZero"/>
        <c:auto val="1"/>
        <c:lblAlgn val="ctr"/>
        <c:lblOffset val="100"/>
        <c:noMultiLvlLbl val="0"/>
      </c:catAx>
      <c:valAx>
        <c:axId val="61658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614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8346304667376"/>
          <c:y val="0.12463210998689925"/>
          <c:w val="0.37625402733029739"/>
          <c:h val="0.816341104050476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25-4C57-A4DA-080204D282C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25-4C57-A4DA-080204D282CD}"/>
              </c:ext>
            </c:extLst>
          </c:dPt>
          <c:dLbls>
            <c:dLbl>
              <c:idx val="0"/>
              <c:layout>
                <c:manualLayout>
                  <c:x val="0.2048363722657672"/>
                  <c:y val="6.65390265675799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1 090 372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131445923591239"/>
                      <c:h val="0.440559573752734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D25-4C57-A4DA-080204D282CD}"/>
                </c:ext>
              </c:extLst>
            </c:dLbl>
            <c:dLbl>
              <c:idx val="1"/>
              <c:layout>
                <c:manualLayout>
                  <c:x val="-0.23528007022491326"/>
                  <c:y val="-6.67178993707983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561 382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801909527825006"/>
                      <c:h val="0.440559573752734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D25-4C57-A4DA-080204D282C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1090372</c:v>
                </c:pt>
                <c:pt idx="1">
                  <c:v>561382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D25-4C57-A4DA-080204D282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7630070455309959"/>
          <c:y val="0.11700351617556697"/>
          <c:w val="0.41868793688973671"/>
          <c:h val="0.56677752363853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501"/>
          <c:y val="2.2388716068585002E-2"/>
          <c:w val="0.43060183520618217"/>
          <c:h val="0.4885062073051421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E3-49CC-847A-305F3C9CC05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E3-49CC-847A-305F3C9CC05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AE3-49CC-847A-305F3C9CC05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AE3-49CC-847A-305F3C9CC05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AE3-49CC-847A-305F3C9CC05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AE3-49CC-847A-305F3C9CC054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E3-49CC-847A-305F3C9CC054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E3-49CC-847A-305F3C9CC054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E3-49CC-847A-305F3C9CC054}"/>
                </c:ext>
              </c:extLst>
            </c:dLbl>
            <c:dLbl>
              <c:idx val="3"/>
              <c:layout>
                <c:manualLayout>
                  <c:x val="-7.9362536023913841E-2"/>
                  <c:y val="-4.658160383429620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16%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AE3-49CC-847A-305F3C9CC054}"/>
                </c:ext>
              </c:extLst>
            </c:dLbl>
            <c:dLbl>
              <c:idx val="4"/>
              <c:layout>
                <c:manualLayout>
                  <c:x val="-9.2450283839145636E-2"/>
                  <c:y val="-4.712085017540698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AE3-49CC-847A-305F3C9CC054}"/>
                </c:ext>
              </c:extLst>
            </c:dLbl>
            <c:dLbl>
              <c:idx val="5"/>
              <c:layout>
                <c:manualLayout>
                  <c:x val="-6.4313240931580043E-2"/>
                  <c:y val="-6.28278933225797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AE3-49CC-847A-305F3C9CC0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профилактический осмотр</c:v>
                </c:pt>
                <c:pt idx="1">
                  <c:v>диспансеризация</c:v>
                </c:pt>
                <c:pt idx="2">
                  <c:v>вакцинация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40451</c:v>
                </c:pt>
                <c:pt idx="1">
                  <c:v>272078</c:v>
                </c:pt>
                <c:pt idx="2">
                  <c:v>102669</c:v>
                </c:pt>
                <c:pt idx="3">
                  <c:v>35292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AE3-49CC-847A-305F3C9CC05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8655334200971291"/>
          <c:y val="0.49360508532417585"/>
          <c:w val="0.55454091993254717"/>
          <c:h val="0.37516776911618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501"/>
          <c:y val="4.5189181425660453E-2"/>
          <c:w val="0.45471930055552429"/>
          <c:h val="0.515866823457599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06-48C7-9A69-1800816A6A7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06-48C7-9A69-1800816A6A7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06-48C7-9A69-1800816A6A70}"/>
              </c:ext>
            </c:extLst>
          </c:dPt>
          <c:dLbls>
            <c:dLbl>
              <c:idx val="0"/>
              <c:layout>
                <c:manualLayout>
                  <c:x val="0.23163023284360018"/>
                  <c:y val="-4.10409242286873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73,7%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8417299155711023"/>
                      <c:h val="0.215971746746351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E06-48C7-9A69-1800816A6A70}"/>
                </c:ext>
              </c:extLst>
            </c:dLbl>
            <c:dLbl>
              <c:idx val="1"/>
              <c:layout>
                <c:manualLayout>
                  <c:x val="-0.13854702243301434"/>
                  <c:y val="-1.983357596150898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26,3%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67409192162567"/>
                      <c:h val="0.215971746746351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E06-48C7-9A69-1800816A6A70}"/>
                </c:ext>
              </c:extLst>
            </c:dLbl>
            <c:dLbl>
              <c:idx val="2"/>
              <c:layout>
                <c:manualLayout>
                  <c:x val="-9.6469861397369766E-2"/>
                  <c:y val="-5.9281334996992903E-2"/>
                </c:manualLayout>
              </c:layout>
              <c:tx>
                <c:rich>
                  <a:bodyPr/>
                  <a:lstStyle/>
                  <a:p>
                    <a:r>
                      <a:rPr lang="en-US" sz="1100" baseline="0" dirty="0"/>
                      <a:t>31%</a:t>
                    </a:r>
                    <a:endParaRPr lang="en-US" sz="11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06-48C7-9A69-1800816A6A7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 лечебной целью</c:v>
                </c:pt>
                <c:pt idx="1">
                  <c:v>Проактивное диспансерное наблюдение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528874</c:v>
                </c:pt>
                <c:pt idx="1">
                  <c:v>188729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E06-48C7-9A69-1800816A6A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68515123739732"/>
          <c:y val="0.60719275410454165"/>
          <c:w val="0.56862969752520875"/>
          <c:h val="0.32440570551431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28601688214691E-2"/>
          <c:y val="0.48595381884420935"/>
          <c:w val="0.96562500000000207"/>
          <c:h val="0.365076687679831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Удовлетворены</c:v>
                </c:pt>
              </c:strCache>
            </c:strRef>
          </c:tx>
          <c:spPr>
            <a:solidFill>
              <a:srgbClr val="49BED8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55</c:v>
                </c:pt>
                <c:pt idx="1">
                  <c:v>49</c:v>
                </c:pt>
                <c:pt idx="2">
                  <c:v>51</c:v>
                </c:pt>
                <c:pt idx="3">
                  <c:v>57</c:v>
                </c:pt>
                <c:pt idx="4">
                  <c:v>34</c:v>
                </c:pt>
                <c:pt idx="5">
                  <c:v>33</c:v>
                </c:pt>
                <c:pt idx="6">
                  <c:v>43</c:v>
                </c:pt>
                <c:pt idx="7">
                  <c:v>49</c:v>
                </c:pt>
                <c:pt idx="8">
                  <c:v>55</c:v>
                </c:pt>
                <c:pt idx="9">
                  <c:v>56</c:v>
                </c:pt>
                <c:pt idx="10">
                  <c:v>57</c:v>
                </c:pt>
                <c:pt idx="11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3B-4014-869A-04229EBCC5D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Скорее не удовлетворены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3B-4014-869A-04229EBCC5D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удовлетворены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73B-4014-869A-04229EBCC5D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Затрудняются с ответом 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73B-4014-869A-04229EBCC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2764544"/>
        <c:axId val="48606592"/>
      </c:barChart>
      <c:catAx>
        <c:axId val="10276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  <c:crossAx val="48606592"/>
        <c:crosses val="autoZero"/>
        <c:auto val="1"/>
        <c:lblAlgn val="ctr"/>
        <c:lblOffset val="100"/>
        <c:noMultiLvlLbl val="0"/>
      </c:catAx>
      <c:valAx>
        <c:axId val="48606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027645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94266265116494519"/>
          <c:w val="0.9"/>
          <c:h val="4.68676334770416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36533424262668"/>
          <c:y val="0"/>
          <c:w val="0.74176017917202686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Отзывы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DF3-4F83-A5C2-EEBD87566DF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DF3-4F83-A5C2-EEBD87566DF1}"/>
              </c:ext>
            </c:extLst>
          </c:dPt>
          <c:dPt>
            <c:idx val="2"/>
            <c:bubble3D val="0"/>
            <c:spPr>
              <a:solidFill>
                <a:srgbClr val="FF00F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DF3-4F83-A5C2-EEBD87566DF1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DF3-4F83-A5C2-EEBD87566DF1}"/>
              </c:ext>
            </c:extLst>
          </c:dPt>
          <c:cat>
            <c:strRef>
              <c:f>Лист1!$A$2:$A$5</c:f>
              <c:strCache>
                <c:ptCount val="4"/>
                <c:pt idx="0">
                  <c:v>Удовлетворены</c:v>
                </c:pt>
                <c:pt idx="1">
                  <c:v>Скорее не удовлетворены</c:v>
                </c:pt>
                <c:pt idx="2">
                  <c:v>Не довлетворены</c:v>
                </c:pt>
                <c:pt idx="3">
                  <c:v>Затрудняются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956</c:v>
                </c:pt>
                <c:pt idx="1">
                  <c:v>27</c:v>
                </c:pt>
                <c:pt idx="2">
                  <c:v>27</c:v>
                </c:pt>
                <c:pt idx="3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DF3-4F83-A5C2-EEBD87566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Врачи</a:t>
            </a:r>
          </a:p>
        </c:rich>
      </c:tx>
      <c:layout>
        <c:manualLayout>
          <c:xMode val="edge"/>
          <c:yMode val="edge"/>
          <c:x val="0.45544575734971282"/>
          <c:y val="2.35980138135012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317779832501217"/>
          <c:y val="0.14628537326655303"/>
          <c:w val="0.59777179947206249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34-4F4E-B479-8BC9B453ABA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B34-4F4E-B479-8BC9B453ABA4}"/>
              </c:ext>
            </c:extLst>
          </c:dPt>
          <c:dLbls>
            <c:dLbl>
              <c:idx val="0"/>
              <c:layout>
                <c:manualLayout>
                  <c:x val="0.23286417249935185"/>
                  <c:y val="-2.71184982682791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 </a:t>
                    </a:r>
                    <a:r>
                      <a:rPr lang="en-US" sz="1100" b="0" i="0" u="none" strike="noStrike" kern="1200" baseline="0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(92,5%)</a:t>
                    </a:r>
                    <a:endParaRPr lang="en-US" sz="1100" b="0" i="0" u="none" strike="noStrike" kern="1200" baseline="0" dirty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806268880177332"/>
                      <c:h val="0.17669439901020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B34-4F4E-B479-8BC9B453ABA4}"/>
                </c:ext>
              </c:extLst>
            </c:dLbl>
            <c:dLbl>
              <c:idx val="1"/>
              <c:layout>
                <c:manualLayout>
                  <c:x val="-8.6085011718274665E-2"/>
                  <c:y val="-9.4914286376661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lang="en-US" sz="1200" b="0" i="0" u="none" strike="noStrike" kern="1200" baseline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sz="1100" b="0" i="0" u="none" strike="noStrike" kern="1200" baseline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 </a:t>
                    </a:r>
                    <a:r>
                      <a:rPr lang="en-US" sz="1100" b="0" i="0" u="none" strike="noStrike" kern="1200" baseline="0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(7,5%)</a:t>
                    </a:r>
                    <a:endParaRPr lang="en-US" sz="1100" b="0" i="0" u="none" strike="noStrike" kern="1200" baseline="0" dirty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8189691886086732"/>
                      <c:h val="0.141828150575826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B34-4F4E-B479-8BC9B453A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392.75 ставок</c:v>
                </c:pt>
                <c:pt idx="1">
                  <c:v>Свободно 83.25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82.5</c:v>
                </c:pt>
                <c:pt idx="1">
                  <c:v>17.5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B34-4F4E-B479-8BC9B453A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600" dirty="0">
                <a:solidFill>
                  <a:schemeClr val="tx1"/>
                </a:solidFill>
              </a:rPr>
              <a:t>Прочие</a:t>
            </a:r>
          </a:p>
        </c:rich>
      </c:tx>
      <c:layout>
        <c:manualLayout>
          <c:xMode val="edge"/>
          <c:yMode val="edge"/>
          <c:x val="0.30847134709899982"/>
          <c:y val="2.747204141732077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317779832501217"/>
          <c:y val="0.14628537326655303"/>
          <c:w val="0.59777179947206249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6C-432B-9EFA-F9F1B2981A3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6C-432B-9EFA-F9F1B2981A34}"/>
              </c:ext>
            </c:extLst>
          </c:dPt>
          <c:dLbls>
            <c:dLbl>
              <c:idx val="0"/>
              <c:layout>
                <c:manualLayout>
                  <c:x val="0.26875337264113408"/>
                  <c:y val="-1.16220828114581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900" b="0" i="0" u="none" strike="noStrike" kern="120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sz="90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900" dirty="0" smtClean="0">
                        <a:solidFill>
                          <a:schemeClr val="tx1"/>
                        </a:solidFill>
                      </a:rPr>
                      <a:t>(92.3</a:t>
                    </a:r>
                    <a:r>
                      <a:rPr lang="en-US" sz="900" dirty="0">
                        <a:solidFill>
                          <a:schemeClr val="tx1"/>
                        </a:solidFill>
                      </a:rPr>
                      <a:t>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4960612841957"/>
                      <c:h val="0.161953876498440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06C-432B-9EFA-F9F1B2981A34}"/>
                </c:ext>
              </c:extLst>
            </c:dLbl>
            <c:dLbl>
              <c:idx val="1"/>
              <c:layout>
                <c:manualLayout>
                  <c:x val="-2.0996178995984535E-2"/>
                  <c:y val="-0.104598745303122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sz="120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200" dirty="0" smtClean="0">
                        <a:solidFill>
                          <a:schemeClr val="tx1"/>
                        </a:solidFill>
                      </a:rPr>
                      <a:t>(7,7%)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015618634966482"/>
                      <c:h val="0.150331793686982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06C-432B-9EFA-F9F1B2981A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245,25 ставок</c:v>
                </c:pt>
                <c:pt idx="1">
                  <c:v>Свободно 24,25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86.3</c:v>
                </c:pt>
                <c:pt idx="1">
                  <c:v>13.7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06C-432B-9EFA-F9F1B2981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888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888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1886B5CE-3A2E-4A60-92AB-1DB0846D211A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5659" cy="496887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163"/>
            <a:ext cx="2945659" cy="496887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7BED1032-0255-44A1-8F5B-431B1E3BEC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345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888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888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DC38CA1B-102E-4143-A942-00473F3EC45F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789"/>
            <a:ext cx="5438140" cy="3908425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5659" cy="496888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9750"/>
            <a:ext cx="2945659" cy="496888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404E8620-E85F-4315-8BB5-C97999BC35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53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4587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6816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832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8236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1315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427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6004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2237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7661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9891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3754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6701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9991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22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1127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914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3880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3084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2443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7806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6627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0C04-E5F4-42E4-9672-B1D1FA827135}" type="slidenum">
              <a:rPr lang="en-ID" smtClean="0"/>
              <a:pPr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511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6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8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57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0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7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1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72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2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62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033BD-8BA2-486D-860B-01287869CC99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6.svg"/><Relationship Id="rId10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.png"/><Relationship Id="rId5" Type="http://schemas.openxmlformats.org/officeDocument/2006/relationships/image" Target="../media/image6.svg"/><Relationship Id="rId10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10" Type="http://schemas.openxmlformats.org/officeDocument/2006/relationships/image" Target="../media/image6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6.jpeg"/><Relationship Id="rId5" Type="http://schemas.openxmlformats.org/officeDocument/2006/relationships/image" Target="../media/image6.svg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10" Type="http://schemas.openxmlformats.org/officeDocument/2006/relationships/image" Target="../media/image6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4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347E7EB-00D4-4AC4-93CC-97C817F481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1" y="-51367"/>
            <a:ext cx="12238552" cy="6943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8773D9-3228-4ECA-95F6-E494DCF791AD}"/>
              </a:ext>
            </a:extLst>
          </p:cNvPr>
          <p:cNvSpPr txBox="1"/>
          <p:nvPr/>
        </p:nvSpPr>
        <p:spPr>
          <a:xfrm>
            <a:off x="396081" y="4089441"/>
            <a:ext cx="11544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>
                <a:solidFill>
                  <a:srgbClr val="00206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Главного врача </a:t>
            </a:r>
          </a:p>
          <a:p>
            <a:r>
              <a:rPr lang="ru-RU" sz="3200" b="1" cap="all" dirty="0">
                <a:solidFill>
                  <a:srgbClr val="00206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	ГБУЗ ДЦ№3 ДЗМ </a:t>
            </a:r>
          </a:p>
          <a:p>
            <a:r>
              <a:rPr lang="ru-RU" sz="3200" b="1" cap="all" dirty="0">
                <a:solidFill>
                  <a:srgbClr val="00206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		Лавровой лилии Петровны</a:t>
            </a:r>
            <a:endParaRPr lang="ru-RU" b="1" dirty="0">
              <a:solidFill>
                <a:schemeClr val="bg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B9F0363-CDDD-4B1B-B7E8-D60ACE6EE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42" y="4293096"/>
            <a:ext cx="213339" cy="2253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6916" y="216310"/>
            <a:ext cx="1111045" cy="943896"/>
          </a:xfrm>
          <a:prstGeom prst="rect">
            <a:avLst/>
          </a:prstGeom>
          <a:solidFill>
            <a:srgbClr val="293856"/>
          </a:solidFill>
          <a:ln>
            <a:solidFill>
              <a:srgbClr val="293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006" l="8280" r="100000">
                        <a14:foregroundMark x1="36943" y1="8982" x2="36943" y2="8982"/>
                        <a14:foregroundMark x1="31847" y1="84431" x2="31847" y2="84431"/>
                        <a14:foregroundMark x1="23567" y1="83832" x2="23567" y2="83832"/>
                        <a14:foregroundMark x1="52866" y1="76647" x2="52866" y2="76647"/>
                        <a14:foregroundMark x1="71975" y1="74850" x2="71975" y2="74850"/>
                        <a14:foregroundMark x1="88535" y1="76647" x2="88535" y2="76647"/>
                        <a14:foregroundMark x1="69427" y1="83234" x2="69427" y2="83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3" y="17087"/>
            <a:ext cx="1111045" cy="118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FFBB2B-87F9-46F8-053D-31C3C28B09C2}"/>
              </a:ext>
            </a:extLst>
          </p:cNvPr>
          <p:cNvSpPr txBox="1"/>
          <p:nvPr/>
        </p:nvSpPr>
        <p:spPr>
          <a:xfrm>
            <a:off x="766916" y="2204864"/>
            <a:ext cx="383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ОТЧЕТ </a:t>
            </a:r>
          </a:p>
        </p:txBody>
      </p:sp>
    </p:spTree>
    <p:extLst>
      <p:ext uri="{BB962C8B-B14F-4D97-AF65-F5344CB8AC3E}">
        <p14:creationId xmlns:p14="http://schemas.microsoft.com/office/powerpoint/2010/main" val="18812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Оборудование поликлиники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ED372DC-B7C4-2442-2938-F51291D70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87" y="954049"/>
            <a:ext cx="4212061" cy="56562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96DCB7-3ADC-0D8D-27EC-3F6C4C89C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58" y="954048"/>
            <a:ext cx="4181442" cy="557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3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Оборудование поликлиники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3E15470-ECBD-E7AA-F690-72C2848475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2" y="994261"/>
            <a:ext cx="3591295" cy="54576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0FECAA-DF81-856B-7A01-7F33F27FDC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5"/>
          <a:stretch/>
        </p:blipFill>
        <p:spPr>
          <a:xfrm>
            <a:off x="5100688" y="994261"/>
            <a:ext cx="4387366" cy="54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5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27384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-168696" y="404664"/>
            <a:ext cx="5175471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Капитальный ремонт</a:t>
            </a:r>
            <a:r>
              <a:rPr lang="ru-RU" sz="3200" b="1" dirty="0">
                <a:latin typeface="Bahnschrift SemiBold SemiConden" panose="020B0502040204020203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726C2B-0701-FEE7-52AB-6CC3250BCE7C}"/>
              </a:ext>
            </a:extLst>
          </p:cNvPr>
          <p:cNvSpPr txBox="1"/>
          <p:nvPr/>
        </p:nvSpPr>
        <p:spPr>
          <a:xfrm>
            <a:off x="5375920" y="1733703"/>
            <a:ext cx="6264696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Диагностический центр № 3 – головное здание </a:t>
            </a:r>
          </a:p>
          <a:p>
            <a:pPr marL="285750" indent="-285750" algn="ctr">
              <a:buFontTx/>
              <a:buChar char="-"/>
            </a:pPr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з</a:t>
            </a:r>
            <a:r>
              <a:rPr lang="ru-RU" sz="17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дание вышло из капитального ремонта</a:t>
            </a:r>
          </a:p>
          <a:p>
            <a:pPr algn="ctr"/>
            <a:endParaRPr lang="ru-RU" sz="1700" dirty="0" smtClean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17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Филиал </a:t>
            </a:r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№ </a:t>
            </a:r>
            <a:r>
              <a:rPr lang="ru-RU" sz="17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1- </a:t>
            </a:r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здание вышло из капитального ремонта</a:t>
            </a:r>
          </a:p>
          <a:p>
            <a:pPr algn="ctr"/>
            <a:endParaRPr lang="ru-RU" sz="17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Филиал № 2- здание вышло из капитального ремонта</a:t>
            </a:r>
          </a:p>
          <a:p>
            <a:pPr algn="ctr"/>
            <a:endParaRPr lang="ru-RU" sz="17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Филиал № 3- здание вышло из капитального ремонта</a:t>
            </a:r>
          </a:p>
          <a:p>
            <a:pPr algn="ctr"/>
            <a:endParaRPr lang="ru-RU" sz="17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Филиал № </a:t>
            </a:r>
            <a:r>
              <a:rPr lang="ru-RU" sz="17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5- </a:t>
            </a:r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здание вышло из капитального ремонта</a:t>
            </a:r>
          </a:p>
          <a:p>
            <a:pPr algn="ctr"/>
            <a:endParaRPr lang="ru-RU" sz="1700" dirty="0" smtClean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Филиал № </a:t>
            </a:r>
            <a:r>
              <a:rPr lang="ru-RU" sz="17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6- </a:t>
            </a:r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здание вышло из капитального ремонта</a:t>
            </a:r>
          </a:p>
          <a:p>
            <a:pPr algn="ctr"/>
            <a:endParaRPr lang="ru-RU" sz="1700" dirty="0" smtClean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Филиал № 7</a:t>
            </a:r>
            <a:r>
              <a:rPr lang="ru-RU" sz="17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- </a:t>
            </a:r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здание вышло из капитального ремонта</a:t>
            </a:r>
          </a:p>
          <a:p>
            <a:pPr algn="ctr"/>
            <a:endParaRPr lang="ru-RU" sz="1700" dirty="0" smtClean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Филиал № </a:t>
            </a:r>
            <a:r>
              <a:rPr lang="ru-RU" sz="17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8- </a:t>
            </a:r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здание вышло из капитального </a:t>
            </a:r>
            <a:r>
              <a:rPr lang="ru-RU" sz="17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ремонта</a:t>
            </a:r>
          </a:p>
          <a:p>
            <a:pPr marL="285750" indent="-285750" algn="ctr">
              <a:buFontTx/>
              <a:buChar char="-"/>
            </a:pPr>
            <a:endParaRPr lang="ru-RU" sz="1700" dirty="0" smtClean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endParaRPr lang="ru-RU" sz="17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Филиал № </a:t>
            </a:r>
            <a:r>
              <a:rPr lang="ru-RU" sz="17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4- здание закрыто для проведения капитального ремонта</a:t>
            </a:r>
            <a:endParaRPr lang="ru-RU" sz="17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лексей Игоревич\Downloads\WhatsApp Image 2024-02-13 at 14.01.45.jpeg">
            <a:extLst>
              <a:ext uri="{FF2B5EF4-FFF2-40B4-BE49-F238E27FC236}">
                <a16:creationId xmlns:a16="http://schemas.microsoft.com/office/drawing/2014/main" xmlns="" id="{705CCF0F-BB25-B6B6-51C7-2B025DB4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6" y="989996"/>
            <a:ext cx="2979810" cy="38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лексей Игоревич\Downloads\WhatsApp Image 2024-02-13 at 14.04.41.jpeg">
            <a:extLst>
              <a:ext uri="{FF2B5EF4-FFF2-40B4-BE49-F238E27FC236}">
                <a16:creationId xmlns:a16="http://schemas.microsoft.com/office/drawing/2014/main" xmlns="" id="{0E6D6237-62E8-1A30-61A0-6E1B7A27D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76" y="1884801"/>
            <a:ext cx="281230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Алексей Игоревич\Downloads\WhatsApp Image 2024-02-13 at 14.11.49.jpeg">
            <a:extLst>
              <a:ext uri="{FF2B5EF4-FFF2-40B4-BE49-F238E27FC236}">
                <a16:creationId xmlns:a16="http://schemas.microsoft.com/office/drawing/2014/main" xmlns="" id="{AEEDEDB8-066E-624A-D3A7-ED0D4EB5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8" y="3910335"/>
            <a:ext cx="2968409" cy="288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Участие в </a:t>
            </a: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образовательных проектах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Содержимое 3">
            <a:extLst>
              <a:ext uri="{FF2B5EF4-FFF2-40B4-BE49-F238E27FC236}">
                <a16:creationId xmlns:a16="http://schemas.microsoft.com/office/drawing/2014/main" xmlns="" id="{81E97936-FA09-7A17-295C-931FA4533AAC}"/>
              </a:ext>
            </a:extLst>
          </p:cNvPr>
          <p:cNvSpPr txBox="1">
            <a:spLocks/>
          </p:cNvSpPr>
          <p:nvPr/>
        </p:nvSpPr>
        <p:spPr>
          <a:xfrm>
            <a:off x="252400" y="1362847"/>
            <a:ext cx="7427775" cy="30022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В ГБУЗ «ДЦ №3 ДЗМ» </a:t>
            </a:r>
            <a:r>
              <a:rPr lang="ru-RU" sz="2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проводятся ознакомительные экскурсии </a:t>
            </a:r>
            <a:r>
              <a:rPr lang="ru-RU" sz="20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и </a:t>
            </a:r>
            <a:r>
              <a:rPr lang="ru-RU" sz="2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встречи </a:t>
            </a:r>
            <a:r>
              <a:rPr lang="ru-RU" sz="20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с врачами </a:t>
            </a:r>
            <a:r>
              <a:rPr lang="ru-RU" sz="2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для учеников медицинских классов</a:t>
            </a:r>
            <a:endParaRPr lang="ru-RU" sz="1400" dirty="0">
              <a:latin typeface="Bahnschrift SemiBold SemiConden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/>
              <a:t> 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b="29392"/>
          <a:stretch/>
        </p:blipFill>
        <p:spPr>
          <a:xfrm>
            <a:off x="6600056" y="1830232"/>
            <a:ext cx="4487281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t="7492" b="3663"/>
          <a:stretch/>
        </p:blipFill>
        <p:spPr>
          <a:xfrm>
            <a:off x="491268" y="2492896"/>
            <a:ext cx="5403251" cy="36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t="20678" b="12532"/>
          <a:stretch/>
        </p:blipFill>
        <p:spPr>
          <a:xfrm>
            <a:off x="6528048" y="4293096"/>
            <a:ext cx="4961449" cy="24853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4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«Врачи Москвы- ветеранам»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Содержимое 3">
            <a:extLst>
              <a:ext uri="{FF2B5EF4-FFF2-40B4-BE49-F238E27FC236}">
                <a16:creationId xmlns:a16="http://schemas.microsoft.com/office/drawing/2014/main" xmlns="" id="{81E97936-FA09-7A17-295C-931FA4533AAC}"/>
              </a:ext>
            </a:extLst>
          </p:cNvPr>
          <p:cNvSpPr txBox="1">
            <a:spLocks/>
          </p:cNvSpPr>
          <p:nvPr/>
        </p:nvSpPr>
        <p:spPr>
          <a:xfrm>
            <a:off x="252400" y="1362847"/>
            <a:ext cx="7427775" cy="42038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ГБУЗ «ДЦ №3 ДЗМ» ежегодно приглашают ветеранов войны для прохождения профилактического осмотра. Каждому ветерану предоставляется личный помощник, а также обеспечивается индивидуальный подход</a:t>
            </a:r>
            <a:r>
              <a:rPr lang="ru-RU" sz="2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.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1251" b="294"/>
          <a:stretch/>
        </p:blipFill>
        <p:spPr>
          <a:xfrm>
            <a:off x="252400" y="2636912"/>
            <a:ext cx="2960137" cy="3142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r="10215" b="21506"/>
          <a:stretch/>
        </p:blipFill>
        <p:spPr>
          <a:xfrm>
            <a:off x="7320136" y="3931583"/>
            <a:ext cx="3900011" cy="2557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2190" y="3287278"/>
            <a:ext cx="3338702" cy="2504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0175" y="1433341"/>
            <a:ext cx="3031508" cy="22736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3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4" y="0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Вакцинация у метро «Выхино»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A91C8BAC-9212-F999-DD8F-9E70B332CFB0}"/>
              </a:ext>
            </a:extLst>
          </p:cNvPr>
          <p:cNvSpPr/>
          <p:nvPr/>
        </p:nvSpPr>
        <p:spPr>
          <a:xfrm>
            <a:off x="6623144" y="1873536"/>
            <a:ext cx="4297485" cy="4297485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519DAB2-9966-903B-598B-137E00DEC235}"/>
              </a:ext>
            </a:extLst>
          </p:cNvPr>
          <p:cNvSpPr/>
          <p:nvPr/>
        </p:nvSpPr>
        <p:spPr>
          <a:xfrm>
            <a:off x="7259718" y="4897282"/>
            <a:ext cx="30243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100%</a:t>
            </a:r>
            <a:endParaRPr lang="ru-RU" sz="5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20094F8-C361-269E-9AC9-DB7EC5F1F090}"/>
              </a:ext>
            </a:extLst>
          </p:cNvPr>
          <p:cNvSpPr/>
          <p:nvPr/>
        </p:nvSpPr>
        <p:spPr>
          <a:xfrm>
            <a:off x="6879458" y="4055178"/>
            <a:ext cx="3672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 планы по вакцинации </a:t>
            </a:r>
            <a:b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год выполнены 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55120EB-9DD3-6594-636E-8A5E82498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78" y="2155674"/>
            <a:ext cx="1988722" cy="1988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0C6AD9-64D3-8156-D243-DF1AE1FA1BE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88111" y="4561558"/>
            <a:ext cx="2190965" cy="2190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368" y="1628800"/>
            <a:ext cx="5322390" cy="2993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3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«Школа здоровья»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69133" y="1392583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Проведено более 36 тематических лекций </a:t>
            </a:r>
          </a:p>
          <a:p>
            <a:r>
              <a:rPr lang="ru-RU" dirty="0" smtClean="0"/>
              <a:t>Посетило более 600 человек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5283" r="19421"/>
          <a:stretch/>
        </p:blipFill>
        <p:spPr>
          <a:xfrm>
            <a:off x="366440" y="1160681"/>
            <a:ext cx="3929360" cy="2348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r="5533"/>
          <a:stretch/>
        </p:blipFill>
        <p:spPr>
          <a:xfrm>
            <a:off x="4295800" y="2459449"/>
            <a:ext cx="3943903" cy="2348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/>
          <a:srcRect l="15300" t="18334" b="18319"/>
          <a:stretch/>
        </p:blipFill>
        <p:spPr>
          <a:xfrm>
            <a:off x="767408" y="3861048"/>
            <a:ext cx="2744572" cy="27369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t="24456" r="2695"/>
          <a:stretch/>
        </p:blipFill>
        <p:spPr>
          <a:xfrm>
            <a:off x="8239703" y="3997621"/>
            <a:ext cx="3916552" cy="22804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t="36707"/>
          <a:stretch/>
        </p:blipFill>
        <p:spPr>
          <a:xfrm>
            <a:off x="4326423" y="4869160"/>
            <a:ext cx="3790982" cy="17995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2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96900" y="119816"/>
            <a:ext cx="9171508" cy="86350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Участие в Спартакиаде среди медицинских учреждений города Москвы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b="19474"/>
          <a:stretch/>
        </p:blipFill>
        <p:spPr>
          <a:xfrm>
            <a:off x="7752184" y="1732315"/>
            <a:ext cx="3818460" cy="4099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895" y="1202819"/>
            <a:ext cx="3415712" cy="2561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2880"/>
          <a:stretch/>
        </p:blipFill>
        <p:spPr>
          <a:xfrm>
            <a:off x="911424" y="4144842"/>
            <a:ext cx="2096948" cy="24282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895" y="3936287"/>
            <a:ext cx="3500114" cy="26332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t="17527" b="12746"/>
          <a:stretch/>
        </p:blipFill>
        <p:spPr>
          <a:xfrm>
            <a:off x="448052" y="1272358"/>
            <a:ext cx="3043266" cy="282933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Кадры </a:t>
            </a:r>
            <a:r>
              <a:rPr lang="ru-RU" sz="30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2024 </a:t>
            </a:r>
            <a:r>
              <a:rPr lang="ru-RU" sz="30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года. Всего сотрудников </a:t>
            </a:r>
            <a:r>
              <a:rPr lang="en-US" sz="30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1028</a:t>
            </a:r>
            <a:r>
              <a:rPr lang="ru-RU" sz="30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чел.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Скругленный прямоугольник 5">
            <a:extLst>
              <a:ext uri="{FF2B5EF4-FFF2-40B4-BE49-F238E27FC236}">
                <a16:creationId xmlns:a16="http://schemas.microsoft.com/office/drawing/2014/main" xmlns="" id="{B3D7C922-97FA-9988-D0FA-20BE26C1C094}"/>
              </a:ext>
            </a:extLst>
          </p:cNvPr>
          <p:cNvSpPr/>
          <p:nvPr/>
        </p:nvSpPr>
        <p:spPr>
          <a:xfrm>
            <a:off x="130097" y="1352456"/>
            <a:ext cx="10801350" cy="3456384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B66FC94-FE9D-AB06-45BF-0E0412927732}"/>
              </a:ext>
            </a:extLst>
          </p:cNvPr>
          <p:cNvSpPr/>
          <p:nvPr/>
        </p:nvSpPr>
        <p:spPr>
          <a:xfrm>
            <a:off x="2074388" y="4870551"/>
            <a:ext cx="8857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 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год было принято 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467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Повышение квалификации прошли </a:t>
            </a:r>
            <a:r>
              <a:rPr lang="ru-RU" sz="20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420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D2D93D71-5F30-7F8C-FD86-75AE0A8356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4269028"/>
              </p:ext>
            </p:extLst>
          </p:nvPr>
        </p:nvGraphicFramePr>
        <p:xfrm>
          <a:off x="-27359" y="1497005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07B93823-C5F4-6AAA-9667-730A44338A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6378019"/>
              </p:ext>
            </p:extLst>
          </p:nvPr>
        </p:nvGraphicFramePr>
        <p:xfrm>
          <a:off x="7907111" y="1385954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CA39CAA7-BCAF-A760-140B-0AE25A637A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891068"/>
              </p:ext>
            </p:extLst>
          </p:nvPr>
        </p:nvGraphicFramePr>
        <p:xfrm>
          <a:off x="3887203" y="1441527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3E8A5ED-7AB5-934C-E9E0-FF16F11483BE}"/>
              </a:ext>
            </a:extLst>
          </p:cNvPr>
          <p:cNvSpPr txBox="1">
            <a:spLocks/>
          </p:cNvSpPr>
          <p:nvPr/>
        </p:nvSpPr>
        <p:spPr>
          <a:xfrm>
            <a:off x="720946" y="2618325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476</a:t>
            </a:r>
            <a:endParaRPr lang="ru-RU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ставок всего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E547B98D-310C-8175-2AF1-F768F9129172}"/>
              </a:ext>
            </a:extLst>
          </p:cNvPr>
          <p:cNvSpPr txBox="1">
            <a:spLocks/>
          </p:cNvSpPr>
          <p:nvPr/>
        </p:nvSpPr>
        <p:spPr>
          <a:xfrm>
            <a:off x="4575616" y="2534826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383</a:t>
            </a:r>
            <a:endParaRPr lang="ru-RU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ставок всего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BA787BA5-26AD-AA82-2F6C-542D242DF890}"/>
              </a:ext>
            </a:extLst>
          </p:cNvPr>
          <p:cNvSpPr txBox="1">
            <a:spLocks/>
          </p:cNvSpPr>
          <p:nvPr/>
        </p:nvSpPr>
        <p:spPr>
          <a:xfrm>
            <a:off x="8627191" y="2534826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284</a:t>
            </a:r>
            <a:endParaRPr lang="ru-RU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ставок всего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2E002AC-EBEF-C367-6101-79559A9BEA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5" y="5131219"/>
            <a:ext cx="1301950" cy="1301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127DDA5-00E8-ED1E-B162-3F90387245AC}"/>
              </a:ext>
            </a:extLst>
          </p:cNvPr>
          <p:cNvSpPr txBox="1"/>
          <p:nvPr/>
        </p:nvSpPr>
        <p:spPr>
          <a:xfrm>
            <a:off x="706311" y="4233309"/>
            <a:ext cx="1553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Занято </a:t>
            </a:r>
            <a:r>
              <a:rPr lang="en-US" sz="1100" dirty="0" smtClean="0"/>
              <a:t>440,25</a:t>
            </a:r>
            <a:r>
              <a:rPr lang="ru-RU" sz="1100" dirty="0" smtClean="0"/>
              <a:t> </a:t>
            </a:r>
            <a:r>
              <a:rPr lang="ru-RU" sz="1100" dirty="0"/>
              <a:t>ставок</a:t>
            </a:r>
          </a:p>
          <a:p>
            <a:r>
              <a:rPr lang="ru-RU" sz="1100" dirty="0"/>
              <a:t>Свободно </a:t>
            </a:r>
            <a:r>
              <a:rPr lang="en-US" sz="1100" dirty="0" smtClean="0"/>
              <a:t>35</a:t>
            </a:r>
            <a:r>
              <a:rPr lang="ru-RU" sz="1100" dirty="0" smtClean="0"/>
              <a:t>,</a:t>
            </a:r>
            <a:r>
              <a:rPr lang="en-US" sz="1100" dirty="0" smtClean="0"/>
              <a:t>7</a:t>
            </a:r>
            <a:r>
              <a:rPr lang="ru-RU" sz="1100" dirty="0" smtClean="0"/>
              <a:t>5 </a:t>
            </a:r>
            <a:r>
              <a:rPr lang="ru-RU" sz="1100" dirty="0"/>
              <a:t>ставок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D965F05-37C1-F243-F3ED-B3A96234AB52}"/>
              </a:ext>
            </a:extLst>
          </p:cNvPr>
          <p:cNvSpPr/>
          <p:nvPr/>
        </p:nvSpPr>
        <p:spPr>
          <a:xfrm>
            <a:off x="634303" y="4305317"/>
            <a:ext cx="72008" cy="7200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A01193-A8A0-1CD2-1694-00E7E142BF57}"/>
              </a:ext>
            </a:extLst>
          </p:cNvPr>
          <p:cNvSpPr/>
          <p:nvPr/>
        </p:nvSpPr>
        <p:spPr>
          <a:xfrm>
            <a:off x="634303" y="4521341"/>
            <a:ext cx="7200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7CDA08-4462-B8BA-09C6-A230A70AE091}"/>
              </a:ext>
            </a:extLst>
          </p:cNvPr>
          <p:cNvSpPr txBox="1"/>
          <p:nvPr/>
        </p:nvSpPr>
        <p:spPr>
          <a:xfrm>
            <a:off x="4458707" y="4227609"/>
            <a:ext cx="1553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Занято </a:t>
            </a:r>
            <a:r>
              <a:rPr lang="ru-RU" sz="1100" dirty="0" smtClean="0"/>
              <a:t>3</a:t>
            </a:r>
            <a:r>
              <a:rPr lang="en-US" sz="1100" dirty="0" smtClean="0"/>
              <a:t>59,25</a:t>
            </a:r>
            <a:r>
              <a:rPr lang="ru-RU" sz="1100" dirty="0" smtClean="0"/>
              <a:t> </a:t>
            </a:r>
            <a:r>
              <a:rPr lang="ru-RU" sz="1100" dirty="0"/>
              <a:t>ставок</a:t>
            </a:r>
          </a:p>
          <a:p>
            <a:r>
              <a:rPr lang="ru-RU" sz="1100" dirty="0"/>
              <a:t>Свободно </a:t>
            </a:r>
            <a:r>
              <a:rPr lang="en-US" sz="1100" dirty="0" smtClean="0"/>
              <a:t>23,75</a:t>
            </a:r>
            <a:r>
              <a:rPr lang="ru-RU" sz="1100" dirty="0" smtClean="0"/>
              <a:t> </a:t>
            </a:r>
            <a:r>
              <a:rPr lang="ru-RU" sz="1100" dirty="0"/>
              <a:t>ставок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21696DA-CD32-6203-4B5C-8E914117EF58}"/>
              </a:ext>
            </a:extLst>
          </p:cNvPr>
          <p:cNvSpPr/>
          <p:nvPr/>
        </p:nvSpPr>
        <p:spPr>
          <a:xfrm>
            <a:off x="4387269" y="4299047"/>
            <a:ext cx="72008" cy="7200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79D5416-3838-A472-3703-DACA732FCC85}"/>
              </a:ext>
            </a:extLst>
          </p:cNvPr>
          <p:cNvSpPr/>
          <p:nvPr/>
        </p:nvSpPr>
        <p:spPr>
          <a:xfrm>
            <a:off x="4387269" y="4513361"/>
            <a:ext cx="7200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8FCE60D-6799-EFF0-7289-98226644269B}"/>
              </a:ext>
            </a:extLst>
          </p:cNvPr>
          <p:cNvSpPr txBox="1"/>
          <p:nvPr/>
        </p:nvSpPr>
        <p:spPr>
          <a:xfrm>
            <a:off x="8771207" y="4233309"/>
            <a:ext cx="1553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Занято </a:t>
            </a:r>
            <a:r>
              <a:rPr lang="ru-RU" sz="1100" dirty="0" smtClean="0"/>
              <a:t>2</a:t>
            </a:r>
            <a:r>
              <a:rPr lang="en-US" sz="1100" dirty="0" smtClean="0"/>
              <a:t>62</a:t>
            </a:r>
            <a:r>
              <a:rPr lang="ru-RU" sz="1100" dirty="0" smtClean="0"/>
              <a:t>,</a:t>
            </a:r>
            <a:r>
              <a:rPr lang="en-US" sz="1100" dirty="0" smtClean="0"/>
              <a:t>25</a:t>
            </a:r>
            <a:r>
              <a:rPr lang="ru-RU" sz="1100" dirty="0" smtClean="0"/>
              <a:t> </a:t>
            </a:r>
            <a:r>
              <a:rPr lang="ru-RU" sz="1100" dirty="0"/>
              <a:t>ставок</a:t>
            </a:r>
          </a:p>
          <a:p>
            <a:r>
              <a:rPr lang="ru-RU" sz="1100" dirty="0"/>
              <a:t>Свободно </a:t>
            </a:r>
            <a:r>
              <a:rPr lang="en-US" sz="1100" dirty="0" smtClean="0"/>
              <a:t>21</a:t>
            </a:r>
            <a:r>
              <a:rPr lang="ru-RU" sz="1100" dirty="0" smtClean="0"/>
              <a:t>,75 </a:t>
            </a:r>
            <a:r>
              <a:rPr lang="ru-RU" sz="1100" dirty="0"/>
              <a:t>ставок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200C2F4-1655-2715-4EDF-7819E5680BEB}"/>
              </a:ext>
            </a:extLst>
          </p:cNvPr>
          <p:cNvSpPr/>
          <p:nvPr/>
        </p:nvSpPr>
        <p:spPr>
          <a:xfrm>
            <a:off x="8699199" y="4305317"/>
            <a:ext cx="72008" cy="7200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A375C2F1-F2F2-C2FE-C59C-3D39C7DA592F}"/>
              </a:ext>
            </a:extLst>
          </p:cNvPr>
          <p:cNvSpPr/>
          <p:nvPr/>
        </p:nvSpPr>
        <p:spPr>
          <a:xfrm>
            <a:off x="8699199" y="4521341"/>
            <a:ext cx="7200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6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1F65CD7-12DA-1A85-48A8-032E2B1F9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42" y="-9869"/>
            <a:ext cx="12259838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42" y="-9869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88EFD4-B1A5-AE70-8FF0-ED1DFA56B6E8}"/>
              </a:ext>
            </a:extLst>
          </p:cNvPr>
          <p:cNvSpPr txBox="1"/>
          <p:nvPr/>
        </p:nvSpPr>
        <p:spPr>
          <a:xfrm>
            <a:off x="596899" y="404664"/>
            <a:ext cx="917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892ACB9-344B-904C-7D91-3BD6CCD6E7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64341"/>
              </p:ext>
            </p:extLst>
          </p:nvPr>
        </p:nvGraphicFramePr>
        <p:xfrm>
          <a:off x="74539" y="968284"/>
          <a:ext cx="8568952" cy="582601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0265">
                  <a:extLst>
                    <a:ext uri="{9D8B030D-6E8A-4147-A177-3AD203B41FA5}">
                      <a16:colId xmlns:a16="http://schemas.microsoft.com/office/drawing/2014/main" xmlns="" val="335647308"/>
                    </a:ext>
                  </a:extLst>
                </a:gridCol>
                <a:gridCol w="8098687">
                  <a:extLst>
                    <a:ext uri="{9D8B030D-6E8A-4147-A177-3AD203B41FA5}">
                      <a16:colId xmlns:a16="http://schemas.microsoft.com/office/drawing/2014/main" xmlns="" val="668288291"/>
                    </a:ext>
                  </a:extLst>
                </a:gridCol>
              </a:tblGrid>
              <a:tr h="72280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Награждены Государственными наградами Российской Федерации – 1 сотрудник</a:t>
                      </a:r>
                    </a:p>
                    <a:p>
                      <a:pPr algn="l"/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1721538"/>
                  </a:ext>
                </a:extLst>
              </a:tr>
              <a:tr h="72280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Награждены наградами города Москвы – 5 сотрудников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0004532"/>
                  </a:ext>
                </a:extLst>
              </a:tr>
              <a:tr h="72280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Награждены наградами Министерства здравоохранения Российской Федерации – 15 сотрудников</a:t>
                      </a:r>
                    </a:p>
                    <a:p>
                      <a:pPr algn="l"/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7021334"/>
                  </a:ext>
                </a:extLst>
              </a:tr>
              <a:tr h="72280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Награждены наградами Департамента Здравоохранения города Москвы – 75 сотрудников</a:t>
                      </a:r>
                    </a:p>
                    <a:p>
                      <a:pPr algn="l"/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4819683"/>
                  </a:ext>
                </a:extLst>
              </a:tr>
              <a:tr h="72280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Присвоено звание кандидата медицинских наук – 1 сотрудник</a:t>
                      </a:r>
                    </a:p>
                    <a:p>
                      <a:pPr algn="l"/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1250459"/>
                  </a:ext>
                </a:extLst>
              </a:tr>
              <a:tr h="72280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Успешно пройдены циклы повышения квалификации – 267 сотрудников</a:t>
                      </a:r>
                    </a:p>
                    <a:p>
                      <a:pPr algn="l"/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0693832"/>
                  </a:ext>
                </a:extLst>
              </a:tr>
              <a:tr h="72280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  <a:p>
                      <a:pPr algn="ctr"/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rgbClr val="002060"/>
                          </a:solidFill>
                        </a:rPr>
                        <a:t>Присвоены высшие квалификационные категории среди медицинского персонала – 8 сотрудников</a:t>
                      </a:r>
                    </a:p>
                    <a:p>
                      <a:pPr algn="l"/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4246014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256658D-59BF-B24C-4C2F-49B648527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14" y="4258535"/>
            <a:ext cx="1875400" cy="250053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D81084C8-F3AD-A42E-F350-6259A5FEB8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9" r="4650" b="22844"/>
          <a:stretch/>
        </p:blipFill>
        <p:spPr>
          <a:xfrm>
            <a:off x="9576240" y="2562141"/>
            <a:ext cx="1971547" cy="159067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28432C0-EBB6-6434-FE53-7B6DEA1A60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32150" r="24859" b="33200"/>
          <a:stretch/>
        </p:blipFill>
        <p:spPr>
          <a:xfrm>
            <a:off x="8711814" y="1265478"/>
            <a:ext cx="1072134" cy="11243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C6F7FD8-B83C-4E50-AFE9-50C67C11A54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0" t="33604" r="38800" b="26900"/>
          <a:stretch/>
        </p:blipFill>
        <p:spPr>
          <a:xfrm>
            <a:off x="8686614" y="2670734"/>
            <a:ext cx="723610" cy="1334330"/>
          </a:xfrm>
          <a:prstGeom prst="rect">
            <a:avLst/>
          </a:prstGeom>
        </p:spPr>
      </p:pic>
      <p:pic>
        <p:nvPicPr>
          <p:cNvPr id="1024" name="Рисунок 1023">
            <a:extLst>
              <a:ext uri="{FF2B5EF4-FFF2-40B4-BE49-F238E27FC236}">
                <a16:creationId xmlns:a16="http://schemas.microsoft.com/office/drawing/2014/main" xmlns="" id="{F1BA5D7C-EF91-398B-91AB-84603A8AFC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0" t="32517" r="30589" b="62687"/>
          <a:stretch/>
        </p:blipFill>
        <p:spPr>
          <a:xfrm rot="5400000">
            <a:off x="10237752" y="4905961"/>
            <a:ext cx="225849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Медицинская организация оказывают помощь по профилям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3B801B7C-0AF2-C780-21C0-4C6B145DD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700592"/>
              </p:ext>
            </p:extLst>
          </p:nvPr>
        </p:nvGraphicFramePr>
        <p:xfrm>
          <a:off x="261259" y="1448963"/>
          <a:ext cx="9878880" cy="4071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9440">
                  <a:extLst>
                    <a:ext uri="{9D8B030D-6E8A-4147-A177-3AD203B41FA5}">
                      <a16:colId xmlns:a16="http://schemas.microsoft.com/office/drawing/2014/main" xmlns="" val="3382322082"/>
                    </a:ext>
                  </a:extLst>
                </a:gridCol>
                <a:gridCol w="4939440">
                  <a:extLst>
                    <a:ext uri="{9D8B030D-6E8A-4147-A177-3AD203B41FA5}">
                      <a16:colId xmlns:a16="http://schemas.microsoft.com/office/drawing/2014/main" xmlns="" val="2624090590"/>
                    </a:ext>
                  </a:extLst>
                </a:gridCol>
              </a:tblGrid>
              <a:tr h="4071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терапия;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общая врачебная практика;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офтальмология;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урология;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хирургия;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оториноларингология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неврология;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кардиология;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пульмонология;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эндокринология;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гастроэнтерология;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травматология и ортопедия;</a:t>
                      </a:r>
                    </a:p>
                    <a:p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медицинская реабилитация;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рентгенология;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ультразвуковая диагностика;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эндоскопия;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инфекционные болезни;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вакцинация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медицинские осмотры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  платные медицинские услуги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колопроктология;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аллергология и иммунология;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         функциональная диагностика;</a:t>
                      </a:r>
                    </a:p>
                    <a:p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4174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1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Виды обратной связи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221F7C-EC32-30FC-763A-8475CFFE59FC}"/>
              </a:ext>
            </a:extLst>
          </p:cNvPr>
          <p:cNvSpPr txBox="1"/>
          <p:nvPr/>
        </p:nvSpPr>
        <p:spPr>
          <a:xfrm>
            <a:off x="200446" y="704914"/>
            <a:ext cx="655272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- Электронная почта </a:t>
            </a:r>
          </a:p>
          <a:p>
            <a:endParaRPr lang="ru-RU" sz="1800" dirty="0">
              <a:solidFill>
                <a:srgbClr val="002060"/>
              </a:solidFill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- Соц. Сети (Одноклассники,</a:t>
            </a:r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Вконтакте</a:t>
            </a:r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, </a:t>
            </a:r>
            <a:r>
              <a:rPr lang="en-US" sz="1800" dirty="0" err="1">
                <a:solidFill>
                  <a:srgbClr val="002060"/>
                </a:solidFill>
                <a:latin typeface="Bahnschrift SemiBold SemiConden" panose="020B0502040204020203" pitchFamily="34" charset="0"/>
              </a:rPr>
              <a:t>Telegramm</a:t>
            </a:r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и др. )</a:t>
            </a:r>
          </a:p>
          <a:p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 - Личный прием главного врача и заместителей </a:t>
            </a:r>
          </a:p>
          <a:p>
            <a:endParaRPr lang="ru-RU" sz="18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 - Обращения граждан на сайт ДЦ№3 , Правительства Москвы и др.</a:t>
            </a:r>
          </a:p>
          <a:p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</a:t>
            </a:r>
          </a:p>
          <a:p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 - Единый телефон горячей линии +7 (495) 122-02-21 или 122</a:t>
            </a:r>
            <a:endParaRPr lang="en-US" sz="18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endParaRPr lang="ru-RU" sz="18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 - Письменное обращение в адрес главного врача</a:t>
            </a:r>
          </a:p>
          <a:p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</a:t>
            </a:r>
          </a:p>
          <a:p>
            <a:r>
              <a:rPr lang="ru-RU" sz="18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 - Опросы пациентов при выходе из поликлиники </a:t>
            </a:r>
          </a:p>
          <a:p>
            <a:endParaRPr lang="ru-RU" sz="1800" dirty="0">
              <a:solidFill>
                <a:srgbClr val="002060"/>
              </a:solidFill>
            </a:endParaRPr>
          </a:p>
          <a:p>
            <a:r>
              <a:rPr lang="ru-RU" sz="1600" dirty="0">
                <a:solidFill>
                  <a:srgbClr val="002060"/>
                </a:solidFill>
              </a:rPr>
              <a:t> 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A93433-A561-CEB5-B245-364953CBC1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" y="4622999"/>
            <a:ext cx="2207542" cy="22075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F685F4-A417-5259-422F-9189C3134B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71" y="4639847"/>
            <a:ext cx="2207542" cy="22366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2DF76E-EE33-88E3-6017-D499C207A3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41" y="4639847"/>
            <a:ext cx="2207542" cy="22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24A58D8-41F0-0702-A77D-F4BB222D5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0"/>
            <a:ext cx="12201524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565785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989" y="216727"/>
            <a:ext cx="1301418" cy="138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Ты счастлив завтра, если думаешь о здоровье сегодня!!!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9755" r="15448" b="26218"/>
          <a:stretch/>
        </p:blipFill>
        <p:spPr>
          <a:xfrm>
            <a:off x="1271464" y="4845919"/>
            <a:ext cx="1944216" cy="1944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2" t="30381" r="21524" b="29764"/>
          <a:stretch/>
        </p:blipFill>
        <p:spPr>
          <a:xfrm>
            <a:off x="8924404" y="4759689"/>
            <a:ext cx="1912392" cy="20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6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03004" y="416622"/>
            <a:ext cx="30007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Наши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ценности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44C6D4-269A-D9EF-76C3-CC2F327DBB32}"/>
              </a:ext>
            </a:extLst>
          </p:cNvPr>
          <p:cNvSpPr txBox="1"/>
          <p:nvPr/>
        </p:nvSpPr>
        <p:spPr>
          <a:xfrm>
            <a:off x="191344" y="1285034"/>
            <a:ext cx="9793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dirty="0"/>
          </a:p>
        </p:txBody>
      </p:sp>
      <p:sp>
        <p:nvSpPr>
          <p:cNvPr id="8" name="Полилиния: фигура 8">
            <a:extLst>
              <a:ext uri="{FF2B5EF4-FFF2-40B4-BE49-F238E27FC236}">
                <a16:creationId xmlns:a16="http://schemas.microsoft.com/office/drawing/2014/main" xmlns="" id="{16C5E1B9-DBD5-4A1D-B8B9-4048A0174905}"/>
              </a:ext>
            </a:extLst>
          </p:cNvPr>
          <p:cNvSpPr/>
          <p:nvPr/>
        </p:nvSpPr>
        <p:spPr>
          <a:xfrm rot="5400000">
            <a:off x="3403559" y="1188634"/>
            <a:ext cx="5541495" cy="5187630"/>
          </a:xfrm>
          <a:custGeom>
            <a:avLst/>
            <a:gdLst>
              <a:gd name="connsiteX0" fmla="*/ 2078182 w 5417942"/>
              <a:gd name="connsiteY0" fmla="*/ 386297 h 4914288"/>
              <a:gd name="connsiteX1" fmla="*/ 2146640 w 5417942"/>
              <a:gd name="connsiteY1" fmla="*/ 268941 h 4914288"/>
              <a:gd name="connsiteX2" fmla="*/ 2249326 w 5417942"/>
              <a:gd name="connsiteY2" fmla="*/ 180924 h 4914288"/>
              <a:gd name="connsiteX3" fmla="*/ 2347123 w 5417942"/>
              <a:gd name="connsiteY3" fmla="*/ 97796 h 4914288"/>
              <a:gd name="connsiteX4" fmla="*/ 2454700 w 5417942"/>
              <a:gd name="connsiteY4" fmla="*/ 44008 h 4914288"/>
              <a:gd name="connsiteX5" fmla="*/ 2567166 w 5417942"/>
              <a:gd name="connsiteY5" fmla="*/ 14669 h 4914288"/>
              <a:gd name="connsiteX6" fmla="*/ 2679632 w 5417942"/>
              <a:gd name="connsiteY6" fmla="*/ 0 h 4914288"/>
              <a:gd name="connsiteX7" fmla="*/ 2826327 w 5417942"/>
              <a:gd name="connsiteY7" fmla="*/ 4890 h 4914288"/>
              <a:gd name="connsiteX8" fmla="*/ 2948573 w 5417942"/>
              <a:gd name="connsiteY8" fmla="*/ 24449 h 4914288"/>
              <a:gd name="connsiteX9" fmla="*/ 3065930 w 5417942"/>
              <a:gd name="connsiteY9" fmla="*/ 83127 h 4914288"/>
              <a:gd name="connsiteX10" fmla="*/ 3173506 w 5417942"/>
              <a:gd name="connsiteY10" fmla="*/ 156475 h 4914288"/>
              <a:gd name="connsiteX11" fmla="*/ 3266413 w 5417942"/>
              <a:gd name="connsiteY11" fmla="*/ 244492 h 4914288"/>
              <a:gd name="connsiteX12" fmla="*/ 3344650 w 5417942"/>
              <a:gd name="connsiteY12" fmla="*/ 347178 h 4914288"/>
              <a:gd name="connsiteX13" fmla="*/ 5339705 w 5417942"/>
              <a:gd name="connsiteY13" fmla="*/ 3921651 h 4914288"/>
              <a:gd name="connsiteX14" fmla="*/ 5398383 w 5417942"/>
              <a:gd name="connsiteY14" fmla="*/ 4073236 h 4914288"/>
              <a:gd name="connsiteX15" fmla="*/ 5417942 w 5417942"/>
              <a:gd name="connsiteY15" fmla="*/ 4205262 h 4914288"/>
              <a:gd name="connsiteX16" fmla="*/ 5413053 w 5417942"/>
              <a:gd name="connsiteY16" fmla="*/ 4342177 h 4914288"/>
              <a:gd name="connsiteX17" fmla="*/ 5393493 w 5417942"/>
              <a:gd name="connsiteY17" fmla="*/ 4469313 h 4914288"/>
              <a:gd name="connsiteX18" fmla="*/ 5344595 w 5417942"/>
              <a:gd name="connsiteY18" fmla="*/ 4586669 h 4914288"/>
              <a:gd name="connsiteX19" fmla="*/ 5251688 w 5417942"/>
              <a:gd name="connsiteY19" fmla="*/ 4708915 h 4914288"/>
              <a:gd name="connsiteX20" fmla="*/ 5134332 w 5417942"/>
              <a:gd name="connsiteY20" fmla="*/ 4801822 h 4914288"/>
              <a:gd name="connsiteX21" fmla="*/ 5031645 w 5417942"/>
              <a:gd name="connsiteY21" fmla="*/ 4870280 h 4914288"/>
              <a:gd name="connsiteX22" fmla="*/ 4909399 w 5417942"/>
              <a:gd name="connsiteY22" fmla="*/ 4904509 h 4914288"/>
              <a:gd name="connsiteX23" fmla="*/ 743256 w 5417942"/>
              <a:gd name="connsiteY23" fmla="*/ 4914288 h 4914288"/>
              <a:gd name="connsiteX24" fmla="*/ 577001 w 5417942"/>
              <a:gd name="connsiteY24" fmla="*/ 4894729 h 4914288"/>
              <a:gd name="connsiteX25" fmla="*/ 430306 w 5417942"/>
              <a:gd name="connsiteY25" fmla="*/ 4860500 h 4914288"/>
              <a:gd name="connsiteX26" fmla="*/ 249382 w 5417942"/>
              <a:gd name="connsiteY26" fmla="*/ 4752924 h 4914288"/>
              <a:gd name="connsiteX27" fmla="*/ 166255 w 5417942"/>
              <a:gd name="connsiteY27" fmla="*/ 4679576 h 4914288"/>
              <a:gd name="connsiteX28" fmla="*/ 88017 w 5417942"/>
              <a:gd name="connsiteY28" fmla="*/ 4572000 h 4914288"/>
              <a:gd name="connsiteX29" fmla="*/ 34229 w 5417942"/>
              <a:gd name="connsiteY29" fmla="*/ 4454644 h 4914288"/>
              <a:gd name="connsiteX30" fmla="*/ 4890 w 5417942"/>
              <a:gd name="connsiteY30" fmla="*/ 4332398 h 4914288"/>
              <a:gd name="connsiteX31" fmla="*/ 0 w 5417942"/>
              <a:gd name="connsiteY31" fmla="*/ 4234601 h 4914288"/>
              <a:gd name="connsiteX32" fmla="*/ 9780 w 5417942"/>
              <a:gd name="connsiteY32" fmla="*/ 4117245 h 4914288"/>
              <a:gd name="connsiteX33" fmla="*/ 44009 w 5417942"/>
              <a:gd name="connsiteY33" fmla="*/ 4019448 h 4914288"/>
              <a:gd name="connsiteX34" fmla="*/ 92907 w 5417942"/>
              <a:gd name="connsiteY34" fmla="*/ 3931431 h 4914288"/>
              <a:gd name="connsiteX35" fmla="*/ 2078182 w 5417942"/>
              <a:gd name="connsiteY35" fmla="*/ 386297 h 491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17942" h="4914288">
                <a:moveTo>
                  <a:pt x="2078182" y="386297"/>
                </a:moveTo>
                <a:lnTo>
                  <a:pt x="2146640" y="268941"/>
                </a:lnTo>
                <a:lnTo>
                  <a:pt x="2249326" y="180924"/>
                </a:lnTo>
                <a:lnTo>
                  <a:pt x="2347123" y="97796"/>
                </a:lnTo>
                <a:lnTo>
                  <a:pt x="2454700" y="44008"/>
                </a:lnTo>
                <a:lnTo>
                  <a:pt x="2567166" y="14669"/>
                </a:lnTo>
                <a:lnTo>
                  <a:pt x="2679632" y="0"/>
                </a:lnTo>
                <a:lnTo>
                  <a:pt x="2826327" y="4890"/>
                </a:lnTo>
                <a:lnTo>
                  <a:pt x="2948573" y="24449"/>
                </a:lnTo>
                <a:lnTo>
                  <a:pt x="3065930" y="83127"/>
                </a:lnTo>
                <a:lnTo>
                  <a:pt x="3173506" y="156475"/>
                </a:lnTo>
                <a:lnTo>
                  <a:pt x="3266413" y="244492"/>
                </a:lnTo>
                <a:lnTo>
                  <a:pt x="3344650" y="347178"/>
                </a:lnTo>
                <a:lnTo>
                  <a:pt x="5339705" y="3921651"/>
                </a:lnTo>
                <a:lnTo>
                  <a:pt x="5398383" y="4073236"/>
                </a:lnTo>
                <a:lnTo>
                  <a:pt x="5417942" y="4205262"/>
                </a:lnTo>
                <a:lnTo>
                  <a:pt x="5413053" y="4342177"/>
                </a:lnTo>
                <a:lnTo>
                  <a:pt x="5393493" y="4469313"/>
                </a:lnTo>
                <a:lnTo>
                  <a:pt x="5344595" y="4586669"/>
                </a:lnTo>
                <a:lnTo>
                  <a:pt x="5251688" y="4708915"/>
                </a:lnTo>
                <a:lnTo>
                  <a:pt x="5134332" y="4801822"/>
                </a:lnTo>
                <a:lnTo>
                  <a:pt x="5031645" y="4870280"/>
                </a:lnTo>
                <a:lnTo>
                  <a:pt x="4909399" y="4904509"/>
                </a:lnTo>
                <a:lnTo>
                  <a:pt x="743256" y="4914288"/>
                </a:lnTo>
                <a:lnTo>
                  <a:pt x="577001" y="4894729"/>
                </a:lnTo>
                <a:lnTo>
                  <a:pt x="430306" y="4860500"/>
                </a:lnTo>
                <a:lnTo>
                  <a:pt x="249382" y="4752924"/>
                </a:lnTo>
                <a:lnTo>
                  <a:pt x="166255" y="4679576"/>
                </a:lnTo>
                <a:lnTo>
                  <a:pt x="88017" y="4572000"/>
                </a:lnTo>
                <a:lnTo>
                  <a:pt x="34229" y="4454644"/>
                </a:lnTo>
                <a:lnTo>
                  <a:pt x="4890" y="4332398"/>
                </a:lnTo>
                <a:lnTo>
                  <a:pt x="0" y="4234601"/>
                </a:lnTo>
                <a:lnTo>
                  <a:pt x="9780" y="4117245"/>
                </a:lnTo>
                <a:lnTo>
                  <a:pt x="44009" y="4019448"/>
                </a:lnTo>
                <a:lnTo>
                  <a:pt x="92907" y="3931431"/>
                </a:lnTo>
                <a:lnTo>
                  <a:pt x="2078182" y="386297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7" b="34146"/>
          <a:stretch/>
        </p:blipFill>
        <p:spPr>
          <a:xfrm>
            <a:off x="3555339" y="2564904"/>
            <a:ext cx="4027677" cy="19442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38" y="0"/>
            <a:ext cx="12259838" cy="68580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167" y="264325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11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347E7EB-00D4-4AC4-93CC-97C817F481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1" y="-51367"/>
            <a:ext cx="12238552" cy="69435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6916" y="216310"/>
            <a:ext cx="1111045" cy="943896"/>
          </a:xfrm>
          <a:prstGeom prst="rect">
            <a:avLst/>
          </a:prstGeom>
          <a:solidFill>
            <a:srgbClr val="293856"/>
          </a:solidFill>
          <a:ln>
            <a:solidFill>
              <a:srgbClr val="293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006" l="8280" r="100000">
                        <a14:foregroundMark x1="36943" y1="8982" x2="36943" y2="8982"/>
                        <a14:foregroundMark x1="31847" y1="84431" x2="31847" y2="84431"/>
                        <a14:foregroundMark x1="23567" y1="83832" x2="23567" y2="83832"/>
                        <a14:foregroundMark x1="52866" y1="76647" x2="52866" y2="76647"/>
                        <a14:foregroundMark x1="71975" y1="74850" x2="71975" y2="74850"/>
                        <a14:foregroundMark x1="88535" y1="76647" x2="88535" y2="76647"/>
                        <a14:foregroundMark x1="69427" y1="83234" x2="69427" y2="83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3" y="17087"/>
            <a:ext cx="1111045" cy="118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FFBB2B-87F9-46F8-053D-31C3C28B09C2}"/>
              </a:ext>
            </a:extLst>
          </p:cNvPr>
          <p:cNvSpPr txBox="1"/>
          <p:nvPr/>
        </p:nvSpPr>
        <p:spPr>
          <a:xfrm>
            <a:off x="407368" y="2492896"/>
            <a:ext cx="5160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Благодарю за внимание!</a:t>
            </a:r>
            <a:br>
              <a:rPr lang="ru-RU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sz="4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2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88437" y="62967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189820" y="224534"/>
            <a:ext cx="336318" cy="35110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88438" y="149759"/>
            <a:ext cx="9171508" cy="6674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Основные показатели населения</a:t>
            </a:r>
          </a:p>
        </p:txBody>
      </p:sp>
      <p:sp>
        <p:nvSpPr>
          <p:cNvPr id="3" name="Скругленный прямоугольник 24">
            <a:extLst>
              <a:ext uri="{FF2B5EF4-FFF2-40B4-BE49-F238E27FC236}">
                <a16:creationId xmlns:a16="http://schemas.microsoft.com/office/drawing/2014/main" xmlns="" id="{EBF191ED-9665-DCD7-8FF4-C6EB448586E8}"/>
              </a:ext>
            </a:extLst>
          </p:cNvPr>
          <p:cNvSpPr/>
          <p:nvPr/>
        </p:nvSpPr>
        <p:spPr>
          <a:xfrm>
            <a:off x="-35570" y="861508"/>
            <a:ext cx="12144672" cy="3720116"/>
          </a:xfrm>
          <a:prstGeom prst="roundRect">
            <a:avLst>
              <a:gd name="adj" fmla="val 1954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01D5B6B5-A24F-EFD9-C2E6-5A55D7BAD3C4}"/>
              </a:ext>
            </a:extLst>
          </p:cNvPr>
          <p:cNvSpPr txBox="1">
            <a:spLocks/>
          </p:cNvSpPr>
          <p:nvPr/>
        </p:nvSpPr>
        <p:spPr>
          <a:xfrm>
            <a:off x="3238480" y="1289537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191231E-C0BC-0995-C85A-031F3F401646}"/>
              </a:ext>
            </a:extLst>
          </p:cNvPr>
          <p:cNvSpPr txBox="1">
            <a:spLocks/>
          </p:cNvSpPr>
          <p:nvPr/>
        </p:nvSpPr>
        <p:spPr>
          <a:xfrm>
            <a:off x="89130" y="1429604"/>
            <a:ext cx="129058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Мощность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7A35C3B1-470A-6A36-352C-26C9EECC9820}"/>
              </a:ext>
            </a:extLst>
          </p:cNvPr>
          <p:cNvSpPr txBox="1">
            <a:spLocks/>
          </p:cNvSpPr>
          <p:nvPr/>
        </p:nvSpPr>
        <p:spPr>
          <a:xfrm>
            <a:off x="60931" y="2555009"/>
            <a:ext cx="1296731" cy="42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Прикрепленное население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E467D43F-9C10-AC2A-FBB8-0A60A5D14368}"/>
              </a:ext>
            </a:extLst>
          </p:cNvPr>
          <p:cNvSpPr txBox="1">
            <a:spLocks/>
          </p:cNvSpPr>
          <p:nvPr/>
        </p:nvSpPr>
        <p:spPr>
          <a:xfrm>
            <a:off x="867770" y="4607867"/>
            <a:ext cx="1053898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Численность прикрепленного населения в 20</a:t>
            </a:r>
            <a:r>
              <a:rPr lang="en-US" sz="16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ru-RU" sz="16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году возросла на </a:t>
            </a:r>
            <a:r>
              <a:rPr lang="ru-RU" sz="1600" dirty="0">
                <a:solidFill>
                  <a:srgbClr val="FF000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ru-RU" sz="1600" dirty="0" smtClean="0">
                <a:solidFill>
                  <a:srgbClr val="FF000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81722 </a:t>
            </a:r>
            <a:r>
              <a:rPr lang="ru-RU" sz="1600" dirty="0">
                <a:solidFill>
                  <a:srgbClr val="FF000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человек </a:t>
            </a:r>
          </a:p>
          <a:p>
            <a:pPr algn="ctr"/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1FEC2EBB-E023-9D99-0AED-5FC5A3C748E1}"/>
              </a:ext>
            </a:extLst>
          </p:cNvPr>
          <p:cNvSpPr txBox="1">
            <a:spLocks/>
          </p:cNvSpPr>
          <p:nvPr/>
        </p:nvSpPr>
        <p:spPr>
          <a:xfrm>
            <a:off x="2321240" y="5671392"/>
            <a:ext cx="2484199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303 768</a:t>
            </a:r>
            <a:endParaRPr lang="ru-RU" sz="3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Чел. (на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31.12.2024)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xmlns="" id="{56813BB7-9A89-80E8-74E6-9E270F6DE2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3342473"/>
              </p:ext>
            </p:extLst>
          </p:nvPr>
        </p:nvGraphicFramePr>
        <p:xfrm>
          <a:off x="4505438" y="4927091"/>
          <a:ext cx="6483724" cy="199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B1BE602-4168-99E0-2D56-A955BEFF12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2" y="1799720"/>
            <a:ext cx="695612" cy="6956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BA22F66-4CAC-11E2-9223-7692D6E511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6" y="3101659"/>
            <a:ext cx="720413" cy="7204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12C414F-1763-D0AC-7DEE-DE1FBE7BDF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2" y="3158138"/>
            <a:ext cx="665148" cy="66514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81D53B1-380D-0E32-ECB5-3EFB86A79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2" y="5150846"/>
            <a:ext cx="1414280" cy="141428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3B4D7FE8-6C47-716C-72BE-4FF930052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76" y="5262893"/>
            <a:ext cx="1305787" cy="1305787"/>
          </a:xfrm>
          <a:prstGeom prst="rect">
            <a:avLst/>
          </a:prstGeom>
        </p:spPr>
      </p:pic>
      <p:sp>
        <p:nvSpPr>
          <p:cNvPr id="1029" name="Скругленный прямоугольник 47">
            <a:extLst>
              <a:ext uri="{FF2B5EF4-FFF2-40B4-BE49-F238E27FC236}">
                <a16:creationId xmlns:a16="http://schemas.microsoft.com/office/drawing/2014/main" xmlns="" id="{24495555-3780-7E56-BE1E-275CC1A9895C}"/>
              </a:ext>
            </a:extLst>
          </p:cNvPr>
          <p:cNvSpPr/>
          <p:nvPr/>
        </p:nvSpPr>
        <p:spPr>
          <a:xfrm>
            <a:off x="1634264" y="998380"/>
            <a:ext cx="1285884" cy="1692404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C3C97C97-CF64-7A19-A027-FDB0512D3656}"/>
              </a:ext>
            </a:extLst>
          </p:cNvPr>
          <p:cNvSpPr txBox="1">
            <a:spLocks/>
          </p:cNvSpPr>
          <p:nvPr/>
        </p:nvSpPr>
        <p:spPr>
          <a:xfrm>
            <a:off x="1602847" y="1033070"/>
            <a:ext cx="135732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ДЦ № 3</a:t>
            </a:r>
          </a:p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Главное здание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28E153F3-7EB1-D0DD-CDC8-913C3A5086F4}"/>
              </a:ext>
            </a:extLst>
          </p:cNvPr>
          <p:cNvSpPr txBox="1">
            <a:spLocks/>
          </p:cNvSpPr>
          <p:nvPr/>
        </p:nvSpPr>
        <p:spPr>
          <a:xfrm>
            <a:off x="1907428" y="1494911"/>
            <a:ext cx="901904" cy="425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1100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63888650-9FF7-1F91-96A0-9692A4A9FEF3}"/>
              </a:ext>
            </a:extLst>
          </p:cNvPr>
          <p:cNvSpPr txBox="1">
            <a:spLocks/>
          </p:cNvSpPr>
          <p:nvPr/>
        </p:nvSpPr>
        <p:spPr>
          <a:xfrm>
            <a:off x="1612022" y="1903794"/>
            <a:ext cx="1318344" cy="76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54 625</a:t>
            </a:r>
            <a:endParaRPr lang="ru-RU" sz="19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ru-RU" sz="13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2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(20075 </a:t>
            </a:r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возраста)</a:t>
            </a:r>
          </a:p>
        </p:txBody>
      </p:sp>
      <p:sp>
        <p:nvSpPr>
          <p:cNvPr id="56" name="Скругленный прямоугольник 47">
            <a:extLst>
              <a:ext uri="{FF2B5EF4-FFF2-40B4-BE49-F238E27FC236}">
                <a16:creationId xmlns:a16="http://schemas.microsoft.com/office/drawing/2014/main" xmlns="" id="{24495555-3780-7E56-BE1E-275CC1A9895C}"/>
              </a:ext>
            </a:extLst>
          </p:cNvPr>
          <p:cNvSpPr/>
          <p:nvPr/>
        </p:nvSpPr>
        <p:spPr>
          <a:xfrm>
            <a:off x="3071684" y="999046"/>
            <a:ext cx="1285884" cy="1692404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47">
            <a:extLst>
              <a:ext uri="{FF2B5EF4-FFF2-40B4-BE49-F238E27FC236}">
                <a16:creationId xmlns:a16="http://schemas.microsoft.com/office/drawing/2014/main" xmlns="" id="{24495555-3780-7E56-BE1E-275CC1A9895C}"/>
              </a:ext>
            </a:extLst>
          </p:cNvPr>
          <p:cNvSpPr/>
          <p:nvPr/>
        </p:nvSpPr>
        <p:spPr>
          <a:xfrm>
            <a:off x="4479659" y="1011078"/>
            <a:ext cx="1285884" cy="1692404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47">
            <a:extLst>
              <a:ext uri="{FF2B5EF4-FFF2-40B4-BE49-F238E27FC236}">
                <a16:creationId xmlns:a16="http://schemas.microsoft.com/office/drawing/2014/main" xmlns="" id="{24495555-3780-7E56-BE1E-275CC1A9895C}"/>
              </a:ext>
            </a:extLst>
          </p:cNvPr>
          <p:cNvSpPr/>
          <p:nvPr/>
        </p:nvSpPr>
        <p:spPr>
          <a:xfrm>
            <a:off x="5913256" y="1005062"/>
            <a:ext cx="1285884" cy="1692404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47">
            <a:extLst>
              <a:ext uri="{FF2B5EF4-FFF2-40B4-BE49-F238E27FC236}">
                <a16:creationId xmlns:a16="http://schemas.microsoft.com/office/drawing/2014/main" xmlns="" id="{24495555-3780-7E56-BE1E-275CC1A9895C}"/>
              </a:ext>
            </a:extLst>
          </p:cNvPr>
          <p:cNvSpPr/>
          <p:nvPr/>
        </p:nvSpPr>
        <p:spPr>
          <a:xfrm>
            <a:off x="7321231" y="1017094"/>
            <a:ext cx="1285884" cy="1692404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47">
            <a:extLst>
              <a:ext uri="{FF2B5EF4-FFF2-40B4-BE49-F238E27FC236}">
                <a16:creationId xmlns:a16="http://schemas.microsoft.com/office/drawing/2014/main" xmlns="" id="{24495555-3780-7E56-BE1E-275CC1A9895C}"/>
              </a:ext>
            </a:extLst>
          </p:cNvPr>
          <p:cNvSpPr/>
          <p:nvPr/>
        </p:nvSpPr>
        <p:spPr>
          <a:xfrm>
            <a:off x="8723898" y="1017094"/>
            <a:ext cx="1285884" cy="1692404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47">
            <a:extLst>
              <a:ext uri="{FF2B5EF4-FFF2-40B4-BE49-F238E27FC236}">
                <a16:creationId xmlns:a16="http://schemas.microsoft.com/office/drawing/2014/main" xmlns="" id="{24495555-3780-7E56-BE1E-275CC1A9895C}"/>
              </a:ext>
            </a:extLst>
          </p:cNvPr>
          <p:cNvSpPr/>
          <p:nvPr/>
        </p:nvSpPr>
        <p:spPr>
          <a:xfrm>
            <a:off x="6601167" y="2818253"/>
            <a:ext cx="1285884" cy="1692404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47">
            <a:extLst>
              <a:ext uri="{FF2B5EF4-FFF2-40B4-BE49-F238E27FC236}">
                <a16:creationId xmlns:a16="http://schemas.microsoft.com/office/drawing/2014/main" xmlns="" id="{24495555-3780-7E56-BE1E-275CC1A9895C}"/>
              </a:ext>
            </a:extLst>
          </p:cNvPr>
          <p:cNvSpPr/>
          <p:nvPr/>
        </p:nvSpPr>
        <p:spPr>
          <a:xfrm>
            <a:off x="3785217" y="2778199"/>
            <a:ext cx="1285884" cy="1692404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47">
            <a:extLst>
              <a:ext uri="{FF2B5EF4-FFF2-40B4-BE49-F238E27FC236}">
                <a16:creationId xmlns:a16="http://schemas.microsoft.com/office/drawing/2014/main" xmlns="" id="{24495555-3780-7E56-BE1E-275CC1A9895C}"/>
              </a:ext>
            </a:extLst>
          </p:cNvPr>
          <p:cNvSpPr/>
          <p:nvPr/>
        </p:nvSpPr>
        <p:spPr>
          <a:xfrm>
            <a:off x="5193192" y="2790231"/>
            <a:ext cx="1285884" cy="1692404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Заголовок 1">
            <a:extLst>
              <a:ext uri="{FF2B5EF4-FFF2-40B4-BE49-F238E27FC236}">
                <a16:creationId xmlns:a16="http://schemas.microsoft.com/office/drawing/2014/main" xmlns="" id="{C3C97C97-CF64-7A19-A027-FDB0512D3656}"/>
              </a:ext>
            </a:extLst>
          </p:cNvPr>
          <p:cNvSpPr txBox="1">
            <a:spLocks/>
          </p:cNvSpPr>
          <p:nvPr/>
        </p:nvSpPr>
        <p:spPr>
          <a:xfrm>
            <a:off x="3009374" y="1033070"/>
            <a:ext cx="135732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ДЦ № 3</a:t>
            </a:r>
          </a:p>
          <a:p>
            <a:pPr algn="ctr"/>
            <a:r>
              <a:rPr lang="ru-RU" sz="14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Филиал 1</a:t>
            </a:r>
            <a:endParaRPr lang="ru-RU" sz="14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xmlns="" id="{28E153F3-7EB1-D0DD-CDC8-913C3A5086F4}"/>
              </a:ext>
            </a:extLst>
          </p:cNvPr>
          <p:cNvSpPr txBox="1">
            <a:spLocks/>
          </p:cNvSpPr>
          <p:nvPr/>
        </p:nvSpPr>
        <p:spPr>
          <a:xfrm>
            <a:off x="3359223" y="1494911"/>
            <a:ext cx="901904" cy="425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705</a:t>
            </a:r>
            <a:endParaRPr lang="ru-RU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xmlns="" id="{63888650-9FF7-1F91-96A0-9692A4A9FEF3}"/>
              </a:ext>
            </a:extLst>
          </p:cNvPr>
          <p:cNvSpPr txBox="1">
            <a:spLocks/>
          </p:cNvSpPr>
          <p:nvPr/>
        </p:nvSpPr>
        <p:spPr>
          <a:xfrm>
            <a:off x="3018549" y="1903794"/>
            <a:ext cx="1318344" cy="76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29 703</a:t>
            </a:r>
            <a:endParaRPr lang="ru-RU" sz="19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ru-RU" sz="13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2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(8988 </a:t>
            </a:r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возраста)</a:t>
            </a:r>
          </a:p>
        </p:txBody>
      </p:sp>
      <p:sp>
        <p:nvSpPr>
          <p:cNvPr id="76" name="Заголовок 1">
            <a:extLst>
              <a:ext uri="{FF2B5EF4-FFF2-40B4-BE49-F238E27FC236}">
                <a16:creationId xmlns:a16="http://schemas.microsoft.com/office/drawing/2014/main" xmlns="" id="{C3C97C97-CF64-7A19-A027-FDB0512D3656}"/>
              </a:ext>
            </a:extLst>
          </p:cNvPr>
          <p:cNvSpPr txBox="1">
            <a:spLocks/>
          </p:cNvSpPr>
          <p:nvPr/>
        </p:nvSpPr>
        <p:spPr>
          <a:xfrm>
            <a:off x="4481354" y="1043120"/>
            <a:ext cx="135732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ДЦ № 3</a:t>
            </a:r>
          </a:p>
          <a:p>
            <a:pPr algn="ctr"/>
            <a:r>
              <a:rPr lang="ru-RU" sz="14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Филиал 2</a:t>
            </a:r>
            <a:endParaRPr lang="ru-RU" sz="14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xmlns="" id="{28E153F3-7EB1-D0DD-CDC8-913C3A5086F4}"/>
              </a:ext>
            </a:extLst>
          </p:cNvPr>
          <p:cNvSpPr txBox="1">
            <a:spLocks/>
          </p:cNvSpPr>
          <p:nvPr/>
        </p:nvSpPr>
        <p:spPr>
          <a:xfrm>
            <a:off x="4846538" y="1502828"/>
            <a:ext cx="901904" cy="425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983</a:t>
            </a:r>
            <a:endParaRPr lang="ru-RU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8" name="Заголовок 1">
            <a:extLst>
              <a:ext uri="{FF2B5EF4-FFF2-40B4-BE49-F238E27FC236}">
                <a16:creationId xmlns:a16="http://schemas.microsoft.com/office/drawing/2014/main" xmlns="" id="{63888650-9FF7-1F91-96A0-9692A4A9FEF3}"/>
              </a:ext>
            </a:extLst>
          </p:cNvPr>
          <p:cNvSpPr txBox="1">
            <a:spLocks/>
          </p:cNvSpPr>
          <p:nvPr/>
        </p:nvSpPr>
        <p:spPr>
          <a:xfrm>
            <a:off x="4490529" y="1913844"/>
            <a:ext cx="1318344" cy="76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43 147</a:t>
            </a:r>
            <a:endParaRPr lang="ru-RU" sz="19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ru-RU" sz="13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ru-RU" sz="12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13550 </a:t>
            </a:r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возраста)</a:t>
            </a:r>
          </a:p>
        </p:txBody>
      </p:sp>
      <p:sp>
        <p:nvSpPr>
          <p:cNvPr id="79" name="Заголовок 1">
            <a:extLst>
              <a:ext uri="{FF2B5EF4-FFF2-40B4-BE49-F238E27FC236}">
                <a16:creationId xmlns:a16="http://schemas.microsoft.com/office/drawing/2014/main" xmlns="" id="{C3C97C97-CF64-7A19-A027-FDB0512D3656}"/>
              </a:ext>
            </a:extLst>
          </p:cNvPr>
          <p:cNvSpPr txBox="1">
            <a:spLocks/>
          </p:cNvSpPr>
          <p:nvPr/>
        </p:nvSpPr>
        <p:spPr>
          <a:xfrm>
            <a:off x="5891557" y="1030165"/>
            <a:ext cx="135732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ДЦ № 3</a:t>
            </a:r>
          </a:p>
          <a:p>
            <a:pPr algn="ctr"/>
            <a:r>
              <a:rPr lang="ru-RU" sz="14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Филиал 3</a:t>
            </a:r>
            <a:endParaRPr lang="ru-RU" sz="14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xmlns="" id="{28E153F3-7EB1-D0DD-CDC8-913C3A5086F4}"/>
              </a:ext>
            </a:extLst>
          </p:cNvPr>
          <p:cNvSpPr txBox="1">
            <a:spLocks/>
          </p:cNvSpPr>
          <p:nvPr/>
        </p:nvSpPr>
        <p:spPr>
          <a:xfrm>
            <a:off x="6271624" y="1494440"/>
            <a:ext cx="901904" cy="425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502</a:t>
            </a:r>
            <a:endParaRPr lang="ru-RU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1" name="Заголовок 1">
            <a:extLst>
              <a:ext uri="{FF2B5EF4-FFF2-40B4-BE49-F238E27FC236}">
                <a16:creationId xmlns:a16="http://schemas.microsoft.com/office/drawing/2014/main" xmlns="" id="{63888650-9FF7-1F91-96A0-9692A4A9FEF3}"/>
              </a:ext>
            </a:extLst>
          </p:cNvPr>
          <p:cNvSpPr txBox="1">
            <a:spLocks/>
          </p:cNvSpPr>
          <p:nvPr/>
        </p:nvSpPr>
        <p:spPr>
          <a:xfrm>
            <a:off x="5900732" y="1900889"/>
            <a:ext cx="1318344" cy="76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32 175</a:t>
            </a:r>
            <a:endParaRPr lang="ru-RU" sz="19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ru-RU" sz="13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2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(10264 </a:t>
            </a:r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возраста)</a:t>
            </a:r>
          </a:p>
        </p:txBody>
      </p:sp>
      <p:sp>
        <p:nvSpPr>
          <p:cNvPr id="82" name="Заголовок 1">
            <a:extLst>
              <a:ext uri="{FF2B5EF4-FFF2-40B4-BE49-F238E27FC236}">
                <a16:creationId xmlns:a16="http://schemas.microsoft.com/office/drawing/2014/main" xmlns="" id="{C3C97C97-CF64-7A19-A027-FDB0512D3656}"/>
              </a:ext>
            </a:extLst>
          </p:cNvPr>
          <p:cNvSpPr txBox="1">
            <a:spLocks/>
          </p:cNvSpPr>
          <p:nvPr/>
        </p:nvSpPr>
        <p:spPr>
          <a:xfrm>
            <a:off x="7319202" y="1050617"/>
            <a:ext cx="135732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ДЦ № 3</a:t>
            </a:r>
          </a:p>
          <a:p>
            <a:pPr algn="ctr"/>
            <a:r>
              <a:rPr lang="ru-RU" sz="14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Филиал 4</a:t>
            </a:r>
            <a:endParaRPr lang="ru-RU" sz="14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3" name="Заголовок 1">
            <a:extLst>
              <a:ext uri="{FF2B5EF4-FFF2-40B4-BE49-F238E27FC236}">
                <a16:creationId xmlns:a16="http://schemas.microsoft.com/office/drawing/2014/main" xmlns="" id="{28E153F3-7EB1-D0DD-CDC8-913C3A5086F4}"/>
              </a:ext>
            </a:extLst>
          </p:cNvPr>
          <p:cNvSpPr txBox="1">
            <a:spLocks/>
          </p:cNvSpPr>
          <p:nvPr/>
        </p:nvSpPr>
        <p:spPr>
          <a:xfrm>
            <a:off x="7699384" y="1513445"/>
            <a:ext cx="901904" cy="425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233</a:t>
            </a:r>
            <a:endParaRPr lang="ru-RU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4" name="Заголовок 1">
            <a:extLst>
              <a:ext uri="{FF2B5EF4-FFF2-40B4-BE49-F238E27FC236}">
                <a16:creationId xmlns:a16="http://schemas.microsoft.com/office/drawing/2014/main" xmlns="" id="{63888650-9FF7-1F91-96A0-9692A4A9FEF3}"/>
              </a:ext>
            </a:extLst>
          </p:cNvPr>
          <p:cNvSpPr txBox="1">
            <a:spLocks/>
          </p:cNvSpPr>
          <p:nvPr/>
        </p:nvSpPr>
        <p:spPr>
          <a:xfrm>
            <a:off x="7328377" y="1921341"/>
            <a:ext cx="1318344" cy="76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26 529</a:t>
            </a:r>
            <a:endParaRPr lang="ru-RU" sz="19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ru-RU" sz="13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2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(6991 </a:t>
            </a:r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возраста)</a:t>
            </a:r>
          </a:p>
        </p:txBody>
      </p:sp>
      <p:sp>
        <p:nvSpPr>
          <p:cNvPr id="85" name="Заголовок 1">
            <a:extLst>
              <a:ext uri="{FF2B5EF4-FFF2-40B4-BE49-F238E27FC236}">
                <a16:creationId xmlns:a16="http://schemas.microsoft.com/office/drawing/2014/main" xmlns="" id="{C3C97C97-CF64-7A19-A027-FDB0512D3656}"/>
              </a:ext>
            </a:extLst>
          </p:cNvPr>
          <p:cNvSpPr txBox="1">
            <a:spLocks/>
          </p:cNvSpPr>
          <p:nvPr/>
        </p:nvSpPr>
        <p:spPr>
          <a:xfrm>
            <a:off x="8723898" y="1016097"/>
            <a:ext cx="135732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ДЦ № 3</a:t>
            </a:r>
          </a:p>
          <a:p>
            <a:pPr algn="ctr"/>
            <a:r>
              <a:rPr lang="ru-RU" sz="14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Филиал 5</a:t>
            </a:r>
            <a:endParaRPr lang="ru-RU" sz="14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6" name="Заголовок 1">
            <a:extLst>
              <a:ext uri="{FF2B5EF4-FFF2-40B4-BE49-F238E27FC236}">
                <a16:creationId xmlns:a16="http://schemas.microsoft.com/office/drawing/2014/main" xmlns="" id="{28E153F3-7EB1-D0DD-CDC8-913C3A5086F4}"/>
              </a:ext>
            </a:extLst>
          </p:cNvPr>
          <p:cNvSpPr txBox="1">
            <a:spLocks/>
          </p:cNvSpPr>
          <p:nvPr/>
        </p:nvSpPr>
        <p:spPr>
          <a:xfrm>
            <a:off x="9128696" y="1502812"/>
            <a:ext cx="901904" cy="425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750</a:t>
            </a:r>
            <a:endParaRPr lang="ru-RU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7" name="Заголовок 1">
            <a:extLst>
              <a:ext uri="{FF2B5EF4-FFF2-40B4-BE49-F238E27FC236}">
                <a16:creationId xmlns:a16="http://schemas.microsoft.com/office/drawing/2014/main" xmlns="" id="{63888650-9FF7-1F91-96A0-9692A4A9FEF3}"/>
              </a:ext>
            </a:extLst>
          </p:cNvPr>
          <p:cNvSpPr txBox="1">
            <a:spLocks/>
          </p:cNvSpPr>
          <p:nvPr/>
        </p:nvSpPr>
        <p:spPr>
          <a:xfrm>
            <a:off x="8733073" y="1886821"/>
            <a:ext cx="1318344" cy="76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17 704</a:t>
            </a:r>
            <a:endParaRPr lang="ru-RU" sz="19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ru-RU" sz="13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2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(5346 </a:t>
            </a:r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возраста)</a:t>
            </a:r>
          </a:p>
        </p:txBody>
      </p:sp>
      <p:sp>
        <p:nvSpPr>
          <p:cNvPr id="88" name="Заголовок 1">
            <a:extLst>
              <a:ext uri="{FF2B5EF4-FFF2-40B4-BE49-F238E27FC236}">
                <a16:creationId xmlns:a16="http://schemas.microsoft.com/office/drawing/2014/main" xmlns="" id="{C3C97C97-CF64-7A19-A027-FDB0512D3656}"/>
              </a:ext>
            </a:extLst>
          </p:cNvPr>
          <p:cNvSpPr txBox="1">
            <a:spLocks/>
          </p:cNvSpPr>
          <p:nvPr/>
        </p:nvSpPr>
        <p:spPr>
          <a:xfrm>
            <a:off x="3774825" y="2818253"/>
            <a:ext cx="135732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ДЦ № 3</a:t>
            </a:r>
          </a:p>
          <a:p>
            <a:pPr algn="ctr"/>
            <a:r>
              <a:rPr lang="ru-RU" sz="14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Филиал 6</a:t>
            </a:r>
            <a:endParaRPr lang="ru-RU" sz="14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xmlns="" id="{28E153F3-7EB1-D0DD-CDC8-913C3A5086F4}"/>
              </a:ext>
            </a:extLst>
          </p:cNvPr>
          <p:cNvSpPr txBox="1">
            <a:spLocks/>
          </p:cNvSpPr>
          <p:nvPr/>
        </p:nvSpPr>
        <p:spPr>
          <a:xfrm>
            <a:off x="4154363" y="3269453"/>
            <a:ext cx="901904" cy="425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310</a:t>
            </a:r>
            <a:endParaRPr lang="ru-RU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0" name="Заголовок 1">
            <a:extLst>
              <a:ext uri="{FF2B5EF4-FFF2-40B4-BE49-F238E27FC236}">
                <a16:creationId xmlns:a16="http://schemas.microsoft.com/office/drawing/2014/main" xmlns="" id="{63888650-9FF7-1F91-96A0-9692A4A9FEF3}"/>
              </a:ext>
            </a:extLst>
          </p:cNvPr>
          <p:cNvSpPr txBox="1">
            <a:spLocks/>
          </p:cNvSpPr>
          <p:nvPr/>
        </p:nvSpPr>
        <p:spPr>
          <a:xfrm>
            <a:off x="3784000" y="3688977"/>
            <a:ext cx="1318344" cy="76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16 425</a:t>
            </a:r>
            <a:endParaRPr lang="ru-RU" sz="19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ru-RU" sz="13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2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(4004 </a:t>
            </a:r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возраста)</a:t>
            </a:r>
          </a:p>
        </p:txBody>
      </p:sp>
      <p:sp>
        <p:nvSpPr>
          <p:cNvPr id="91" name="Заголовок 1">
            <a:extLst>
              <a:ext uri="{FF2B5EF4-FFF2-40B4-BE49-F238E27FC236}">
                <a16:creationId xmlns:a16="http://schemas.microsoft.com/office/drawing/2014/main" xmlns="" id="{C3C97C97-CF64-7A19-A027-FDB0512D3656}"/>
              </a:ext>
            </a:extLst>
          </p:cNvPr>
          <p:cNvSpPr txBox="1">
            <a:spLocks/>
          </p:cNvSpPr>
          <p:nvPr/>
        </p:nvSpPr>
        <p:spPr>
          <a:xfrm>
            <a:off x="5169183" y="2828493"/>
            <a:ext cx="135732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ДЦ № 3</a:t>
            </a:r>
          </a:p>
          <a:p>
            <a:pPr algn="ctr"/>
            <a:r>
              <a:rPr lang="ru-RU" sz="14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Филиал 7</a:t>
            </a:r>
            <a:endParaRPr lang="ru-RU" sz="14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2" name="Заголовок 1">
            <a:extLst>
              <a:ext uri="{FF2B5EF4-FFF2-40B4-BE49-F238E27FC236}">
                <a16:creationId xmlns:a16="http://schemas.microsoft.com/office/drawing/2014/main" xmlns="" id="{28E153F3-7EB1-D0DD-CDC8-913C3A5086F4}"/>
              </a:ext>
            </a:extLst>
          </p:cNvPr>
          <p:cNvSpPr txBox="1">
            <a:spLocks/>
          </p:cNvSpPr>
          <p:nvPr/>
        </p:nvSpPr>
        <p:spPr>
          <a:xfrm>
            <a:off x="5528321" y="3269452"/>
            <a:ext cx="901904" cy="425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542</a:t>
            </a:r>
            <a:endParaRPr lang="ru-RU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3" name="Заголовок 1">
            <a:extLst>
              <a:ext uri="{FF2B5EF4-FFF2-40B4-BE49-F238E27FC236}">
                <a16:creationId xmlns:a16="http://schemas.microsoft.com/office/drawing/2014/main" xmlns="" id="{63888650-9FF7-1F91-96A0-9692A4A9FEF3}"/>
              </a:ext>
            </a:extLst>
          </p:cNvPr>
          <p:cNvSpPr txBox="1">
            <a:spLocks/>
          </p:cNvSpPr>
          <p:nvPr/>
        </p:nvSpPr>
        <p:spPr>
          <a:xfrm>
            <a:off x="5178358" y="3699217"/>
            <a:ext cx="1318344" cy="76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49 310</a:t>
            </a:r>
            <a:endParaRPr lang="ru-RU" sz="19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ru-RU" sz="13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ru-RU" sz="12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14732 </a:t>
            </a:r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возраста)</a:t>
            </a:r>
          </a:p>
        </p:txBody>
      </p:sp>
      <p:sp>
        <p:nvSpPr>
          <p:cNvPr id="94" name="Заголовок 1">
            <a:extLst>
              <a:ext uri="{FF2B5EF4-FFF2-40B4-BE49-F238E27FC236}">
                <a16:creationId xmlns:a16="http://schemas.microsoft.com/office/drawing/2014/main" xmlns="" id="{C3C97C97-CF64-7A19-A027-FDB0512D3656}"/>
              </a:ext>
            </a:extLst>
          </p:cNvPr>
          <p:cNvSpPr txBox="1">
            <a:spLocks/>
          </p:cNvSpPr>
          <p:nvPr/>
        </p:nvSpPr>
        <p:spPr>
          <a:xfrm>
            <a:off x="6569924" y="2838705"/>
            <a:ext cx="135732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ДЦ № 3</a:t>
            </a:r>
          </a:p>
          <a:p>
            <a:pPr algn="ctr"/>
            <a:r>
              <a:rPr lang="ru-RU" sz="14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Филиал 8</a:t>
            </a:r>
            <a:endParaRPr lang="ru-RU" sz="14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5" name="Заголовок 1">
            <a:extLst>
              <a:ext uri="{FF2B5EF4-FFF2-40B4-BE49-F238E27FC236}">
                <a16:creationId xmlns:a16="http://schemas.microsoft.com/office/drawing/2014/main" xmlns="" id="{28E153F3-7EB1-D0DD-CDC8-913C3A5086F4}"/>
              </a:ext>
            </a:extLst>
          </p:cNvPr>
          <p:cNvSpPr txBox="1">
            <a:spLocks/>
          </p:cNvSpPr>
          <p:nvPr/>
        </p:nvSpPr>
        <p:spPr>
          <a:xfrm>
            <a:off x="6969376" y="3296593"/>
            <a:ext cx="901904" cy="425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750</a:t>
            </a:r>
            <a:endParaRPr lang="ru-RU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6" name="Заголовок 1">
            <a:extLst>
              <a:ext uri="{FF2B5EF4-FFF2-40B4-BE49-F238E27FC236}">
                <a16:creationId xmlns:a16="http://schemas.microsoft.com/office/drawing/2014/main" xmlns="" id="{63888650-9FF7-1F91-96A0-9692A4A9FEF3}"/>
              </a:ext>
            </a:extLst>
          </p:cNvPr>
          <p:cNvSpPr txBox="1">
            <a:spLocks/>
          </p:cNvSpPr>
          <p:nvPr/>
        </p:nvSpPr>
        <p:spPr>
          <a:xfrm>
            <a:off x="6579099" y="3709429"/>
            <a:ext cx="1318344" cy="76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34 379</a:t>
            </a:r>
            <a:endParaRPr lang="ru-RU" sz="19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ru-RU" sz="13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2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(10711 </a:t>
            </a:r>
            <a:r>
              <a:rPr lang="ru-RU" sz="12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возраста)</a:t>
            </a: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33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605706" y="175178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Доступность медицинской помощи в 20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году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находилась на стабильно высоком уровне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4C4DBD64-AE21-F5AA-D234-3D6F15172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372836"/>
              </p:ext>
            </p:extLst>
          </p:nvPr>
        </p:nvGraphicFramePr>
        <p:xfrm>
          <a:off x="1131740" y="1225333"/>
          <a:ext cx="8458632" cy="501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0AA68B46-CFF8-E14A-D60C-EFC3D1AC4046}"/>
              </a:ext>
            </a:extLst>
          </p:cNvPr>
          <p:cNvCxnSpPr/>
          <p:nvPr/>
        </p:nvCxnSpPr>
        <p:spPr>
          <a:xfrm>
            <a:off x="983431" y="4293096"/>
            <a:ext cx="6641480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D5FB412-8D57-8268-AA0D-C776CD26EDCB}"/>
              </a:ext>
            </a:extLst>
          </p:cNvPr>
          <p:cNvSpPr txBox="1">
            <a:spLocks/>
          </p:cNvSpPr>
          <p:nvPr/>
        </p:nvSpPr>
        <p:spPr>
          <a:xfrm>
            <a:off x="7606330" y="4049949"/>
            <a:ext cx="1586014" cy="1324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95%</a:t>
            </a:r>
          </a:p>
          <a:p>
            <a:r>
              <a:rPr lang="ru-RU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нормативный </a:t>
            </a:r>
          </a:p>
          <a:p>
            <a:r>
              <a:rPr lang="ru-RU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показатель </a:t>
            </a:r>
          </a:p>
          <a:p>
            <a:r>
              <a:rPr lang="ru-RU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доступности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BBE8CA5-7BB3-2BFE-E7D6-59840F55C0B9}"/>
              </a:ext>
            </a:extLst>
          </p:cNvPr>
          <p:cNvCxnSpPr/>
          <p:nvPr/>
        </p:nvCxnSpPr>
        <p:spPr>
          <a:xfrm>
            <a:off x="8472264" y="4293096"/>
            <a:ext cx="1008112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856C02-C299-9508-C2A3-C259DC1CC4EF}"/>
              </a:ext>
            </a:extLst>
          </p:cNvPr>
          <p:cNvSpPr txBox="1"/>
          <p:nvPr/>
        </p:nvSpPr>
        <p:spPr>
          <a:xfrm>
            <a:off x="-79347" y="3340215"/>
            <a:ext cx="116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rgbClr val="49BED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Терапевты</a:t>
            </a:r>
          </a:p>
          <a:p>
            <a:pPr algn="r"/>
            <a:r>
              <a:rPr lang="ru-RU" sz="1200" dirty="0">
                <a:solidFill>
                  <a:srgbClr val="49BED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4834E0-D4C2-02C1-4F26-58DBEB4AD53A}"/>
              </a:ext>
            </a:extLst>
          </p:cNvPr>
          <p:cNvSpPr txBox="1"/>
          <p:nvPr/>
        </p:nvSpPr>
        <p:spPr>
          <a:xfrm>
            <a:off x="-29039" y="2439627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pPr algn="r"/>
            <a:r>
              <a:rPr lang="en-US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 </a:t>
            </a:r>
            <a:r>
              <a:rPr lang="ru-RU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725767-4305-DB2B-EB31-03C72ABDE078}"/>
              </a:ext>
            </a:extLst>
          </p:cNvPr>
          <p:cNvSpPr txBox="1"/>
          <p:nvPr/>
        </p:nvSpPr>
        <p:spPr>
          <a:xfrm>
            <a:off x="21251" y="1363700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pPr algn="r"/>
            <a:r>
              <a:rPr lang="en-US" sz="12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</a:t>
            </a:r>
            <a:r>
              <a:rPr lang="ru-RU" sz="12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E28C3B22-4849-726D-C79B-03433F92599A}"/>
              </a:ext>
            </a:extLst>
          </p:cNvPr>
          <p:cNvSpPr txBox="1">
            <a:spLocks/>
          </p:cNvSpPr>
          <p:nvPr/>
        </p:nvSpPr>
        <p:spPr>
          <a:xfrm>
            <a:off x="9985782" y="2225423"/>
            <a:ext cx="180027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99,5%</a:t>
            </a:r>
            <a:endParaRPr lang="ru-RU" sz="3000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специалистов 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уровня в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году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332121AB-6CAE-AD2B-2754-F92651BA9214}"/>
              </a:ext>
            </a:extLst>
          </p:cNvPr>
          <p:cNvSpPr txBox="1">
            <a:spLocks/>
          </p:cNvSpPr>
          <p:nvPr/>
        </p:nvSpPr>
        <p:spPr>
          <a:xfrm>
            <a:off x="9988399" y="4869160"/>
            <a:ext cx="194421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49BED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dirty="0">
                <a:solidFill>
                  <a:srgbClr val="49BED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dirty="0">
                <a:solidFill>
                  <a:srgbClr val="49BED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dirty="0">
                <a:solidFill>
                  <a:srgbClr val="49BED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3000" dirty="0">
                <a:solidFill>
                  <a:srgbClr val="49BED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dirty="0">
              <a:solidFill>
                <a:srgbClr val="49BED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терапевтов/ВОП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году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68CA4AF1-55B7-1C18-A6A0-E14DF10B43EB}"/>
              </a:ext>
            </a:extLst>
          </p:cNvPr>
          <p:cNvSpPr txBox="1">
            <a:spLocks/>
          </p:cNvSpPr>
          <p:nvPr/>
        </p:nvSpPr>
        <p:spPr>
          <a:xfrm>
            <a:off x="9985782" y="3517422"/>
            <a:ext cx="1972929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  <a:r>
              <a:rPr lang="en-US" sz="3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специалистов 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уровня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24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году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71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38" y="30138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Посещения поликлиники в 20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году </a:t>
            </a:r>
          </a:p>
        </p:txBody>
      </p:sp>
      <p:sp>
        <p:nvSpPr>
          <p:cNvPr id="2" name="Скругленный прямоугольник 18">
            <a:extLst>
              <a:ext uri="{FF2B5EF4-FFF2-40B4-BE49-F238E27FC236}">
                <a16:creationId xmlns:a16="http://schemas.microsoft.com/office/drawing/2014/main" xmlns="" id="{C785C389-8414-57EA-EF45-D890F5BC43D7}"/>
              </a:ext>
            </a:extLst>
          </p:cNvPr>
          <p:cNvSpPr/>
          <p:nvPr/>
        </p:nvSpPr>
        <p:spPr>
          <a:xfrm>
            <a:off x="4367809" y="2682704"/>
            <a:ext cx="6768752" cy="3938624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3236A4E7-50D5-5FA0-F7A0-16169ED45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8582794"/>
              </p:ext>
            </p:extLst>
          </p:nvPr>
        </p:nvGraphicFramePr>
        <p:xfrm>
          <a:off x="6623295" y="1378653"/>
          <a:ext cx="4340340" cy="120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2B6D436-3E28-87F0-61F4-5D60741A1F14}"/>
              </a:ext>
            </a:extLst>
          </p:cNvPr>
          <p:cNvSpPr txBox="1">
            <a:spLocks/>
          </p:cNvSpPr>
          <p:nvPr/>
        </p:nvSpPr>
        <p:spPr>
          <a:xfrm>
            <a:off x="4186527" y="1582756"/>
            <a:ext cx="1731332" cy="771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1 651 754</a:t>
            </a:r>
            <a:endParaRPr lang="en-US" sz="18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посещений в 20</a:t>
            </a:r>
            <a:r>
              <a:rPr lang="en-US" sz="18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ru-RU" sz="18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году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F89BA155-9844-04E8-DB21-CBD5EDD3D7AE}"/>
              </a:ext>
            </a:extLst>
          </p:cNvPr>
          <p:cNvCxnSpPr/>
          <p:nvPr/>
        </p:nvCxnSpPr>
        <p:spPr>
          <a:xfrm>
            <a:off x="5992941" y="1968320"/>
            <a:ext cx="630354" cy="0"/>
          </a:xfrm>
          <a:prstGeom prst="straightConnector1">
            <a:avLst/>
          </a:prstGeom>
          <a:ln w="28575" cap="rnd" cmpd="sng">
            <a:solidFill>
              <a:srgbClr val="49BED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23">
            <a:extLst>
              <a:ext uri="{FF2B5EF4-FFF2-40B4-BE49-F238E27FC236}">
                <a16:creationId xmlns:a16="http://schemas.microsoft.com/office/drawing/2014/main" xmlns="" id="{3D3B797A-8369-79C5-2CDC-1B2BC63A50C3}"/>
              </a:ext>
            </a:extLst>
          </p:cNvPr>
          <p:cNvSpPr/>
          <p:nvPr/>
        </p:nvSpPr>
        <p:spPr>
          <a:xfrm>
            <a:off x="4715176" y="3514085"/>
            <a:ext cx="2691122" cy="2798872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24">
            <a:extLst>
              <a:ext uri="{FF2B5EF4-FFF2-40B4-BE49-F238E27FC236}">
                <a16:creationId xmlns:a16="http://schemas.microsoft.com/office/drawing/2014/main" xmlns="" id="{FA07B4DC-9C81-D842-D606-A947988E1A7C}"/>
              </a:ext>
            </a:extLst>
          </p:cNvPr>
          <p:cNvSpPr/>
          <p:nvPr/>
        </p:nvSpPr>
        <p:spPr>
          <a:xfrm>
            <a:off x="8074122" y="3504640"/>
            <a:ext cx="2691122" cy="2798872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1166CDD-FAD7-B809-90A2-59E34098797E}"/>
              </a:ext>
            </a:extLst>
          </p:cNvPr>
          <p:cNvSpPr txBox="1">
            <a:spLocks/>
          </p:cNvSpPr>
          <p:nvPr/>
        </p:nvSpPr>
        <p:spPr>
          <a:xfrm>
            <a:off x="4765543" y="2830855"/>
            <a:ext cx="2507637" cy="259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Профилактические приемы 14,3%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4761A5B-40C6-EF40-250C-275F66FDC2F2}"/>
              </a:ext>
            </a:extLst>
          </p:cNvPr>
          <p:cNvSpPr txBox="1">
            <a:spLocks/>
          </p:cNvSpPr>
          <p:nvPr/>
        </p:nvSpPr>
        <p:spPr>
          <a:xfrm>
            <a:off x="8149594" y="2830855"/>
            <a:ext cx="2507637" cy="259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Приемы по заболеванию 85,7%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52F8CF0B-2E79-47E5-32E6-AFE847859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734362"/>
              </p:ext>
            </p:extLst>
          </p:nvPr>
        </p:nvGraphicFramePr>
        <p:xfrm>
          <a:off x="4677544" y="3622290"/>
          <a:ext cx="2683634" cy="2999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22D7BEE1-E1EA-84DE-0DCA-236D94EAD3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944706"/>
              </p:ext>
            </p:extLst>
          </p:nvPr>
        </p:nvGraphicFramePr>
        <p:xfrm>
          <a:off x="8077202" y="3666800"/>
          <a:ext cx="2771326" cy="2152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F2B49C5-3D81-E7BD-6158-1EA1B3B6F40A}"/>
              </a:ext>
            </a:extLst>
          </p:cNvPr>
          <p:cNvSpPr txBox="1">
            <a:spLocks/>
          </p:cNvSpPr>
          <p:nvPr/>
        </p:nvSpPr>
        <p:spPr>
          <a:xfrm>
            <a:off x="5912701" y="3381015"/>
            <a:ext cx="1529111" cy="771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13%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CBEC184B-21E0-8D92-D887-1B6F27C3A9BA}"/>
              </a:ext>
            </a:extLst>
          </p:cNvPr>
          <p:cNvSpPr txBox="1">
            <a:spLocks/>
          </p:cNvSpPr>
          <p:nvPr/>
        </p:nvSpPr>
        <p:spPr>
          <a:xfrm>
            <a:off x="6324504" y="4262743"/>
            <a:ext cx="1529111" cy="771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47%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F90BA672-7B3A-F9A3-3442-E334A05BFADA}"/>
              </a:ext>
            </a:extLst>
          </p:cNvPr>
          <p:cNvSpPr txBox="1">
            <a:spLocks/>
          </p:cNvSpPr>
          <p:nvPr/>
        </p:nvSpPr>
        <p:spPr>
          <a:xfrm>
            <a:off x="4572102" y="3912076"/>
            <a:ext cx="793651" cy="655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24%</a:t>
            </a:r>
          </a:p>
        </p:txBody>
      </p:sp>
      <p:pic>
        <p:nvPicPr>
          <p:cNvPr id="16" name="Picture 2" descr="C:\Users\Алексей Игоревич\Desktop\годовой отчет для муниципальных депутатов\2023\WhatsApp Image 2024-02-13 at 16.47.06 (1) — копия.jpeg">
            <a:extLst>
              <a:ext uri="{FF2B5EF4-FFF2-40B4-BE49-F238E27FC236}">
                <a16:creationId xmlns:a16="http://schemas.microsoft.com/office/drawing/2014/main" xmlns="" id="{7F6284C5-BF97-3E55-5A91-0C2F2755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9" y="1078769"/>
            <a:ext cx="3921396" cy="582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solidFill>
                  <a:srgbClr val="002060"/>
                </a:solidFill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Медицинское обеспечение ВОВ</a:t>
            </a:r>
          </a:p>
        </p:txBody>
      </p:sp>
      <p:sp>
        <p:nvSpPr>
          <p:cNvPr id="2" name="Скругленный прямоугольник 11">
            <a:extLst>
              <a:ext uri="{FF2B5EF4-FFF2-40B4-BE49-F238E27FC236}">
                <a16:creationId xmlns:a16="http://schemas.microsoft.com/office/drawing/2014/main" xmlns="" id="{AD6407A5-2645-1617-514D-A69643E9E6FE}"/>
              </a:ext>
            </a:extLst>
          </p:cNvPr>
          <p:cNvSpPr/>
          <p:nvPr/>
        </p:nvSpPr>
        <p:spPr>
          <a:xfrm>
            <a:off x="4038606" y="1102996"/>
            <a:ext cx="5851321" cy="5584364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C5B96BEB-858A-C632-8C24-0BF1F1996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318812"/>
              </p:ext>
            </p:extLst>
          </p:nvPr>
        </p:nvGraphicFramePr>
        <p:xfrm>
          <a:off x="4464466" y="1055985"/>
          <a:ext cx="4999599" cy="5577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83376">
                  <a:extLst>
                    <a:ext uri="{9D8B030D-6E8A-4147-A177-3AD203B41FA5}">
                      <a16:colId xmlns:a16="http://schemas.microsoft.com/office/drawing/2014/main" xmlns="" val="2820415514"/>
                    </a:ext>
                  </a:extLst>
                </a:gridCol>
                <a:gridCol w="1202335">
                  <a:extLst>
                    <a:ext uri="{9D8B030D-6E8A-4147-A177-3AD203B41FA5}">
                      <a16:colId xmlns:a16="http://schemas.microsoft.com/office/drawing/2014/main" xmlns="" val="2334483666"/>
                    </a:ext>
                  </a:extLst>
                </a:gridCol>
                <a:gridCol w="813888">
                  <a:extLst>
                    <a:ext uri="{9D8B030D-6E8A-4147-A177-3AD203B41FA5}">
                      <a16:colId xmlns:a16="http://schemas.microsoft.com/office/drawing/2014/main" xmlns="" val="468174681"/>
                    </a:ext>
                  </a:extLst>
                </a:gridCol>
              </a:tblGrid>
              <a:tr h="316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</a:rPr>
                        <a:t>Участники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</a:rPr>
                        <a:t>ВОВ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</a:rPr>
                        <a:t> и приравненные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</a:rPr>
                        <a:t> категории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</a:rPr>
                        <a:t>(кроме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</a:rPr>
                        <a:t>ИОВ)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</a:rPr>
                        <a:t>Инвалиды 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</a:rPr>
                        <a:t>ВОВ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5891157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Состоит под диспансерным наблюдением на начало отчетного года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1939411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Вновь взято под диспансерное наблюдение в отчетном году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9229980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Снято с диспансерного наблюдения в течении отчетного года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6360223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из них: выехало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7551713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Состоит под диспансерным наблюдением на конец отчетного года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5757142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 том числе по группам инвалидности: I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040145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                                                           II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7382446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                                                           III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0594822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Охвачено комплексными медицинскими осмотрами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0705554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Нуждались в стационарном лечении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5485517"/>
                  </a:ext>
                </a:extLst>
              </a:tr>
              <a:tr h="254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Получили стационарное лечение из числа нуждавшихся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2443554"/>
                  </a:ext>
                </a:extLst>
              </a:tr>
              <a:tr h="243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Получили санаторно-курортное лечение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Bold SemiConden" panose="020B05020402040202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Bahnschrift SemiBold SemiConden" panose="020B05020402040202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7400092"/>
                  </a:ext>
                </a:extLst>
              </a:tr>
            </a:tbl>
          </a:graphicData>
        </a:graphic>
      </p:graphicFrame>
      <p:pic>
        <p:nvPicPr>
          <p:cNvPr id="4" name="Picture 2" descr="C:\Users\Алексей Игоревич\Desktop\годовой отчет для муниципальных депутатов\2023\WhatsApp Image 2024-02-13 at 16.47.06 (3).jpeg">
            <a:extLst>
              <a:ext uri="{FF2B5EF4-FFF2-40B4-BE49-F238E27FC236}">
                <a16:creationId xmlns:a16="http://schemas.microsoft.com/office/drawing/2014/main" xmlns="" id="{88C384A8-4AA5-91C2-F6E7-8EC95E18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3" y="977379"/>
            <a:ext cx="4032448" cy="586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1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Льготное лекарственное обеспечение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206" y="119203"/>
            <a:ext cx="1377391" cy="117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">
            <a:extLst>
              <a:ext uri="{FF2B5EF4-FFF2-40B4-BE49-F238E27FC236}">
                <a16:creationId xmlns:a16="http://schemas.microsoft.com/office/drawing/2014/main" xmlns="" id="{4C52581E-AFD4-E71C-F4C7-5C178CEF59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6259" r="7774"/>
          <a:stretch/>
        </p:blipFill>
        <p:spPr>
          <a:xfrm>
            <a:off x="197357" y="1219994"/>
            <a:ext cx="11078957" cy="56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Результат опроса пациентов в 20</a:t>
            </a:r>
            <a:r>
              <a:rPr 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году 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0C76A73E-9067-909B-F9A5-559F26F5B9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485874"/>
              </p:ext>
            </p:extLst>
          </p:nvPr>
        </p:nvGraphicFramePr>
        <p:xfrm>
          <a:off x="473696" y="-401653"/>
          <a:ext cx="9865096" cy="5166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BC10E5C-92AE-FD0A-3038-3A58C1E13FF9}"/>
              </a:ext>
            </a:extLst>
          </p:cNvPr>
          <p:cNvSpPr txBox="1">
            <a:spLocks/>
          </p:cNvSpPr>
          <p:nvPr/>
        </p:nvSpPr>
        <p:spPr>
          <a:xfrm>
            <a:off x="851300" y="2004502"/>
            <a:ext cx="576064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63,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FC01F9B-15C0-67E9-512D-2A382FE99110}"/>
              </a:ext>
            </a:extLst>
          </p:cNvPr>
          <p:cNvSpPr txBox="1">
            <a:spLocks/>
          </p:cNvSpPr>
          <p:nvPr/>
        </p:nvSpPr>
        <p:spPr>
          <a:xfrm>
            <a:off x="695325" y="1454844"/>
            <a:ext cx="7848947" cy="64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Динамика результатов опросов удовлетворенности посещением поликлиники, тыс.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0722663B-6999-E1DD-BE9C-E059CF3822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425689"/>
              </p:ext>
            </p:extLst>
          </p:nvPr>
        </p:nvGraphicFramePr>
        <p:xfrm>
          <a:off x="473696" y="5040147"/>
          <a:ext cx="1805880" cy="1341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9DE245D-CDD1-0A69-5498-3A98144170CB}"/>
              </a:ext>
            </a:extLst>
          </p:cNvPr>
          <p:cNvSpPr txBox="1">
            <a:spLocks/>
          </p:cNvSpPr>
          <p:nvPr/>
        </p:nvSpPr>
        <p:spPr>
          <a:xfrm>
            <a:off x="830788" y="5490410"/>
            <a:ext cx="1160756" cy="4406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1286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тыс. </a:t>
            </a:r>
          </a:p>
          <a:p>
            <a:pPr algn="ctr"/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ответов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C9166F3-CB6D-2AF2-44E3-D0D44536399A}"/>
              </a:ext>
            </a:extLst>
          </p:cNvPr>
          <p:cNvSpPr/>
          <p:nvPr/>
        </p:nvSpPr>
        <p:spPr>
          <a:xfrm>
            <a:off x="2423592" y="5120315"/>
            <a:ext cx="117045" cy="117045"/>
          </a:xfrm>
          <a:prstGeom prst="rect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24A1154-FE27-2E90-8872-8726C120FE54}"/>
              </a:ext>
            </a:extLst>
          </p:cNvPr>
          <p:cNvSpPr/>
          <p:nvPr/>
        </p:nvSpPr>
        <p:spPr>
          <a:xfrm>
            <a:off x="2423592" y="5453533"/>
            <a:ext cx="117045" cy="1170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9E5A176-1949-9395-0E28-522BD0B51F60}"/>
              </a:ext>
            </a:extLst>
          </p:cNvPr>
          <p:cNvSpPr/>
          <p:nvPr/>
        </p:nvSpPr>
        <p:spPr>
          <a:xfrm>
            <a:off x="2437077" y="5787049"/>
            <a:ext cx="117045" cy="117045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5CC47A2-1B5B-4CB0-ED15-71774CF3AC82}"/>
              </a:ext>
            </a:extLst>
          </p:cNvPr>
          <p:cNvSpPr/>
          <p:nvPr/>
        </p:nvSpPr>
        <p:spPr>
          <a:xfrm>
            <a:off x="2423591" y="6120267"/>
            <a:ext cx="117045" cy="1170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269DDD1-7706-E36B-C1BF-66E8E730C6C4}"/>
              </a:ext>
            </a:extLst>
          </p:cNvPr>
          <p:cNvSpPr txBox="1">
            <a:spLocks/>
          </p:cNvSpPr>
          <p:nvPr/>
        </p:nvSpPr>
        <p:spPr>
          <a:xfrm>
            <a:off x="2567608" y="5085184"/>
            <a:ext cx="7848947" cy="183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Удовлетворены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(97,0 %)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FCD75CAA-6005-5E06-81E1-D03C1465D370}"/>
              </a:ext>
            </a:extLst>
          </p:cNvPr>
          <p:cNvSpPr txBox="1">
            <a:spLocks/>
          </p:cNvSpPr>
          <p:nvPr/>
        </p:nvSpPr>
        <p:spPr>
          <a:xfrm>
            <a:off x="2570211" y="5419508"/>
            <a:ext cx="7848947" cy="183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Скорее не удовлетворены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(1,1 %)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F08C97DC-80AA-4DD2-0B2A-0641DABB831C}"/>
              </a:ext>
            </a:extLst>
          </p:cNvPr>
          <p:cNvSpPr txBox="1">
            <a:spLocks/>
          </p:cNvSpPr>
          <p:nvPr/>
        </p:nvSpPr>
        <p:spPr>
          <a:xfrm>
            <a:off x="2567608" y="5735935"/>
            <a:ext cx="7848947" cy="183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удовлетворены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(0,4 %)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F664857E-CEA9-76A1-1FD1-96E69E319FD4}"/>
              </a:ext>
            </a:extLst>
          </p:cNvPr>
          <p:cNvSpPr txBox="1">
            <a:spLocks/>
          </p:cNvSpPr>
          <p:nvPr/>
        </p:nvSpPr>
        <p:spPr>
          <a:xfrm>
            <a:off x="2567608" y="6070259"/>
            <a:ext cx="7848947" cy="183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Затрудняются с ответом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(1,5 %)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55286722-9B12-D59C-FB53-EC3A29E66B1C}"/>
              </a:ext>
            </a:extLst>
          </p:cNvPr>
          <p:cNvSpPr txBox="1">
            <a:spLocks/>
          </p:cNvSpPr>
          <p:nvPr/>
        </p:nvSpPr>
        <p:spPr>
          <a:xfrm>
            <a:off x="1632092" y="2102321"/>
            <a:ext cx="658828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61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C4149CFC-AA49-C50F-1279-96A1D41DEAFA}"/>
              </a:ext>
            </a:extLst>
          </p:cNvPr>
          <p:cNvSpPr txBox="1">
            <a:spLocks/>
          </p:cNvSpPr>
          <p:nvPr/>
        </p:nvSpPr>
        <p:spPr>
          <a:xfrm>
            <a:off x="2442104" y="2075486"/>
            <a:ext cx="637316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62,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8A9FD3B2-739D-D4B3-9877-A88354CA0ABA}"/>
              </a:ext>
            </a:extLst>
          </p:cNvPr>
          <p:cNvSpPr txBox="1">
            <a:spLocks/>
          </p:cNvSpPr>
          <p:nvPr/>
        </p:nvSpPr>
        <p:spPr>
          <a:xfrm>
            <a:off x="3250204" y="1954244"/>
            <a:ext cx="592444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64,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5511B527-3555-6AB1-72DB-9BE7D4F85F6B}"/>
              </a:ext>
            </a:extLst>
          </p:cNvPr>
          <p:cNvSpPr txBox="1">
            <a:spLocks/>
          </p:cNvSpPr>
          <p:nvPr/>
        </p:nvSpPr>
        <p:spPr>
          <a:xfrm>
            <a:off x="4071322" y="2474984"/>
            <a:ext cx="548476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43,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89EC25D4-D794-4A65-6ACB-8095F1B86B8B}"/>
              </a:ext>
            </a:extLst>
          </p:cNvPr>
          <p:cNvSpPr txBox="1">
            <a:spLocks/>
          </p:cNvSpPr>
          <p:nvPr/>
        </p:nvSpPr>
        <p:spPr>
          <a:xfrm>
            <a:off x="4844007" y="2463560"/>
            <a:ext cx="576064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42,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49F887AC-38B3-7AAD-A264-49DECE4180FE}"/>
              </a:ext>
            </a:extLst>
          </p:cNvPr>
          <p:cNvSpPr txBox="1">
            <a:spLocks/>
          </p:cNvSpPr>
          <p:nvPr/>
        </p:nvSpPr>
        <p:spPr>
          <a:xfrm>
            <a:off x="5612110" y="2241362"/>
            <a:ext cx="624880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E5BAF07B-F8DF-A189-C874-DC1675F5E678}"/>
              </a:ext>
            </a:extLst>
          </p:cNvPr>
          <p:cNvSpPr txBox="1">
            <a:spLocks/>
          </p:cNvSpPr>
          <p:nvPr/>
        </p:nvSpPr>
        <p:spPr>
          <a:xfrm>
            <a:off x="6429185" y="2118573"/>
            <a:ext cx="598865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61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00CB1BDA-1C72-EF4A-5C45-E06603FF3C64}"/>
              </a:ext>
            </a:extLst>
          </p:cNvPr>
          <p:cNvSpPr txBox="1">
            <a:spLocks/>
          </p:cNvSpPr>
          <p:nvPr/>
        </p:nvSpPr>
        <p:spPr>
          <a:xfrm>
            <a:off x="7192782" y="1933508"/>
            <a:ext cx="642327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64,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1DF562B6-41C8-7F2B-30A7-DAD73B59CBBB}"/>
              </a:ext>
            </a:extLst>
          </p:cNvPr>
          <p:cNvSpPr txBox="1">
            <a:spLocks/>
          </p:cNvSpPr>
          <p:nvPr/>
        </p:nvSpPr>
        <p:spPr>
          <a:xfrm>
            <a:off x="7910065" y="1970497"/>
            <a:ext cx="736571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64,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CC6D1043-BE3A-E648-2210-F268825A8646}"/>
              </a:ext>
            </a:extLst>
          </p:cNvPr>
          <p:cNvSpPr txBox="1">
            <a:spLocks/>
          </p:cNvSpPr>
          <p:nvPr/>
        </p:nvSpPr>
        <p:spPr>
          <a:xfrm>
            <a:off x="8788377" y="1945209"/>
            <a:ext cx="597898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3,6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C3DBD6BB-95D3-EBCF-319D-CE876B4E5479}"/>
              </a:ext>
            </a:extLst>
          </p:cNvPr>
          <p:cNvSpPr txBox="1">
            <a:spLocks/>
          </p:cNvSpPr>
          <p:nvPr/>
        </p:nvSpPr>
        <p:spPr>
          <a:xfrm>
            <a:off x="9574218" y="1943541"/>
            <a:ext cx="719305" cy="29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endParaRPr lang="ru-RU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E1B179-99A3-4C55-A2E5-DFFB495D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-3677"/>
            <a:ext cx="12259838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DB241D-D377-421C-A2AD-383991CD5D8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C0A731-F447-4D92-BA67-684A494B9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98281" y="529363"/>
            <a:ext cx="336318" cy="35110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86" y="260648"/>
            <a:ext cx="1495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D61E0A4-0ED4-1CE0-B921-CCE219E164D9}"/>
              </a:ext>
            </a:extLst>
          </p:cNvPr>
          <p:cNvSpPr txBox="1">
            <a:spLocks/>
          </p:cNvSpPr>
          <p:nvPr/>
        </p:nvSpPr>
        <p:spPr>
          <a:xfrm>
            <a:off x="515787" y="477133"/>
            <a:ext cx="9171508" cy="863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Оборудование поликлиники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8B0AD3-1C69-AFB9-34FC-3621D33D5F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234425" y="997257"/>
            <a:ext cx="4411033" cy="5708111"/>
          </a:xfrm>
          <a:prstGeom prst="rect">
            <a:avLst/>
          </a:prstGeom>
        </p:spPr>
      </p:pic>
      <p:sp>
        <p:nvSpPr>
          <p:cNvPr id="4" name="Скругленный прямоугольник 7">
            <a:extLst>
              <a:ext uri="{FF2B5EF4-FFF2-40B4-BE49-F238E27FC236}">
                <a16:creationId xmlns:a16="http://schemas.microsoft.com/office/drawing/2014/main" xmlns="" id="{56C5BD35-8ACA-007D-3796-D9CDB35CAD0C}"/>
              </a:ext>
            </a:extLst>
          </p:cNvPr>
          <p:cNvSpPr/>
          <p:nvPr/>
        </p:nvSpPr>
        <p:spPr>
          <a:xfrm>
            <a:off x="4919874" y="1157198"/>
            <a:ext cx="4960726" cy="5548170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3">
            <a:extLst>
              <a:ext uri="{FF2B5EF4-FFF2-40B4-BE49-F238E27FC236}">
                <a16:creationId xmlns:a16="http://schemas.microsoft.com/office/drawing/2014/main" xmlns="" id="{5343A4FC-6F6B-D190-4126-0E9353657C7C}"/>
              </a:ext>
            </a:extLst>
          </p:cNvPr>
          <p:cNvSpPr txBox="1">
            <a:spLocks/>
          </p:cNvSpPr>
          <p:nvPr/>
        </p:nvSpPr>
        <p:spPr>
          <a:xfrm>
            <a:off x="4838763" y="1031966"/>
            <a:ext cx="4848532" cy="40049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КТ 			</a:t>
            </a:r>
            <a:r>
              <a:rPr lang="en-US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2 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МРТ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			</a:t>
            </a:r>
            <a:r>
              <a:rPr lang="en-US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ед.</a:t>
            </a:r>
            <a:r>
              <a:rPr lang="en-US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600" b="1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Денситометр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		2 </a:t>
            </a:r>
            <a:r>
              <a:rPr lang="ru-RU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ед</a:t>
            </a:r>
            <a:r>
              <a:rPr lang="en-US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b="1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Рентген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		</a:t>
            </a:r>
            <a:r>
              <a:rPr lang="en-US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r>
            <a:r>
              <a:rPr lang="ru-RU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6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U</a:t>
            </a:r>
            <a:r>
              <a:rPr lang="ru-RU" sz="16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дуга 	</a:t>
            </a:r>
            <a:r>
              <a:rPr lang="en-US" sz="16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    </a:t>
            </a:r>
            <a:r>
              <a:rPr lang="en-US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  <a:r>
              <a:rPr lang="ru-RU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Маммограф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	</a:t>
            </a:r>
            <a:r>
              <a:rPr lang="en-US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ед. 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УЗИ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			</a:t>
            </a:r>
            <a:r>
              <a:rPr lang="en-US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54</a:t>
            </a:r>
            <a:r>
              <a:rPr lang="ru-RU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  Из них:</a:t>
            </a:r>
          </a:p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- экспертного класса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      	</a:t>
            </a:r>
            <a:r>
              <a:rPr lang="en-US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12</a:t>
            </a:r>
            <a:r>
              <a:rPr lang="ru-RU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</a:p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- премиум класса 		</a:t>
            </a:r>
            <a:r>
              <a:rPr lang="en-US" sz="16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18</a:t>
            </a:r>
            <a:r>
              <a:rPr lang="ru-RU" sz="16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Холтер 		                  	</a:t>
            </a:r>
            <a:r>
              <a:rPr lang="en-US" sz="16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  <a:r>
              <a:rPr lang="ru-RU" sz="1600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  <a:r>
              <a:rPr lang="ru-RU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ru-RU" sz="1600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СМАД                                           </a:t>
            </a:r>
            <a:r>
              <a:rPr lang="en-US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  <a:r>
              <a:rPr lang="ru-RU" sz="1600" b="1" dirty="0" smtClean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8 ед</a:t>
            </a:r>
            <a:r>
              <a:rPr lang="en-US" sz="160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>
              <a:latin typeface="Bahnschrift SemiBold SemiConden" panose="020B0502040204020203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CEF574-2930-065F-B328-C707CBC41180}"/>
              </a:ext>
            </a:extLst>
          </p:cNvPr>
          <p:cNvSpPr txBox="1"/>
          <p:nvPr/>
        </p:nvSpPr>
        <p:spPr>
          <a:xfrm>
            <a:off x="4758966" y="6221631"/>
            <a:ext cx="211830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Bahnschrift SemiBold SemiConden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(Суточное мониторирование АД)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26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BE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9BED8"/>
      </a:accent5>
      <a:accent6>
        <a:srgbClr val="70AD47"/>
      </a:accent6>
      <a:hlink>
        <a:srgbClr val="49BED8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19558</TotalTime>
  <Words>857</Words>
  <Application>Microsoft Office PowerPoint</Application>
  <PresentationFormat>Произвольный</PresentationFormat>
  <Paragraphs>334</Paragraphs>
  <Slides>23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User</cp:lastModifiedBy>
  <cp:revision>515</cp:revision>
  <cp:lastPrinted>2025-02-24T16:27:21Z</cp:lastPrinted>
  <dcterms:created xsi:type="dcterms:W3CDTF">2019-02-11T07:19:05Z</dcterms:created>
  <dcterms:modified xsi:type="dcterms:W3CDTF">2025-02-25T14:57:17Z</dcterms:modified>
</cp:coreProperties>
</file>