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84" r:id="rId3"/>
    <p:sldId id="285" r:id="rId4"/>
    <p:sldId id="295" r:id="rId5"/>
    <p:sldId id="297" r:id="rId6"/>
    <p:sldId id="298" r:id="rId7"/>
    <p:sldId id="296" r:id="rId8"/>
    <p:sldId id="291" r:id="rId9"/>
    <p:sldId id="302" r:id="rId10"/>
    <p:sldId id="290" r:id="rId11"/>
    <p:sldId id="303" r:id="rId12"/>
    <p:sldId id="299" r:id="rId13"/>
    <p:sldId id="305" r:id="rId14"/>
    <p:sldId id="29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7A8"/>
    <a:srgbClr val="C0181C"/>
    <a:srgbClr val="929799"/>
    <a:srgbClr val="EDEDED"/>
    <a:srgbClr val="F0F0F0"/>
    <a:srgbClr val="F3F3F3"/>
    <a:srgbClr val="E2E3E3"/>
    <a:srgbClr val="BB443D"/>
    <a:srgbClr val="C949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2" autoAdjust="0"/>
    <p:restoredTop sz="93488" autoAdjust="0"/>
  </p:normalViewPr>
  <p:slideViewPr>
    <p:cSldViewPr snapToGrid="0">
      <p:cViewPr varScale="1">
        <p:scale>
          <a:sx n="66" d="100"/>
          <a:sy n="66" d="100"/>
        </p:scale>
        <p:origin x="-102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081EC-2A0B-4F49-8CD3-2050449334E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740E5-E8DA-4DFC-9734-3A0BD278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9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F90AB-66C0-4FA7-9CD8-35FD8C899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BFB123D-2488-45C5-8C68-6104BB992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DAA0A8-E5C8-404B-ADEE-D1AADDEE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D92360-CC2E-4A78-8104-F0C46D39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DF4EF8-5B15-412D-B3C0-C8238716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5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BC498C-4E17-4D47-A0BE-F0321503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EE7DF17-CD26-4603-99FD-48CE5657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84599A-BC81-4E3D-8F7F-8FD53088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158D39-5B64-4F99-97A3-33D62B4A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C4EC58-F880-4935-92A7-B556EDC4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8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7234938-4312-4291-BC55-A59135268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B218BC7-1B54-4BD2-953F-E093CB9B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D8408F-88BC-4E34-8912-619520C7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C2B380-DE0D-497B-B183-0173FBC2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95BC60-244B-49D4-8329-0EBA28A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F32086-BD07-4840-881A-439B2FEE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A76117-11EB-4138-8AE9-8891E1A3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EE0A7A-8B9D-4967-BBB8-53CE24A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4DD786-AE5F-4F14-A99E-1C42BCD7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B79F14-A6CF-48CF-A713-BB2D11DC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A941DC-C291-4ABE-A68D-CCA3A465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66D4CD-0520-4F69-B2DA-F51BE042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D705E2-90B2-4DDC-A6E5-26DEBAE8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4B66D1-D43B-4633-A728-3901785C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CBD766-7E6E-49AE-B5DA-46CB4792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6DB75B-6CC7-4512-8EBB-4BD7E962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5A66BF-4064-4D1B-96B2-44F93BACF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7CFB871-7ABE-4FD0-A1D7-5E0E540D9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3E1AE34-F20A-4CF4-8077-216D3011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F23C462-F753-4D2C-9F20-996EABA0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DEF71E-AE40-4A5C-AED5-9F475E52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1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FCC463-0D0C-422C-9855-831C562E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355D2A9-1424-4326-8FEF-379CB90E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A3F01C0-81FF-4D6B-9010-592902C9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24E52BC-BB37-4E07-8A2E-C3C4EF2BE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6EFA383-2082-41EC-9031-C3A9541EA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7A50845-3867-4819-BF5E-BB809D60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FDDFB7D-BBE3-41C6-A5F7-DC253494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3DB5423-0E49-41F6-B26E-0B8C19FA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9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6ABB30-1277-4F71-87EA-452CE7C4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F70E13A-7BEC-48E0-98CB-36CE4798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F878CF1-7EFE-4BB6-9FFC-14552C8B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8B1063-F816-4FC6-88FE-289C0187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95BFD67-5EC1-4C74-ACD1-79C68D7A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9F759D9-FDA3-4B21-9016-7310140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115E50C-4555-48CC-8EAB-F88ED7BA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7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E14FBA-8ECF-41EE-BE25-1282866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FD66A2-360D-4F6F-9B59-0D2EA559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0AAF0A-3B56-45A9-AA22-7E221878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E3A320B-3C68-4CC5-9876-42984173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4CAB42-0706-47FE-B380-CFF61E3B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65371C-A2B7-41C4-AD3E-19988E3D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3FCAEB-A53B-4048-A039-ECAA5552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96B651E-C977-4B70-BAE5-2D9BD178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F13B0D-A15D-452D-8C19-559C8ADF1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81E0B6-B7A4-41EC-AE42-BA8707E5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C000FC7-4007-49F8-9917-8DF259E7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5C7F1EB-3A09-446A-B259-D9D1A857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5F9F18-5F7C-422B-A926-C877CC5A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9194F1E-FE93-4FD2-A041-CF4A96DB4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D3962E-B43E-418C-9B0B-6B494A1EF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C2F421-3272-421D-A641-CD39F5222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1FAD40-42AE-46BC-8E29-0273DE62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9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bu-ugovostok.ru/" TargetMode="Externa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0F70AA0-5D00-4FED-8B87-ADD7886F35F7}"/>
              </a:ext>
            </a:extLst>
          </p:cNvPr>
          <p:cNvGrpSpPr/>
          <p:nvPr/>
        </p:nvGrpSpPr>
        <p:grpSpPr>
          <a:xfrm>
            <a:off x="-90485" y="-2"/>
            <a:ext cx="14026589" cy="7433751"/>
            <a:chOff x="-90485" y="-2"/>
            <a:chExt cx="14026589" cy="7433751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="" xmlns:a16="http://schemas.microsoft.com/office/drawing/2014/main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sp>
          <p:nvSpPr>
            <p:cNvPr id="52" name="Прямоугольник: скругленные противолежащие углы 51">
              <a:extLst>
                <a:ext uri="{FF2B5EF4-FFF2-40B4-BE49-F238E27FC236}">
                  <a16:creationId xmlns="" xmlns:a16="http://schemas.microsoft.com/office/drawing/2014/main" id="{374F6F64-508C-42AE-873C-2FAA507DC17B}"/>
                </a:ext>
              </a:extLst>
            </p:cNvPr>
            <p:cNvSpPr/>
            <p:nvPr/>
          </p:nvSpPr>
          <p:spPr>
            <a:xfrm rot="16200000" flipV="1">
              <a:off x="9162360" y="-976910"/>
              <a:ext cx="2052733" cy="40065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Рисунок 12">
              <a:extLst>
                <a:ext uri="{FF2B5EF4-FFF2-40B4-BE49-F238E27FC236}">
                  <a16:creationId xmlns="" xmlns:a16="http://schemas.microsoft.com/office/drawing/2014/main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="" xmlns:a16="http://schemas.microsoft.com/office/drawing/2014/main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="" xmlns:a16="http://schemas.microsoft.com/office/drawing/2014/main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="" xmlns:a16="http://schemas.microsoft.com/office/drawing/2014/main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="" xmlns:a16="http://schemas.microsoft.com/office/drawing/2014/main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2147990" y="2658410"/>
            <a:ext cx="7736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РАБОТЕ ГБУ «ЮГО-ВОСТОК»</a:t>
            </a:r>
            <a:b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</a:br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 В 2023 ГОДУ</a:t>
            </a:r>
            <a:endParaRPr lang="ru-RU" sz="48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392034" y="6145823"/>
            <a:ext cx="709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929799"/>
                </a:solidFill>
                <a:latin typeface="Gilroy" panose="00000500000000000000" pitchFamily="2" charset="-52"/>
              </a:rPr>
              <a:t>Директор - </a:t>
            </a:r>
            <a:r>
              <a:rPr lang="ru-RU" sz="2800" b="1" dirty="0">
                <a:solidFill>
                  <a:srgbClr val="929799"/>
                </a:solidFill>
                <a:latin typeface="Gilroy" panose="00000500000000000000" pitchFamily="2" charset="-52"/>
              </a:rPr>
              <a:t>Миронов Денис </a:t>
            </a:r>
            <a:r>
              <a:rPr lang="ru-RU" sz="2800" b="1" dirty="0" err="1">
                <a:solidFill>
                  <a:srgbClr val="929799"/>
                </a:solidFill>
                <a:latin typeface="Gilroy" panose="00000500000000000000" pitchFamily="2" charset="-52"/>
              </a:rPr>
              <a:t>Ревазович</a:t>
            </a:r>
            <a:endParaRPr lang="ru-RU" sz="2800" b="1" dirty="0">
              <a:solidFill>
                <a:srgbClr val="929799"/>
              </a:solidFill>
              <a:latin typeface="Gilroy" panose="00000500000000000000" pitchFamily="2" charset="-52"/>
            </a:endParaRPr>
          </a:p>
        </p:txBody>
      </p:sp>
      <p:pic>
        <p:nvPicPr>
          <p:cNvPr id="1026" name="Picture 2" descr="C:\Users\Inna\Desktop\гербы районов\Р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95" y="-881181"/>
            <a:ext cx="2803934" cy="39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C872E1-2DBB-4BC7-8383-3554D328B50C}"/>
              </a:ext>
            </a:extLst>
          </p:cNvPr>
          <p:cNvSpPr txBox="1"/>
          <p:nvPr/>
        </p:nvSpPr>
        <p:spPr>
          <a:xfrm>
            <a:off x="2147990" y="4793658"/>
            <a:ext cx="781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район Рязанский</a:t>
            </a:r>
            <a:endParaRPr lang="ru-RU" sz="40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4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4" y="1462143"/>
            <a:ext cx="5922289" cy="4441716"/>
          </a:xfrm>
          <a:prstGeom prst="round2DiagRect">
            <a:avLst>
              <a:gd name="adj1" fmla="val 0"/>
              <a:gd name="adj2" fmla="val 25365"/>
            </a:avLst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b="-270"/>
          <a:stretch/>
        </p:blipFill>
        <p:spPr>
          <a:xfrm>
            <a:off x="6501155" y="1320800"/>
            <a:ext cx="5262699" cy="4724402"/>
          </a:xfrm>
          <a:prstGeom prst="round2DiagRect">
            <a:avLst>
              <a:gd name="adj1" fmla="val 22310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416351" y="4664047"/>
            <a:ext cx="914051" cy="274444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750461" y="3965733"/>
            <a:ext cx="896186" cy="4158937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501155" y="5742555"/>
            <a:ext cx="27444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Спортивные эстафеты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56114" y="5726808"/>
            <a:ext cx="304336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Концерт «Золотая моя Москва»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997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6" y="1134212"/>
            <a:ext cx="6126269" cy="4594701"/>
          </a:xfrm>
          <a:prstGeom prst="round2DiagRect">
            <a:avLst>
              <a:gd name="adj1" fmla="val 0"/>
              <a:gd name="adj2" fmla="val 26262"/>
            </a:avLst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07" y="1977687"/>
            <a:ext cx="5182218" cy="2918236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024969" y="3750398"/>
            <a:ext cx="896186" cy="398223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685144" y="5426267"/>
            <a:ext cx="351772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Праздничное мероприятие «Здоровое поколение»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99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6222" b="22779"/>
          <a:stretch/>
        </p:blipFill>
        <p:spPr>
          <a:xfrm>
            <a:off x="1770090" y="1186771"/>
            <a:ext cx="7421411" cy="5277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3817924" y="209669"/>
            <a:ext cx="4349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ЗАДАЧИ НА 2024 ГОД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386608" y="152870"/>
            <a:ext cx="1322005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1" y="1832081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1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0" y="3296677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2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1" y="5097503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3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07948" y="3205653"/>
            <a:ext cx="520646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ru-RU"/>
            </a:defPPr>
            <a:lvl1pPr marL="342900">
              <a:spcBef>
                <a:spcPts val="600"/>
              </a:spcBef>
              <a:buSzPct val="110000"/>
              <a:defRPr sz="2400">
                <a:latin typeface="Gilroy" panose="00000500000000000000" pitchFamily="2" charset="-52"/>
              </a:defRPr>
            </a:lvl1pPr>
          </a:lstStyle>
          <a:p>
            <a:r>
              <a:rPr lang="ru-RU" sz="2100" dirty="0"/>
              <a:t>Улучшение условий для комфортного пребывания населения, антитеррористический и противопожарной </a:t>
            </a:r>
            <a:r>
              <a:rPr lang="ru-RU" sz="2100" dirty="0" smtClean="0"/>
              <a:t>безопасности.</a:t>
            </a:r>
            <a:endParaRPr lang="ru-RU" sz="21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22639" y="5121058"/>
            <a:ext cx="4647546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100" dirty="0">
                <a:latin typeface="Gilroy" panose="00000500000000000000" pitchFamily="2" charset="-52"/>
              </a:rPr>
              <a:t>Проведение текущих и капитальных ремонтов </a:t>
            </a:r>
            <a:r>
              <a:rPr lang="ru-RU" sz="2100" dirty="0" smtClean="0">
                <a:latin typeface="Gilroy" panose="00000500000000000000" pitchFamily="2" charset="-52"/>
              </a:rPr>
              <a:t>зданий.</a:t>
            </a:r>
            <a:endParaRPr lang="ru-RU" sz="2100" dirty="0">
              <a:latin typeface="Gilroy" panose="000005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7" t="10327" r="19090" b="10327"/>
          <a:stretch/>
        </p:blipFill>
        <p:spPr bwMode="auto">
          <a:xfrm>
            <a:off x="9191501" y="3970569"/>
            <a:ext cx="2998149" cy="25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22639" y="1799002"/>
            <a:ext cx="544634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lnSpc>
                <a:spcPts val="2400"/>
              </a:lnSpc>
              <a:spcBef>
                <a:spcPts val="600"/>
              </a:spcBef>
              <a:buSzPct val="110000"/>
            </a:pPr>
            <a:r>
              <a:rPr lang="ru-RU" sz="2100" dirty="0" smtClean="0">
                <a:latin typeface="Gilroy" panose="00000500000000000000" pitchFamily="2" charset="-52"/>
              </a:rPr>
              <a:t>Улучшение </a:t>
            </a:r>
            <a:r>
              <a:rPr lang="en-US" sz="2100" dirty="0" err="1">
                <a:latin typeface="Gilroy" panose="00000500000000000000" pitchFamily="2" charset="-52"/>
              </a:rPr>
              <a:t>качества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оказываемых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услуг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за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счет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улучшения</a:t>
            </a:r>
            <a:r>
              <a:rPr lang="en-US" sz="2100" dirty="0">
                <a:latin typeface="Gilroy" panose="00000500000000000000" pitchFamily="2" charset="-52"/>
              </a:rPr>
              <a:t> и </a:t>
            </a:r>
            <a:r>
              <a:rPr lang="en-US" sz="2100" dirty="0" err="1">
                <a:latin typeface="Gilroy" panose="00000500000000000000" pitchFamily="2" charset="-52"/>
              </a:rPr>
              <a:t>обновления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материально-технической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 smtClean="0">
                <a:latin typeface="Gilroy" panose="00000500000000000000" pitchFamily="2" charset="-52"/>
              </a:rPr>
              <a:t>базы</a:t>
            </a:r>
            <a:r>
              <a:rPr lang="ru-RU" sz="2100" dirty="0" smtClean="0">
                <a:latin typeface="Gilroy" panose="00000500000000000000" pitchFamily="2" charset="-52"/>
              </a:rPr>
              <a:t>.</a:t>
            </a:r>
            <a:endParaRPr lang="ru-RU" sz="21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57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998056" y="257440"/>
            <a:ext cx="5838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КОНТАКТНАЯ ИНФОРМАЦИЯ 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392560" y="-3042491"/>
            <a:ext cx="1563996" cy="98676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1240712" y="1219695"/>
            <a:ext cx="9867691" cy="14157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ctr">
              <a:spcBef>
                <a:spcPts val="600"/>
              </a:spcBef>
              <a:buSzPct val="110000"/>
            </a:pPr>
            <a:r>
              <a:rPr lang="ru-RU" sz="2700" dirty="0">
                <a:solidFill>
                  <a:schemeClr val="bg1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Государственное бюджетное учреждение города Москвы по работе с населением по месту жительства </a:t>
            </a:r>
            <a:endParaRPr lang="ru-RU" sz="2700" dirty="0" smtClean="0">
              <a:solidFill>
                <a:schemeClr val="bg1"/>
              </a:solidFill>
              <a:latin typeface="Gilroy" panose="00000500000000000000" pitchFamily="2" charset="-52"/>
              <a:cs typeface="Arial" panose="020B0604020202020204" pitchFamily="34" charset="0"/>
            </a:endParaRPr>
          </a:p>
          <a:p>
            <a:pPr marL="342900" algn="ctr">
              <a:spcBef>
                <a:spcPts val="600"/>
              </a:spcBef>
              <a:buSzPct val="110000"/>
            </a:pPr>
            <a:r>
              <a:rPr lang="ru-RU" sz="2700" dirty="0" smtClean="0">
                <a:solidFill>
                  <a:schemeClr val="bg1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«</a:t>
            </a:r>
            <a:r>
              <a:rPr lang="ru-RU" sz="2700" dirty="0">
                <a:solidFill>
                  <a:schemeClr val="bg1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Юго-Восток (ГБУ «Юго-Восток»)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171819" y="3056296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</a:rPr>
              <a:t>Адрес: г. Москва, ул. Энергетическая, д.5</a:t>
            </a:r>
          </a:p>
        </p:txBody>
      </p:sp>
      <p:pic>
        <p:nvPicPr>
          <p:cNvPr id="2052" name="Picture 4" descr="Иконка Адрес в стиле iO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44" y="3034465"/>
            <a:ext cx="545051" cy="5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173095" y="3853837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</a:rPr>
              <a:t>Телефон: +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</a:rPr>
              <a:t>7-495-109-24-74</a:t>
            </a:r>
            <a:endParaRPr lang="ru-RU" sz="28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056" name="Picture 8" descr="Old Telephone - - Значок Телефон Белый Png | Full Size PNG Download |  Seek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37" y="3853837"/>
            <a:ext cx="544882" cy="4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еб-сайт – Бесплатные иконки: поисковая оптимизация и Интернет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38" y="4598212"/>
            <a:ext cx="750261" cy="7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213034" y="4711732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</a:rPr>
              <a:t>Сайт: </a:t>
            </a: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https://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gbu-ugovostok.ru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</a:rPr>
              <a:t> </a:t>
            </a:r>
            <a:endParaRPr lang="ru-RU" sz="28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213034" y="5631361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https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://</a:t>
            </a:r>
            <a:r>
              <a:rPr lang="en-US" sz="2800" dirty="0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t.me/</a:t>
            </a:r>
            <a:r>
              <a:rPr lang="en-US" sz="2800" dirty="0" err="1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gbu_uvao</a:t>
            </a:r>
            <a:endParaRPr lang="ru-RU" sz="28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44" y="5631362"/>
            <a:ext cx="597516" cy="5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0F70AA0-5D00-4FED-8B87-ADD7886F35F7}"/>
              </a:ext>
            </a:extLst>
          </p:cNvPr>
          <p:cNvGrpSpPr/>
          <p:nvPr/>
        </p:nvGrpSpPr>
        <p:grpSpPr>
          <a:xfrm>
            <a:off x="-90485" y="89749"/>
            <a:ext cx="14026589" cy="7344000"/>
            <a:chOff x="-90485" y="89749"/>
            <a:chExt cx="14026589" cy="7344000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="" xmlns:a16="http://schemas.microsoft.com/office/drawing/2014/main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grpSp>
          <p:nvGrpSpPr>
            <p:cNvPr id="7" name="Рисунок 12">
              <a:extLst>
                <a:ext uri="{FF2B5EF4-FFF2-40B4-BE49-F238E27FC236}">
                  <a16:creationId xmlns="" xmlns:a16="http://schemas.microsoft.com/office/drawing/2014/main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="" xmlns:a16="http://schemas.microsoft.com/office/drawing/2014/main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="" xmlns:a16="http://schemas.microsoft.com/office/drawing/2014/main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="" xmlns:a16="http://schemas.microsoft.com/office/drawing/2014/main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="" xmlns:a16="http://schemas.microsoft.com/office/drawing/2014/main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1119732" y="3282986"/>
            <a:ext cx="976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 Bold" panose="00000800000000000000" pitchFamily="2" charset="-52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Gilroy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81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6222" b="22779"/>
          <a:stretch/>
        </p:blipFill>
        <p:spPr>
          <a:xfrm>
            <a:off x="-252248" y="768472"/>
            <a:ext cx="12447358" cy="6089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697132" y="209669"/>
            <a:ext cx="858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ИНФОРМАЦИЯ ОБ УЧРЕЖДЕНИИ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08675BC-61C2-4A40-BAA4-AF112145A3EA}"/>
              </a:ext>
            </a:extLst>
          </p:cNvPr>
          <p:cNvGrpSpPr/>
          <p:nvPr/>
        </p:nvGrpSpPr>
        <p:grpSpPr>
          <a:xfrm>
            <a:off x="726658" y="202910"/>
            <a:ext cx="11346271" cy="5060074"/>
            <a:chOff x="726658" y="202910"/>
            <a:chExt cx="11346271" cy="5060074"/>
          </a:xfrm>
        </p:grpSpPr>
        <p:sp>
          <p:nvSpPr>
            <p:cNvPr id="14" name="Прямоугольник: скругленные противолежащие углы 13">
              <a:extLst>
                <a:ext uri="{FF2B5EF4-FFF2-40B4-BE49-F238E27FC236}">
                  <a16:creationId xmlns="" xmlns:a16="http://schemas.microsoft.com/office/drawing/2014/main" id="{2BDD8A5C-00FE-4E47-ADA6-35A08155FB4C}"/>
                </a:ext>
              </a:extLst>
            </p:cNvPr>
            <p:cNvSpPr/>
            <p:nvPr/>
          </p:nvSpPr>
          <p:spPr>
            <a:xfrm rot="16200000" flipV="1">
              <a:off x="10693292" y="-133461"/>
              <a:ext cx="1043265" cy="171600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46B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3077303-A4DB-48A5-96F9-A518D9083767}"/>
                </a:ext>
              </a:extLst>
            </p:cNvPr>
            <p:cNvSpPr txBox="1"/>
            <p:nvPr/>
          </p:nvSpPr>
          <p:spPr>
            <a:xfrm>
              <a:off x="726658" y="1231111"/>
              <a:ext cx="10946920" cy="4031873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>
                  <a:latin typeface="Gilroy" panose="00000500000000000000" pitchFamily="2" charset="-52"/>
                </a:rPr>
                <a:t>Государственное  бюджетное  учреждение  города Москвы по работе с населением по месту жительства «Юго-Восток» сокращенное наименование ГБУ «Юго-Восток» создано для выполнения работ, оказания услуг в целях обеспечения реализации предусмотренных федеральными законами, законами города Москвы, нормативными правовыми актами Правительства Москвы полномочий города Москвы в сфере организации досуговой, социально-воспитательной, физкультурно-оздоровительной и спортивной работы с населением Юго-Восточного административного округа города Москвы по месту жительства. </a:t>
              </a: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buSzPct val="110000"/>
              </a:pP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buSzPct val="110000"/>
              </a:pPr>
              <a:r>
                <a:rPr lang="ru-RU" sz="1600" dirty="0" smtClean="0">
                  <a:latin typeface="Gilroy" panose="00000500000000000000" pitchFamily="2" charset="-52"/>
                </a:rPr>
                <a:t>Основными </a:t>
              </a:r>
              <a:r>
                <a:rPr lang="ru-RU" sz="1600" dirty="0">
                  <a:latin typeface="Gilroy" panose="00000500000000000000" pitchFamily="2" charset="-52"/>
                </a:rPr>
                <a:t>целями деятельности Учреждения являются: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Развитие физической культуры и спорта, физкультурно-оздоровительной и физкультурно-спортивной деятельности, популяризация здорового образа жизни и вовлечение жителей в занятия физической культурой и спортом;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Организация содержательного досуга населения; 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Организация социально-полезной, общественной деятельности, гражданское воспитание населения;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Развитие художественно-эстетического творчества, различных видов искусств;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Патриотическое воспитание детей, подростков и молодежи, развитие военно-прикладной, историко-           патриотической, оборонно-спортивной работы, а также патриотическое просвещение.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752AACC9-21B3-463F-BC4E-E3B1FE741CA9}"/>
                </a:ext>
              </a:extLst>
            </p:cNvPr>
            <p:cNvGrpSpPr/>
            <p:nvPr/>
          </p:nvGrpSpPr>
          <p:grpSpPr>
            <a:xfrm>
              <a:off x="726658" y="273405"/>
              <a:ext cx="1116391" cy="652166"/>
              <a:chOff x="335668" y="340923"/>
              <a:chExt cx="2028240" cy="1184843"/>
            </a:xfrm>
          </p:grpSpPr>
          <p:sp>
            <p:nvSpPr>
              <p:cNvPr id="16" name="Полилиния: фигура 15">
                <a:extLst>
                  <a:ext uri="{FF2B5EF4-FFF2-40B4-BE49-F238E27FC236}">
                    <a16:creationId xmlns="" xmlns:a16="http://schemas.microsoft.com/office/drawing/2014/main" id="{FF85BC68-C412-4777-9B41-8F59365C02D6}"/>
                  </a:ext>
                </a:extLst>
              </p:cNvPr>
              <p:cNvSpPr/>
              <p:nvPr/>
            </p:nvSpPr>
            <p:spPr>
              <a:xfrm>
                <a:off x="2098806" y="342126"/>
                <a:ext cx="265102" cy="1147573"/>
              </a:xfrm>
              <a:custGeom>
                <a:avLst/>
                <a:gdLst>
                  <a:gd name="connsiteX0" fmla="*/ 204988 w 265102"/>
                  <a:gd name="connsiteY0" fmla="*/ 10219 h 1147573"/>
                  <a:gd name="connsiteX1" fmla="*/ 168920 w 265102"/>
                  <a:gd name="connsiteY1" fmla="*/ 15629 h 1147573"/>
                  <a:gd name="connsiteX2" fmla="*/ 78148 w 265102"/>
                  <a:gd name="connsiteY2" fmla="*/ 33664 h 1147573"/>
                  <a:gd name="connsiteX3" fmla="*/ 78148 w 265102"/>
                  <a:gd name="connsiteY3" fmla="*/ 140666 h 1147573"/>
                  <a:gd name="connsiteX4" fmla="*/ 161706 w 265102"/>
                  <a:gd name="connsiteY4" fmla="*/ 121430 h 1147573"/>
                  <a:gd name="connsiteX5" fmla="*/ 159903 w 265102"/>
                  <a:gd name="connsiteY5" fmla="*/ 747816 h 1147573"/>
                  <a:gd name="connsiteX6" fmla="*/ 72137 w 265102"/>
                  <a:gd name="connsiteY6" fmla="*/ 971439 h 1147573"/>
                  <a:gd name="connsiteX7" fmla="*/ 0 w 265102"/>
                  <a:gd name="connsiteY7" fmla="*/ 1147573 h 1147573"/>
                  <a:gd name="connsiteX8" fmla="*/ 261495 w 265102"/>
                  <a:gd name="connsiteY8" fmla="*/ 749619 h 1147573"/>
                  <a:gd name="connsiteX9" fmla="*/ 265102 w 265102"/>
                  <a:gd name="connsiteY9" fmla="*/ 0 h 1147573"/>
                  <a:gd name="connsiteX10" fmla="*/ 204988 w 265102"/>
                  <a:gd name="connsiteY10" fmla="*/ 10219 h 11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102" h="1147573">
                    <a:moveTo>
                      <a:pt x="204988" y="10219"/>
                    </a:moveTo>
                    <a:cubicBezTo>
                      <a:pt x="197174" y="12023"/>
                      <a:pt x="174931" y="13826"/>
                      <a:pt x="168920" y="15629"/>
                    </a:cubicBezTo>
                    <a:cubicBezTo>
                      <a:pt x="138863" y="19837"/>
                      <a:pt x="108205" y="25849"/>
                      <a:pt x="78148" y="33664"/>
                    </a:cubicBezTo>
                    <a:lnTo>
                      <a:pt x="78148" y="140666"/>
                    </a:lnTo>
                    <a:cubicBezTo>
                      <a:pt x="105800" y="132851"/>
                      <a:pt x="133453" y="126239"/>
                      <a:pt x="161706" y="121430"/>
                    </a:cubicBezTo>
                    <a:lnTo>
                      <a:pt x="159903" y="747816"/>
                    </a:lnTo>
                    <a:cubicBezTo>
                      <a:pt x="159903" y="833779"/>
                      <a:pt x="126840" y="912528"/>
                      <a:pt x="72137" y="971439"/>
                    </a:cubicBezTo>
                    <a:cubicBezTo>
                      <a:pt x="61316" y="1035761"/>
                      <a:pt x="36068" y="1095875"/>
                      <a:pt x="0" y="1147573"/>
                    </a:cubicBezTo>
                    <a:cubicBezTo>
                      <a:pt x="153891" y="1080847"/>
                      <a:pt x="261495" y="927556"/>
                      <a:pt x="261495" y="749619"/>
                    </a:cubicBezTo>
                    <a:lnTo>
                      <a:pt x="265102" y="0"/>
                    </a:lnTo>
                    <a:lnTo>
                      <a:pt x="204988" y="10219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="" xmlns:a16="http://schemas.microsoft.com/office/drawing/2014/main" id="{27F3B086-3FAB-42E7-B5EF-183F295D829F}"/>
                  </a:ext>
                </a:extLst>
              </p:cNvPr>
              <p:cNvSpPr/>
              <p:nvPr/>
            </p:nvSpPr>
            <p:spPr>
              <a:xfrm>
                <a:off x="1810260" y="340923"/>
                <a:ext cx="269911" cy="1148775"/>
              </a:xfrm>
              <a:custGeom>
                <a:avLst/>
                <a:gdLst>
                  <a:gd name="connsiteX0" fmla="*/ 209196 w 269911"/>
                  <a:gd name="connsiteY0" fmla="*/ 9618 h 1148775"/>
                  <a:gd name="connsiteX1" fmla="*/ 169521 w 269911"/>
                  <a:gd name="connsiteY1" fmla="*/ 15028 h 1148775"/>
                  <a:gd name="connsiteX2" fmla="*/ 76946 w 269911"/>
                  <a:gd name="connsiteY2" fmla="*/ 34265 h 1148775"/>
                  <a:gd name="connsiteX3" fmla="*/ 76946 w 269911"/>
                  <a:gd name="connsiteY3" fmla="*/ 143672 h 1148775"/>
                  <a:gd name="connsiteX4" fmla="*/ 164111 w 269911"/>
                  <a:gd name="connsiteY4" fmla="*/ 122632 h 1148775"/>
                  <a:gd name="connsiteX5" fmla="*/ 158700 w 269911"/>
                  <a:gd name="connsiteY5" fmla="*/ 749018 h 1148775"/>
                  <a:gd name="connsiteX6" fmla="*/ 71535 w 269911"/>
                  <a:gd name="connsiteY6" fmla="*/ 972041 h 1148775"/>
                  <a:gd name="connsiteX7" fmla="*/ 0 w 269911"/>
                  <a:gd name="connsiteY7" fmla="*/ 1148775 h 1148775"/>
                  <a:gd name="connsiteX8" fmla="*/ 264501 w 269911"/>
                  <a:gd name="connsiteY8" fmla="*/ 747215 h 1148775"/>
                  <a:gd name="connsiteX9" fmla="*/ 269911 w 269911"/>
                  <a:gd name="connsiteY9" fmla="*/ 0 h 1148775"/>
                  <a:gd name="connsiteX10" fmla="*/ 209196 w 269911"/>
                  <a:gd name="connsiteY10" fmla="*/ 9618 h 114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911" h="1148775">
                    <a:moveTo>
                      <a:pt x="209196" y="9618"/>
                    </a:moveTo>
                    <a:cubicBezTo>
                      <a:pt x="209196" y="9618"/>
                      <a:pt x="179139" y="13225"/>
                      <a:pt x="169521" y="15028"/>
                    </a:cubicBezTo>
                    <a:cubicBezTo>
                      <a:pt x="138863" y="19237"/>
                      <a:pt x="108205" y="25849"/>
                      <a:pt x="76946" y="34265"/>
                    </a:cubicBezTo>
                    <a:lnTo>
                      <a:pt x="76946" y="143672"/>
                    </a:lnTo>
                    <a:cubicBezTo>
                      <a:pt x="106402" y="134655"/>
                      <a:pt x="135857" y="127441"/>
                      <a:pt x="164111" y="122632"/>
                    </a:cubicBezTo>
                    <a:lnTo>
                      <a:pt x="158700" y="749018"/>
                    </a:lnTo>
                    <a:cubicBezTo>
                      <a:pt x="158700" y="834981"/>
                      <a:pt x="125638" y="913129"/>
                      <a:pt x="71535" y="972041"/>
                    </a:cubicBezTo>
                    <a:cubicBezTo>
                      <a:pt x="60715" y="1036964"/>
                      <a:pt x="36068" y="1097077"/>
                      <a:pt x="0" y="1148775"/>
                    </a:cubicBezTo>
                    <a:cubicBezTo>
                      <a:pt x="154493" y="1082049"/>
                      <a:pt x="263299" y="927556"/>
                      <a:pt x="264501" y="747215"/>
                    </a:cubicBezTo>
                    <a:lnTo>
                      <a:pt x="269911" y="0"/>
                    </a:lnTo>
                    <a:lnTo>
                      <a:pt x="209196" y="9618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="" xmlns:a16="http://schemas.microsoft.com/office/drawing/2014/main" id="{23EBF18F-A182-4DDC-9887-E58B88ECDCC4}"/>
                  </a:ext>
                </a:extLst>
              </p:cNvPr>
              <p:cNvSpPr/>
              <p:nvPr/>
            </p:nvSpPr>
            <p:spPr>
              <a:xfrm>
                <a:off x="1050421" y="357755"/>
                <a:ext cx="730984" cy="1168011"/>
              </a:xfrm>
              <a:custGeom>
                <a:avLst/>
                <a:gdLst>
                  <a:gd name="connsiteX0" fmla="*/ 314395 w 730984"/>
                  <a:gd name="connsiteY0" fmla="*/ 1168012 h 1168011"/>
                  <a:gd name="connsiteX1" fmla="*/ 0 w 730984"/>
                  <a:gd name="connsiteY1" fmla="*/ 1168012 h 1168011"/>
                  <a:gd name="connsiteX2" fmla="*/ 0 w 730984"/>
                  <a:gd name="connsiteY2" fmla="*/ 416589 h 1168011"/>
                  <a:gd name="connsiteX3" fmla="*/ 416589 w 730984"/>
                  <a:gd name="connsiteY3" fmla="*/ 0 h 1168011"/>
                  <a:gd name="connsiteX4" fmla="*/ 730984 w 730984"/>
                  <a:gd name="connsiteY4" fmla="*/ 0 h 1168011"/>
                  <a:gd name="connsiteX5" fmla="*/ 730984 w 730984"/>
                  <a:gd name="connsiteY5" fmla="*/ 751423 h 1168011"/>
                  <a:gd name="connsiteX6" fmla="*/ 314395 w 730984"/>
                  <a:gd name="connsiteY6" fmla="*/ 1168012 h 1168011"/>
                  <a:gd name="connsiteX7" fmla="*/ 104598 w 730984"/>
                  <a:gd name="connsiteY7" fmla="*/ 1064015 h 1168011"/>
                  <a:gd name="connsiteX8" fmla="*/ 314395 w 730984"/>
                  <a:gd name="connsiteY8" fmla="*/ 1064015 h 1168011"/>
                  <a:gd name="connsiteX9" fmla="*/ 626386 w 730984"/>
                  <a:gd name="connsiteY9" fmla="*/ 752024 h 1168011"/>
                  <a:gd name="connsiteX10" fmla="*/ 626386 w 730984"/>
                  <a:gd name="connsiteY10" fmla="*/ 102795 h 1168011"/>
                  <a:gd name="connsiteX11" fmla="*/ 416589 w 730984"/>
                  <a:gd name="connsiteY11" fmla="*/ 102795 h 1168011"/>
                  <a:gd name="connsiteX12" fmla="*/ 104598 w 730984"/>
                  <a:gd name="connsiteY12" fmla="*/ 414785 h 1168011"/>
                  <a:gd name="connsiteX13" fmla="*/ 104598 w 730984"/>
                  <a:gd name="connsiteY13" fmla="*/ 1064015 h 116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0984" h="1168011">
                    <a:moveTo>
                      <a:pt x="314395" y="1168012"/>
                    </a:moveTo>
                    <a:lnTo>
                      <a:pt x="0" y="1168012"/>
                    </a:lnTo>
                    <a:lnTo>
                      <a:pt x="0" y="416589"/>
                    </a:lnTo>
                    <a:cubicBezTo>
                      <a:pt x="0" y="187555"/>
                      <a:pt x="187555" y="0"/>
                      <a:pt x="416589" y="0"/>
                    </a:cubicBezTo>
                    <a:lnTo>
                      <a:pt x="730984" y="0"/>
                    </a:lnTo>
                    <a:lnTo>
                      <a:pt x="730984" y="751423"/>
                    </a:lnTo>
                    <a:cubicBezTo>
                      <a:pt x="729181" y="980457"/>
                      <a:pt x="543429" y="1168012"/>
                      <a:pt x="314395" y="1168012"/>
                    </a:cubicBezTo>
                    <a:close/>
                    <a:moveTo>
                      <a:pt x="104598" y="1064015"/>
                    </a:moveTo>
                    <a:lnTo>
                      <a:pt x="314395" y="1064015"/>
                    </a:lnTo>
                    <a:cubicBezTo>
                      <a:pt x="486321" y="1064015"/>
                      <a:pt x="626386" y="923950"/>
                      <a:pt x="626386" y="752024"/>
                    </a:cubicBezTo>
                    <a:lnTo>
                      <a:pt x="626386" y="102795"/>
                    </a:lnTo>
                    <a:lnTo>
                      <a:pt x="416589" y="102795"/>
                    </a:lnTo>
                    <a:cubicBezTo>
                      <a:pt x="244663" y="102795"/>
                      <a:pt x="104598" y="242860"/>
                      <a:pt x="104598" y="414785"/>
                    </a:cubicBezTo>
                    <a:lnTo>
                      <a:pt x="104598" y="1064015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="" xmlns:a16="http://schemas.microsoft.com/office/drawing/2014/main" id="{37EDBC4C-9CD6-44EF-B35F-E0DEA3971579}"/>
                  </a:ext>
                </a:extLst>
              </p:cNvPr>
              <p:cNvSpPr/>
              <p:nvPr/>
            </p:nvSpPr>
            <p:spPr>
              <a:xfrm>
                <a:off x="335668" y="375188"/>
                <a:ext cx="654639" cy="1150578"/>
              </a:xfrm>
              <a:custGeom>
                <a:avLst/>
                <a:gdLst>
                  <a:gd name="connsiteX0" fmla="*/ 556053 w 654639"/>
                  <a:gd name="connsiteY0" fmla="*/ 1150579 h 1150578"/>
                  <a:gd name="connsiteX1" fmla="*/ 437028 w 654639"/>
                  <a:gd name="connsiteY1" fmla="*/ 1150579 h 1150578"/>
                  <a:gd name="connsiteX2" fmla="*/ 130447 w 654639"/>
                  <a:gd name="connsiteY2" fmla="*/ 1038767 h 1150578"/>
                  <a:gd name="connsiteX3" fmla="*/ 0 w 654639"/>
                  <a:gd name="connsiteY3" fmla="*/ 749018 h 1150578"/>
                  <a:gd name="connsiteX4" fmla="*/ 0 w 654639"/>
                  <a:gd name="connsiteY4" fmla="*/ 0 h 1150578"/>
                  <a:gd name="connsiteX5" fmla="*/ 334834 w 654639"/>
                  <a:gd name="connsiteY5" fmla="*/ 0 h 1150578"/>
                  <a:gd name="connsiteX6" fmla="*/ 654640 w 654639"/>
                  <a:gd name="connsiteY6" fmla="*/ 134054 h 1150578"/>
                  <a:gd name="connsiteX7" fmla="*/ 577093 w 654639"/>
                  <a:gd name="connsiteY7" fmla="*/ 201982 h 1150578"/>
                  <a:gd name="connsiteX8" fmla="*/ 334834 w 654639"/>
                  <a:gd name="connsiteY8" fmla="*/ 101592 h 1150578"/>
                  <a:gd name="connsiteX9" fmla="*/ 103997 w 654639"/>
                  <a:gd name="connsiteY9" fmla="*/ 101592 h 1150578"/>
                  <a:gd name="connsiteX10" fmla="*/ 103997 w 654639"/>
                  <a:gd name="connsiteY10" fmla="*/ 746614 h 1150578"/>
                  <a:gd name="connsiteX11" fmla="*/ 437028 w 654639"/>
                  <a:gd name="connsiteY11" fmla="*/ 1043576 h 1150578"/>
                  <a:gd name="connsiteX12" fmla="*/ 556053 w 654639"/>
                  <a:gd name="connsiteY12" fmla="*/ 1043576 h 1150578"/>
                  <a:gd name="connsiteX13" fmla="*/ 556053 w 654639"/>
                  <a:gd name="connsiteY13" fmla="*/ 1150579 h 11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4639" h="1150578">
                    <a:moveTo>
                      <a:pt x="556053" y="1150579"/>
                    </a:moveTo>
                    <a:lnTo>
                      <a:pt x="437028" y="1150579"/>
                    </a:lnTo>
                    <a:cubicBezTo>
                      <a:pt x="319806" y="1150579"/>
                      <a:pt x="211601" y="1110904"/>
                      <a:pt x="130447" y="1038767"/>
                    </a:cubicBezTo>
                    <a:cubicBezTo>
                      <a:pt x="46889" y="964827"/>
                      <a:pt x="0" y="860830"/>
                      <a:pt x="0" y="749018"/>
                    </a:cubicBezTo>
                    <a:lnTo>
                      <a:pt x="0" y="0"/>
                    </a:lnTo>
                    <a:lnTo>
                      <a:pt x="334834" y="0"/>
                    </a:lnTo>
                    <a:cubicBezTo>
                      <a:pt x="465281" y="0"/>
                      <a:pt x="573486" y="45686"/>
                      <a:pt x="654640" y="134054"/>
                    </a:cubicBezTo>
                    <a:lnTo>
                      <a:pt x="577093" y="201982"/>
                    </a:lnTo>
                    <a:cubicBezTo>
                      <a:pt x="516378" y="134054"/>
                      <a:pt x="437028" y="101592"/>
                      <a:pt x="334834" y="101592"/>
                    </a:cubicBezTo>
                    <a:lnTo>
                      <a:pt x="103997" y="101592"/>
                    </a:lnTo>
                    <a:lnTo>
                      <a:pt x="103997" y="746614"/>
                    </a:lnTo>
                    <a:cubicBezTo>
                      <a:pt x="103997" y="914932"/>
                      <a:pt x="247669" y="1043576"/>
                      <a:pt x="437028" y="1043576"/>
                    </a:cubicBezTo>
                    <a:lnTo>
                      <a:pt x="556053" y="1043576"/>
                    </a:lnTo>
                    <a:lnTo>
                      <a:pt x="556053" y="1150579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29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H="1">
            <a:off x="-1" y="1277519"/>
            <a:ext cx="12192000" cy="5576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10947" y="1268152"/>
            <a:ext cx="2413516" cy="252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248085" y="938546"/>
            <a:ext cx="5671372" cy="6167535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4464" y="4888045"/>
            <a:ext cx="1962540" cy="1965735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6305982" y="967763"/>
            <a:ext cx="5604499" cy="6167535"/>
          </a:xfrm>
          <a:prstGeom prst="round2DiagRect">
            <a:avLst>
              <a:gd name="adj1" fmla="val 0"/>
              <a:gd name="adj2" fmla="val 29735"/>
            </a:avLst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812372" y="-5459786"/>
            <a:ext cx="603281" cy="1287132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1856" y="1316056"/>
            <a:ext cx="5686904" cy="26468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 smtClean="0">
                <a:latin typeface="Gilroy" panose="00000500000000000000" pitchFamily="2" charset="-52"/>
              </a:rPr>
              <a:t>Государственная </a:t>
            </a:r>
            <a:r>
              <a:rPr lang="ru-RU" sz="2000" b="1" dirty="0">
                <a:latin typeface="Gilroy" panose="00000500000000000000" pitchFamily="2" charset="-52"/>
              </a:rPr>
              <a:t>программа </a:t>
            </a:r>
            <a:r>
              <a:rPr lang="ru-RU" sz="2000" b="1" dirty="0" smtClean="0">
                <a:latin typeface="Gilroy" panose="00000500000000000000" pitchFamily="2" charset="-52"/>
              </a:rPr>
              <a:t>г. Москвы «Спорт </a:t>
            </a:r>
            <a:r>
              <a:rPr lang="ru-RU" sz="2000" b="1" dirty="0">
                <a:latin typeface="Gilroy" panose="00000500000000000000" pitchFamily="2" charset="-52"/>
              </a:rPr>
              <a:t>Москвы</a:t>
            </a:r>
            <a:r>
              <a:rPr lang="ru-RU" sz="2000" b="1" dirty="0" smtClean="0">
                <a:latin typeface="Gilroy" panose="00000500000000000000" pitchFamily="2" charset="-52"/>
              </a:rPr>
              <a:t>» 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Организация</a:t>
            </a:r>
            <a:r>
              <a:rPr lang="ru-RU" sz="1600" dirty="0">
                <a:latin typeface="Gilroy" panose="00000500000000000000" pitchFamily="2" charset="-52"/>
              </a:rPr>
              <a:t>, проведение и участие в официальных физкультурных мероприятиях в соответствии с Единым календарным планом физкультурных, спортивных и массовых спортивно-зрелищных мероприятий города </a:t>
            </a:r>
            <a:r>
              <a:rPr lang="ru-RU" sz="1600" dirty="0" smtClean="0">
                <a:latin typeface="Gilroy" panose="00000500000000000000" pitchFamily="2" charset="-52"/>
              </a:rPr>
              <a:t>Москвы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Проведение </a:t>
            </a:r>
            <a:r>
              <a:rPr lang="ru-RU" sz="1600" dirty="0">
                <a:latin typeface="Gilroy" panose="00000500000000000000" pitchFamily="2" charset="-52"/>
              </a:rPr>
              <a:t>занятий по физической культуре и спорту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401792" y="190391"/>
            <a:ext cx="558196" cy="326084"/>
            <a:chOff x="-3597130" y="612150"/>
            <a:chExt cx="2028242" cy="1184847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-1833990" y="613352"/>
              <a:ext cx="265102" cy="1147576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-2122537" y="612150"/>
              <a:ext cx="269911" cy="1148776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-2882378" y="628983"/>
              <a:ext cx="730983" cy="1168012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-3597130" y="646417"/>
              <a:ext cx="654638" cy="1150580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833572" y="73880"/>
            <a:ext cx="1103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ГОСУДАРСТВЕННОМ ЗАДАНИИ НА </a:t>
            </a:r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2023 </a:t>
            </a:r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ГОД</a:t>
            </a:r>
            <a:endParaRPr lang="ru-RU" sz="2800" b="1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6193243" y="1368410"/>
            <a:ext cx="5543828" cy="24622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>
                <a:latin typeface="Gilroy" panose="00000500000000000000" pitchFamily="2" charset="-52"/>
              </a:rPr>
              <a:t>Государственная программа г. Москвы </a:t>
            </a:r>
            <a:r>
              <a:rPr lang="ru-RU" sz="2000" b="1" dirty="0" smtClean="0">
                <a:latin typeface="Gilroy" panose="00000500000000000000" pitchFamily="2" charset="-52"/>
              </a:rPr>
              <a:t>«</a:t>
            </a:r>
            <a:r>
              <a:rPr lang="ru-RU" sz="2000" b="1" dirty="0">
                <a:latin typeface="Gilroy" panose="00000500000000000000" pitchFamily="2" charset="-52"/>
              </a:rPr>
              <a:t>Развитие культурно-туристической среды и сохранение культурного наследия»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latin typeface="Gilroy" panose="00000500000000000000" pitchFamily="2" charset="-52"/>
              </a:rPr>
              <a:t> </a:t>
            </a:r>
            <a:r>
              <a:rPr lang="ru-RU" sz="1600" dirty="0">
                <a:latin typeface="Gilroy" panose="00000500000000000000" pitchFamily="2" charset="-52"/>
              </a:rPr>
              <a:t>Организация и проведение культурно-массовых мероприятий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>
                <a:latin typeface="Gilroy" panose="00000500000000000000" pitchFamily="2" charset="-52"/>
              </a:rPr>
              <a:t> Организация деятельности клубных формирований и формирований самодеятельного народного творчества</a:t>
            </a:r>
          </a:p>
        </p:txBody>
      </p:sp>
      <p:sp>
        <p:nvSpPr>
          <p:cNvPr id="29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61826" y="5020548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92" y="4400841"/>
            <a:ext cx="3393945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338856" y="3925211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73" y="4400841"/>
            <a:ext cx="3391161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5148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164706" y="349717"/>
            <a:ext cx="1714970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494929" y="2492154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426904" y="236961"/>
            <a:ext cx="1742954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678675" y="271033"/>
            <a:ext cx="8868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ГБУ «ЮГО-ВОСТОК»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Рязанский район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11773" y="1934200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Занятия по физической культуре и спорту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8680" y="1972078"/>
            <a:ext cx="441622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ts val="2500"/>
              </a:lnSpc>
            </a:pPr>
            <a:r>
              <a:rPr lang="ru-RU" sz="2400" b="1" dirty="0">
                <a:latin typeface="Gilroy" panose="00000500000000000000" pitchFamily="2" charset="-52"/>
              </a:rPr>
              <a:t>Клубные формирования и формирования самодеятельного народного творчества</a:t>
            </a:r>
          </a:p>
        </p:txBody>
      </p:sp>
      <p:sp>
        <p:nvSpPr>
          <p:cNvPr id="37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741674" y="2467291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422240" y="2794800"/>
            <a:ext cx="1228037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508995" y="4693769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688410" y="2686015"/>
            <a:ext cx="1248076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25840" y="4625909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Культурно-массовые </a:t>
            </a:r>
            <a:r>
              <a:rPr lang="ru-RU" sz="2400" b="1" dirty="0" smtClean="0">
                <a:latin typeface="Gilroy" panose="00000500000000000000" pitchFamily="2" charset="-52"/>
              </a:rPr>
              <a:t>мероприятия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62747" y="4663787"/>
            <a:ext cx="4416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Физкультурные и спортивные мероприятия</a:t>
            </a:r>
            <a:endParaRPr lang="ru-RU" sz="2400" b="1" dirty="0" smtClean="0">
              <a:latin typeface="Gilroy" panose="00000500000000000000" pitchFamily="2" charset="-52"/>
            </a:endParaRPr>
          </a:p>
        </p:txBody>
      </p:sp>
      <p:sp>
        <p:nvSpPr>
          <p:cNvPr id="28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755740" y="4668906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55681" y="552907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  <a:r>
              <a:rPr lang="ru-RU" sz="2400" smtClean="0">
                <a:solidFill>
                  <a:schemeClr val="bg1"/>
                </a:solidFill>
                <a:latin typeface="Gilroy" panose="00000500000000000000" pitchFamily="2" charset="-52"/>
              </a:rPr>
              <a:t>19 </a:t>
            </a:r>
            <a:r>
              <a:rPr lang="ru-RU" smtClean="0">
                <a:solidFill>
                  <a:schemeClr val="bg1"/>
                </a:solidFill>
                <a:latin typeface="Gilroy" panose="00000500000000000000" pitchFamily="2" charset="-52"/>
              </a:rPr>
              <a:t>единиц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4652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 человека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35500" y="556336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19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единиц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3350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1774" y="3309570"/>
            <a:ext cx="48675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2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секции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88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</a:p>
          <a:p>
            <a:pPr lvl="0" indent="-457200">
              <a:spcBef>
                <a:spcPts val="600"/>
              </a:spcBef>
            </a:pP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1593" y="3343860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7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кружков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116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636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6222" b="22779"/>
          <a:stretch/>
        </p:blipFill>
        <p:spPr>
          <a:xfrm>
            <a:off x="-709448" y="1307370"/>
            <a:ext cx="12580882" cy="5811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 и спортивные секции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В Рязанском районе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299726" y="440148"/>
            <a:ext cx="1466100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460942" y="2100916"/>
            <a:ext cx="10640845" cy="16466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600"/>
              </a:spcBef>
              <a:buSzPct val="110000"/>
            </a:pPr>
            <a:r>
              <a:rPr lang="ru-RU" sz="2400" b="1" dirty="0">
                <a:latin typeface="Gilroy" panose="00000500000000000000" pitchFamily="2" charset="-52"/>
              </a:rPr>
              <a:t>Досуговые </a:t>
            </a:r>
            <a:r>
              <a:rPr lang="ru-RU" sz="2400" b="1" dirty="0" smtClean="0">
                <a:latin typeface="Gilroy" panose="00000500000000000000" pitchFamily="2" charset="-52"/>
              </a:rPr>
              <a:t>студии:</a:t>
            </a:r>
          </a:p>
          <a:p>
            <a:pPr marL="342900" algn="just">
              <a:spcBef>
                <a:spcPts val="600"/>
              </a:spcBef>
              <a:buSzPct val="110000"/>
            </a:pPr>
            <a:r>
              <a:rPr lang="ru-RU" sz="2400" dirty="0">
                <a:latin typeface="Gilroy" panose="00000500000000000000" pitchFamily="2" charset="-52"/>
              </a:rPr>
              <a:t>Изостудия "Лучики", Изостудия "Хочу рисовать!", Изостудия "</a:t>
            </a:r>
            <a:r>
              <a:rPr lang="ru-RU" sz="2400" dirty="0" err="1">
                <a:latin typeface="Gilroy" panose="00000500000000000000" pitchFamily="2" charset="-52"/>
              </a:rPr>
              <a:t>Вообразилия</a:t>
            </a:r>
            <a:r>
              <a:rPr lang="ru-RU" sz="2400" dirty="0">
                <a:latin typeface="Gilroy" panose="00000500000000000000" pitchFamily="2" charset="-52"/>
              </a:rPr>
              <a:t>", Изостудия "</a:t>
            </a:r>
            <a:r>
              <a:rPr lang="ru-RU" sz="2400" dirty="0" err="1">
                <a:latin typeface="Gilroy" panose="00000500000000000000" pitchFamily="2" charset="-52"/>
              </a:rPr>
              <a:t>Рисовашки</a:t>
            </a:r>
            <a:r>
              <a:rPr lang="ru-RU" sz="2400" dirty="0">
                <a:latin typeface="Gilroy" panose="00000500000000000000" pitchFamily="2" charset="-52"/>
              </a:rPr>
              <a:t>", Изостудия "Чудо-карандаши", Изостудия "Радуга".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460942" y="3980306"/>
            <a:ext cx="10640845" cy="9079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600"/>
              </a:spcBef>
              <a:buSzPct val="110000"/>
            </a:pPr>
            <a:r>
              <a:rPr lang="ru-RU" sz="2400" b="1" dirty="0" smtClean="0">
                <a:latin typeface="Gilroy" panose="00000500000000000000" pitchFamily="2" charset="-52"/>
              </a:rPr>
              <a:t>Спортивные секции:</a:t>
            </a:r>
          </a:p>
          <a:p>
            <a:pPr marL="342900" algn="just">
              <a:spcBef>
                <a:spcPts val="600"/>
              </a:spcBef>
              <a:buSzPct val="110000"/>
            </a:pPr>
            <a:r>
              <a:rPr lang="ru-RU" sz="2400" dirty="0">
                <a:latin typeface="Gilroy" panose="00000500000000000000" pitchFamily="2" charset="-52"/>
              </a:rPr>
              <a:t>Спортивная секция </a:t>
            </a:r>
            <a:r>
              <a:rPr lang="ru-RU" sz="2400" dirty="0" smtClean="0">
                <a:latin typeface="Gilroy" panose="00000500000000000000" pitchFamily="2" charset="-52"/>
              </a:rPr>
              <a:t>«Стратегия», спортивная </a:t>
            </a:r>
            <a:r>
              <a:rPr lang="ru-RU" sz="2400" dirty="0">
                <a:latin typeface="Gilroy" panose="00000500000000000000" pitchFamily="2" charset="-52"/>
              </a:rPr>
              <a:t>секция </a:t>
            </a:r>
            <a:r>
              <a:rPr lang="ru-RU" sz="2400" dirty="0" smtClean="0">
                <a:latin typeface="Gilroy" panose="00000500000000000000" pitchFamily="2" charset="-52"/>
              </a:rPr>
              <a:t>«Умная игра».</a:t>
            </a:r>
            <a:endParaRPr lang="ru-RU" sz="2400" dirty="0">
              <a:latin typeface="Gilroy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460942" y="5050632"/>
            <a:ext cx="10640845" cy="9079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600"/>
              </a:spcBef>
              <a:buSzPct val="110000"/>
            </a:pPr>
            <a:r>
              <a:rPr lang="ru-RU" sz="2400" b="1" dirty="0" smtClean="0">
                <a:latin typeface="Gilroy" panose="00000500000000000000" pitchFamily="2" charset="-52"/>
              </a:rPr>
              <a:t>Внебюджетные кружки:</a:t>
            </a:r>
          </a:p>
          <a:p>
            <a:pPr marL="342900" algn="just">
              <a:spcBef>
                <a:spcPts val="600"/>
              </a:spcBef>
              <a:buSzPct val="110000"/>
            </a:pPr>
            <a:r>
              <a:rPr lang="ru-RU" sz="2400" dirty="0">
                <a:latin typeface="Gilroy" panose="00000500000000000000" pitchFamily="2" charset="-52"/>
              </a:rPr>
              <a:t>Изостудия </a:t>
            </a:r>
            <a:r>
              <a:rPr lang="ru-RU" sz="2400" dirty="0" smtClean="0">
                <a:latin typeface="Gilroy" panose="00000500000000000000" pitchFamily="2" charset="-52"/>
              </a:rPr>
              <a:t>«Колорит», изостудия «Этюд».</a:t>
            </a:r>
            <a:endParaRPr lang="ru-RU" sz="24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81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027" name="Picture 3" descr="G:\2024\фото к презентации\Занятия\рязанский\студия Радуг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4"/>
          <a:stretch/>
        </p:blipFill>
        <p:spPr bwMode="auto">
          <a:xfrm>
            <a:off x="6175249" y="1436919"/>
            <a:ext cx="5382344" cy="4173589"/>
          </a:xfrm>
          <a:prstGeom prst="round2DiagRect">
            <a:avLst>
              <a:gd name="adj1" fmla="val 26170"/>
              <a:gd name="adj2" fmla="val 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023380" y="4302155"/>
            <a:ext cx="896187" cy="259244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G:\2024\фото к презентации\Занятия\рязанский\изостудия Чудокаранда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8" y="1436919"/>
            <a:ext cx="4851027" cy="4173589"/>
          </a:xfrm>
          <a:prstGeom prst="round2DiagRect">
            <a:avLst>
              <a:gd name="adj1" fmla="val 0"/>
              <a:gd name="adj2" fmla="val 3016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198369" y="4217631"/>
            <a:ext cx="896186" cy="27614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75323" y="5295732"/>
            <a:ext cx="237519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Изостудия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«Радуга»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65714" y="5295732"/>
            <a:ext cx="270574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Изостудия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Чудо-карандаши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»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97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15173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6222" b="22779"/>
          <a:stretch/>
        </p:blipFill>
        <p:spPr>
          <a:xfrm>
            <a:off x="-945431" y="1369269"/>
            <a:ext cx="12405125" cy="5989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Крупные </a:t>
            </a:r>
            <a:r>
              <a:rPr lang="ru-RU" sz="3200" b="1" dirty="0">
                <a:solidFill>
                  <a:srgbClr val="C0181C"/>
                </a:solidFill>
                <a:latin typeface="Gilroy" panose="00000500000000000000" pitchFamily="2" charset="-52"/>
              </a:rPr>
              <a:t>социально-значимые 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в Рязанском районе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954558" y="380692"/>
            <a:ext cx="751809" cy="144104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803474" y="1522470"/>
            <a:ext cx="10197863" cy="541686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indent="-457200" algn="just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«Флаг </a:t>
            </a:r>
            <a:r>
              <a:rPr lang="ru-RU" sz="1700" dirty="0">
                <a:latin typeface="Gilroy" panose="00000500000000000000" pitchFamily="2" charset="-52"/>
              </a:rPr>
              <a:t>державы — символ славы</a:t>
            </a:r>
            <a:r>
              <a:rPr lang="ru-RU" sz="1700" dirty="0" smtClean="0">
                <a:latin typeface="Gilroy" panose="00000500000000000000" pitchFamily="2" charset="-52"/>
              </a:rPr>
              <a:t>!». </a:t>
            </a:r>
            <a:r>
              <a:rPr lang="ru-RU" sz="1700" dirty="0">
                <a:latin typeface="Gilroy" panose="00000500000000000000" pitchFamily="2" charset="-52"/>
              </a:rPr>
              <a:t>Праздничное мероприятие, посвященное Дню государственного флага России</a:t>
            </a:r>
            <a:r>
              <a:rPr lang="ru-RU" sz="17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Легкоатлетический </a:t>
            </a:r>
            <a:r>
              <a:rPr lang="ru-RU" sz="1700" dirty="0">
                <a:latin typeface="Gilroy" panose="00000500000000000000" pitchFamily="2" charset="-52"/>
              </a:rPr>
              <a:t>кросс </a:t>
            </a:r>
            <a:r>
              <a:rPr lang="ru-RU" sz="1700" dirty="0" smtClean="0">
                <a:latin typeface="Gilroy" panose="00000500000000000000" pitchFamily="2" charset="-52"/>
              </a:rPr>
              <a:t>«Юго-восточное кольцо»;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«Я </a:t>
            </a:r>
            <a:r>
              <a:rPr lang="ru-RU" sz="1700" dirty="0">
                <a:latin typeface="Gilroy" panose="00000500000000000000" pitchFamily="2" charset="-52"/>
              </a:rPr>
              <a:t>служу России</a:t>
            </a:r>
            <a:r>
              <a:rPr lang="ru-RU" sz="1700" dirty="0" smtClean="0">
                <a:latin typeface="Gilroy" panose="00000500000000000000" pitchFamily="2" charset="-52"/>
              </a:rPr>
              <a:t>!». </a:t>
            </a:r>
            <a:r>
              <a:rPr lang="ru-RU" sz="1700" dirty="0">
                <a:latin typeface="Gilroy" panose="00000500000000000000" pitchFamily="2" charset="-52"/>
              </a:rPr>
              <a:t>Праздничное мероприятие, посвящённое Дню Защитника </a:t>
            </a:r>
            <a:r>
              <a:rPr lang="ru-RU" sz="1700" dirty="0" smtClean="0">
                <a:latin typeface="Gilroy" panose="00000500000000000000" pitchFamily="2" charset="-52"/>
              </a:rPr>
              <a:t>Отечества;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«Здоровое </a:t>
            </a:r>
            <a:r>
              <a:rPr lang="ru-RU" sz="1700" dirty="0">
                <a:latin typeface="Gilroy" panose="00000500000000000000" pitchFamily="2" charset="-52"/>
              </a:rPr>
              <a:t>поколение</a:t>
            </a:r>
            <a:r>
              <a:rPr lang="ru-RU" sz="1700" dirty="0" smtClean="0">
                <a:latin typeface="Gilroy" panose="00000500000000000000" pitchFamily="2" charset="-52"/>
              </a:rPr>
              <a:t>!». </a:t>
            </a:r>
            <a:r>
              <a:rPr lang="ru-RU" sz="1700" dirty="0">
                <a:latin typeface="Gilroy" panose="00000500000000000000" pitchFamily="2" charset="-52"/>
              </a:rPr>
              <a:t>Праздничное </a:t>
            </a:r>
            <a:r>
              <a:rPr lang="ru-RU" sz="1700" dirty="0" smtClean="0">
                <a:latin typeface="Gilroy" panose="00000500000000000000" pitchFamily="2" charset="-52"/>
              </a:rPr>
              <a:t>мероприятие;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«Золотая </a:t>
            </a:r>
            <a:r>
              <a:rPr lang="ru-RU" sz="1700" dirty="0">
                <a:latin typeface="Gilroy" panose="00000500000000000000" pitchFamily="2" charset="-52"/>
              </a:rPr>
              <a:t>моя </a:t>
            </a:r>
            <a:r>
              <a:rPr lang="ru-RU" sz="1700" dirty="0" smtClean="0">
                <a:latin typeface="Gilroy" panose="00000500000000000000" pitchFamily="2" charset="-52"/>
              </a:rPr>
              <a:t>Москва». </a:t>
            </a:r>
            <a:r>
              <a:rPr lang="ru-RU" sz="1700" dirty="0">
                <a:latin typeface="Gilroy" panose="00000500000000000000" pitchFamily="2" charset="-52"/>
              </a:rPr>
              <a:t>Концерт, посвященный Дню города Москвы</a:t>
            </a:r>
            <a:r>
              <a:rPr lang="ru-RU" sz="17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«Россия</a:t>
            </a:r>
            <a:r>
              <a:rPr lang="ru-RU" sz="1700" dirty="0">
                <a:latin typeface="Gilroy" panose="00000500000000000000" pitchFamily="2" charset="-52"/>
              </a:rPr>
              <a:t>, Родина, </a:t>
            </a:r>
            <a:r>
              <a:rPr lang="ru-RU" sz="1700" dirty="0" smtClean="0">
                <a:latin typeface="Gilroy" panose="00000500000000000000" pitchFamily="2" charset="-52"/>
              </a:rPr>
              <a:t>Единство». </a:t>
            </a:r>
            <a:r>
              <a:rPr lang="ru-RU" sz="1700" dirty="0">
                <a:latin typeface="Gilroy" panose="00000500000000000000" pitchFamily="2" charset="-52"/>
              </a:rPr>
              <a:t>Праздничное мероприятие, посвящённое Дню народного единства</a:t>
            </a:r>
            <a:r>
              <a:rPr lang="ru-RU" sz="17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«Прощеное воскресенье». </a:t>
            </a:r>
            <a:r>
              <a:rPr lang="ru-RU" sz="1700" dirty="0">
                <a:latin typeface="Gilroy" panose="00000500000000000000" pitchFamily="2" charset="-52"/>
              </a:rPr>
              <a:t>Праздничное </a:t>
            </a:r>
            <a:r>
              <a:rPr lang="ru-RU" sz="1700" dirty="0" smtClean="0">
                <a:latin typeface="Gilroy" panose="00000500000000000000" pitchFamily="2" charset="-52"/>
              </a:rPr>
              <a:t>мероприятие;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«Майская пора». </a:t>
            </a:r>
            <a:r>
              <a:rPr lang="ru-RU" sz="1700" dirty="0">
                <a:latin typeface="Gilroy" panose="00000500000000000000" pitchFamily="2" charset="-52"/>
              </a:rPr>
              <a:t>Праздничное </a:t>
            </a:r>
            <a:r>
              <a:rPr lang="ru-RU" sz="1700" dirty="0" smtClean="0">
                <a:latin typeface="Gilroy" panose="00000500000000000000" pitchFamily="2" charset="-52"/>
              </a:rPr>
              <a:t>мероприятие;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«День </a:t>
            </a:r>
            <a:r>
              <a:rPr lang="ru-RU" sz="1700" dirty="0">
                <a:latin typeface="Gilroy" panose="00000500000000000000" pitchFamily="2" charset="-52"/>
              </a:rPr>
              <a:t>Петра и </a:t>
            </a:r>
            <a:r>
              <a:rPr lang="ru-RU" sz="1700" dirty="0" err="1" smtClean="0">
                <a:latin typeface="Gilroy" panose="00000500000000000000" pitchFamily="2" charset="-52"/>
              </a:rPr>
              <a:t>Февронии</a:t>
            </a:r>
            <a:r>
              <a:rPr lang="ru-RU" sz="1700" dirty="0" smtClean="0">
                <a:latin typeface="Gilroy" panose="00000500000000000000" pitchFamily="2" charset="-52"/>
              </a:rPr>
              <a:t>». </a:t>
            </a:r>
            <a:r>
              <a:rPr lang="ru-RU" sz="1700" dirty="0">
                <a:latin typeface="Gilroy" panose="00000500000000000000" pitchFamily="2" charset="-52"/>
              </a:rPr>
              <a:t>Праздничное мероприятие, посвящённое Дню семьи, любви и верности</a:t>
            </a:r>
            <a:r>
              <a:rPr lang="ru-RU" sz="17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«День </a:t>
            </a:r>
            <a:r>
              <a:rPr lang="ru-RU" sz="1700" dirty="0">
                <a:latin typeface="Gilroy" panose="00000500000000000000" pitchFamily="2" charset="-52"/>
              </a:rPr>
              <a:t>Рязанского </a:t>
            </a:r>
            <a:r>
              <a:rPr lang="ru-RU" sz="1700" dirty="0" smtClean="0">
                <a:latin typeface="Gilroy" panose="00000500000000000000" pitchFamily="2" charset="-52"/>
              </a:rPr>
              <a:t>проспекта». </a:t>
            </a:r>
            <a:r>
              <a:rPr lang="ru-RU" sz="1700" dirty="0">
                <a:latin typeface="Gilroy" panose="00000500000000000000" pitchFamily="2" charset="-52"/>
              </a:rPr>
              <a:t>Праздничное мероприятие</a:t>
            </a:r>
            <a:r>
              <a:rPr lang="ru-RU" sz="17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«Войны </a:t>
            </a:r>
            <a:r>
              <a:rPr lang="ru-RU" sz="1700" dirty="0">
                <a:latin typeface="Gilroy" panose="00000500000000000000" pitchFamily="2" charset="-52"/>
              </a:rPr>
              <a:t>священные </a:t>
            </a:r>
            <a:r>
              <a:rPr lang="ru-RU" sz="1700" dirty="0" smtClean="0">
                <a:latin typeface="Gilroy" panose="00000500000000000000" pitchFamily="2" charset="-52"/>
              </a:rPr>
              <a:t>страницы». </a:t>
            </a:r>
            <a:r>
              <a:rPr lang="ru-RU" sz="1700" dirty="0">
                <a:latin typeface="Gilroy" panose="00000500000000000000" pitchFamily="2" charset="-52"/>
              </a:rPr>
              <a:t>Праздничное мероприятие, посвященное 78-й годовщине Победы в Великой Отечественной войне 1941-1945 гг</a:t>
            </a:r>
            <a:r>
              <a:rPr lang="ru-RU" sz="17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«Снежный серпантин». </a:t>
            </a:r>
            <a:r>
              <a:rPr lang="ru-RU" sz="1700" dirty="0">
                <a:latin typeface="Gilroy" panose="00000500000000000000" pitchFamily="2" charset="-52"/>
              </a:rPr>
              <a:t>Праздничное мероприятие</a:t>
            </a:r>
            <a:r>
              <a:rPr lang="ru-RU" sz="17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4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ilroy" panose="00000500000000000000" pitchFamily="2" charset="-52"/>
              </a:rPr>
              <a:t>Соревнования </a:t>
            </a:r>
            <a:r>
              <a:rPr lang="ru-RU" sz="1700" dirty="0">
                <a:latin typeface="Gilroy" panose="00000500000000000000" pitchFamily="2" charset="-52"/>
              </a:rPr>
              <a:t>по спортивному ориентированию </a:t>
            </a:r>
            <a:r>
              <a:rPr lang="ru-RU" sz="1700" dirty="0" smtClean="0">
                <a:latin typeface="Gilroy" panose="00000500000000000000" pitchFamily="2" charset="-52"/>
              </a:rPr>
              <a:t>«Охота </a:t>
            </a:r>
            <a:r>
              <a:rPr lang="ru-RU" sz="1700" dirty="0">
                <a:latin typeface="Gilroy" panose="00000500000000000000" pitchFamily="2" charset="-52"/>
              </a:rPr>
              <a:t>на </a:t>
            </a:r>
            <a:r>
              <a:rPr lang="ru-RU" sz="1700" dirty="0" smtClean="0">
                <a:latin typeface="Gilroy" panose="00000500000000000000" pitchFamily="2" charset="-52"/>
              </a:rPr>
              <a:t>лис».</a:t>
            </a:r>
            <a:r>
              <a:rPr lang="ru-RU" sz="1700" dirty="0"/>
              <a:t/>
            </a:r>
            <a:br>
              <a:rPr lang="ru-RU" sz="1700" dirty="0"/>
            </a:br>
            <a:endParaRPr lang="ru-RU" sz="1700" dirty="0" smtClean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03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235101" y="21438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074" name="Picture 2" descr="G:\2024\фото к презентации\Мероприятия\рязанский\Спортивные эстафеты Веселые стар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1" y="1338448"/>
            <a:ext cx="5672512" cy="4254385"/>
          </a:xfrm>
          <a:prstGeom prst="round2DiagRect">
            <a:avLst>
              <a:gd name="adj1" fmla="val 0"/>
              <a:gd name="adj2" fmla="val 2539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831451" y="3808847"/>
            <a:ext cx="867174" cy="351885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79390" y="5265624"/>
            <a:ext cx="297129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Спортивные эстафеты «Веселые старты»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pic>
        <p:nvPicPr>
          <p:cNvPr id="3075" name="Picture 3" descr="G:\2024\фото к презентации\Мероприятия\рязанский\Праздничное мероприятие Флаг державы – символ славы!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58" y="1294847"/>
            <a:ext cx="5672513" cy="4254385"/>
          </a:xfrm>
          <a:prstGeom prst="round2DiagRect">
            <a:avLst>
              <a:gd name="adj1" fmla="val 24032"/>
              <a:gd name="adj2" fmla="val 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7126514" y="5179811"/>
            <a:ext cx="4468477" cy="883328"/>
            <a:chOff x="8919260" y="5055842"/>
            <a:chExt cx="3025183" cy="883328"/>
          </a:xfrm>
        </p:grpSpPr>
        <p:sp>
          <p:nvSpPr>
            <p:cNvPr id="23" name="Прямоугольник: скругленные противолежащие углы 13">
              <a:extLst>
                <a:ext uri="{FF2B5EF4-FFF2-40B4-BE49-F238E27FC236}">
                  <a16:creationId xmlns="" xmlns:a16="http://schemas.microsoft.com/office/drawing/2014/main" id="{2BDD8A5C-00FE-4E47-ADA6-35A08155FB4C}"/>
                </a:ext>
              </a:extLst>
            </p:cNvPr>
            <p:cNvSpPr/>
            <p:nvPr/>
          </p:nvSpPr>
          <p:spPr>
            <a:xfrm rot="16200000" flipV="1">
              <a:off x="9990188" y="3984914"/>
              <a:ext cx="883328" cy="3025183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46B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8919260" y="5194858"/>
              <a:ext cx="3025183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000" dirty="0" smtClean="0">
                  <a:solidFill>
                    <a:schemeClr val="bg1"/>
                  </a:solidFill>
                  <a:latin typeface="Gilroy" panose="00000500000000000000" pitchFamily="2" charset="-52"/>
                </a:rPr>
                <a:t>Праздничное мероприятие «Флаг державы – символ России!»</a:t>
              </a:r>
              <a:endParaRPr lang="ru-RU" sz="2000" dirty="0" smtClean="0">
                <a:solidFill>
                  <a:schemeClr val="bg1"/>
                </a:solidFill>
                <a:latin typeface="Gilroy" panose="000005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9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235101" y="21438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05" y="1584715"/>
            <a:ext cx="5599200" cy="3731341"/>
          </a:xfrm>
          <a:prstGeom prst="round2DiagRect">
            <a:avLst>
              <a:gd name="adj1" fmla="val 28074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137420" y="3171942"/>
            <a:ext cx="867175" cy="468746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89293" y="5213029"/>
            <a:ext cx="456342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Соревнования по спортивному ориентированию «Охота на лис»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pic>
        <p:nvPicPr>
          <p:cNvPr id="4098" name="Picture 2" descr="G:\2024\фото к презентации\Мероприятия\рязанский\Праздничное мероприятие Майская по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5" y="1408257"/>
            <a:ext cx="5503307" cy="4127480"/>
          </a:xfrm>
          <a:prstGeom prst="round2DiagRect">
            <a:avLst>
              <a:gd name="adj1" fmla="val 0"/>
              <a:gd name="adj2" fmla="val 29096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688526" y="3599735"/>
            <a:ext cx="867174" cy="3831884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06171" y="5213142"/>
            <a:ext cx="375732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Праздничное мероприятие «Майская пора»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37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645</Words>
  <Application>Microsoft Office PowerPoint</Application>
  <PresentationFormat>Произвольный</PresentationFormat>
  <Paragraphs>89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Inna</cp:lastModifiedBy>
  <cp:revision>191</cp:revision>
  <dcterms:created xsi:type="dcterms:W3CDTF">2022-06-09T19:17:28Z</dcterms:created>
  <dcterms:modified xsi:type="dcterms:W3CDTF">2024-03-29T08:38:05Z</dcterms:modified>
</cp:coreProperties>
</file>