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5"/>
  </p:notesMasterIdLst>
  <p:sldIdLst>
    <p:sldId id="256" r:id="rId3"/>
    <p:sldId id="285" r:id="rId4"/>
    <p:sldId id="262" r:id="rId5"/>
    <p:sldId id="258" r:id="rId6"/>
    <p:sldId id="286" r:id="rId7"/>
    <p:sldId id="273" r:id="rId8"/>
    <p:sldId id="289" r:id="rId9"/>
    <p:sldId id="269" r:id="rId10"/>
    <p:sldId id="270" r:id="rId11"/>
    <p:sldId id="287" r:id="rId12"/>
    <p:sldId id="276" r:id="rId13"/>
    <p:sldId id="288" r:id="rId14"/>
    <p:sldId id="277" r:id="rId15"/>
    <p:sldId id="290" r:id="rId16"/>
    <p:sldId id="278" r:id="rId17"/>
    <p:sldId id="291" r:id="rId18"/>
    <p:sldId id="292" r:id="rId19"/>
    <p:sldId id="293" r:id="rId20"/>
    <p:sldId id="281" r:id="rId21"/>
    <p:sldId id="282" r:id="rId22"/>
    <p:sldId id="283" r:id="rId23"/>
    <p:sldId id="284" r:id="rId24"/>
  </p:sldIdLst>
  <p:sldSz cx="9144000" cy="5143500" type="screen16x9"/>
  <p:notesSz cx="6858000" cy="9144000"/>
  <p:embeddedFontLst>
    <p:embeddedFont>
      <p:font typeface="Verdana" panose="020B0604030504040204" pitchFamily="34" charset="0"/>
      <p:regular r:id="rId26"/>
      <p:bold r:id="rId27"/>
      <p:italic r:id="rId28"/>
      <p:boldItalic r:id="rId29"/>
    </p:embeddedFont>
    <p:embeddedFont>
      <p:font typeface="Montserrat" panose="020B0604020202020204" charset="-52"/>
      <p:regular r:id="rId30"/>
      <p:bold r:id="rId31"/>
      <p:italic r:id="rId32"/>
      <p:boldItalic r:id="rId33"/>
    </p:embeddedFont>
    <p:embeddedFont>
      <p:font typeface="Roboto" panose="020B0604020202020204" charset="0"/>
      <p:regular r:id="rId34"/>
      <p:bold r:id="rId35"/>
      <p:italic r:id="rId36"/>
      <p:boldItalic r:id="rId37"/>
    </p:embeddedFont>
    <p:embeddedFont>
      <p:font typeface="Montserrat ExtraBold" panose="020B0604020202020204" charset="-52"/>
      <p:bold r:id="rId38"/>
      <p:boldItalic r:id="rId39"/>
    </p:embeddedFont>
    <p:embeddedFont>
      <p:font typeface="Candara" panose="020E0502030303020204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E3F2FB"/>
    <a:srgbClr val="707070"/>
    <a:srgbClr val="E6E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2C341A-64ED-4D0F-B2A9-4CF86E4751A3}">
  <a:tblStyle styleId="{112C341A-64ED-4D0F-B2A9-4CF86E4751A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2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8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4c0c3bb2de_2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24c0c3bb2de_2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24c0c3bb2de_2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4" name="Google Shape;474;g24c0c3bb2de_2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24c0c3bb2de_2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0" name="Google Shape;430;g24c0c3bb2de_2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24c0c3bb2de_2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0" name="Google Shape;430;g24c0c3bb2de_2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16934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24c0c3bb2de_2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1" name="Google Shape;441;g24c0c3bb2de_2_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24d9757bbe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24d9757bbe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86955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24d9757bbe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24d9757bbe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24d9757bbe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24d9757bbe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38247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24d9757bbe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24d9757bbe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48355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24d9757bbe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24d9757bbe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89722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24c0c3bb2de_2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7" name="Google Shape;487;g24c0c3bb2de_2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4c0c3bb2de_2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24c0c3bb2de_2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24c0c3bb2de_2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5" name="Google Shape;505;g24c0c3bb2de_2_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24ecd9c7a5c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8" name="Google Shape;518;g24ecd9c7a5c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24ecd9c7a5c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1" name="Google Shape;531;g24ecd9c7a5c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4c0c3bb2de_2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g24c0c3bb2de_2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4c0c3bb2de_2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g24c0c3bb2de_2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4c0c3bb2de_2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g24c0c3bb2de_2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4c0c3bb2de_2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8" name="Google Shape;358;g24c0c3bb2de_2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4c0c3bb2de_2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g24c0c3bb2de_2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0917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4c0c3bb2de_2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g24c0c3bb2de_2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4c0c3bb2de_2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g24c0c3bb2de_2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4.sv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4.sv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11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47.svg"/><Relationship Id="rId4" Type="http://schemas.openxmlformats.org/officeDocument/2006/relationships/image" Target="../media/image12.pn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3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g"/><Relationship Id="rId5" Type="http://schemas.openxmlformats.org/officeDocument/2006/relationships/image" Target="../media/image16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41.jp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5"/>
          <p:cNvPicPr preferRelativeResize="0"/>
          <p:nvPr/>
        </p:nvPicPr>
        <p:blipFill rotWithShape="1">
          <a:blip r:embed="rId3">
            <a:alphaModFix amt="17000"/>
          </a:blip>
          <a:srcRect/>
          <a:stretch/>
        </p:blipFill>
        <p:spPr>
          <a:xfrm rot="8100000">
            <a:off x="6168766" y="573217"/>
            <a:ext cx="3271568" cy="3298797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5"/>
          <p:cNvSpPr txBox="1"/>
          <p:nvPr/>
        </p:nvSpPr>
        <p:spPr>
          <a:xfrm>
            <a:off x="369802" y="1443975"/>
            <a:ext cx="6360000" cy="304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" sz="2800" b="0" i="0" u="none" strike="noStrike" cap="none" dirty="0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Информация </a:t>
            </a:r>
            <a:br>
              <a:rPr lang="ru" sz="2800" b="0" i="0" u="none" strike="noStrike" cap="none" dirty="0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r>
              <a:rPr lang="ru" sz="2800" b="0" i="0" u="none" strike="noStrike" cap="none" dirty="0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об осуществлении </a:t>
            </a:r>
            <a:br>
              <a:rPr lang="ru" sz="2800" b="0" i="0" u="none" strike="noStrike" cap="none" dirty="0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r>
              <a:rPr lang="ru" sz="2800" b="0" i="0" u="none" strike="noStrike" cap="none" dirty="0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образовательной</a:t>
            </a:r>
            <a:br>
              <a:rPr lang="ru" sz="2800" b="0" i="0" u="none" strike="noStrike" cap="none" dirty="0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r>
              <a:rPr lang="ru" sz="2800" b="0" i="0" u="none" strike="noStrike" cap="none" dirty="0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деятельности</a:t>
            </a:r>
            <a:endParaRPr sz="3400" b="0" i="0" u="none" strike="noStrike" cap="none" dirty="0">
              <a:solidFill>
                <a:srgbClr val="38A0E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ru" sz="2300" b="0" i="0" u="none" strike="noStrike" cap="none" dirty="0">
                <a:solidFill>
                  <a:srgbClr val="38A0E0"/>
                </a:solidFill>
                <a:latin typeface="Montserrat"/>
                <a:ea typeface="Montserrat"/>
                <a:cs typeface="Montserrat"/>
                <a:sym typeface="Montserrat"/>
              </a:rPr>
              <a:t>_______________________ </a:t>
            </a:r>
            <a:br>
              <a:rPr lang="ru" sz="2300" b="0" i="0" u="none" strike="noStrike" cap="none" dirty="0">
                <a:solidFill>
                  <a:srgbClr val="38A0E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1700" b="0" i="0" u="none" strike="noStrike" cap="none" dirty="0">
                <a:solidFill>
                  <a:srgbClr val="38A0E0"/>
                </a:solidFill>
                <a:latin typeface="Montserrat"/>
                <a:ea typeface="Montserrat"/>
                <a:cs typeface="Montserrat"/>
                <a:sym typeface="Montserrat"/>
              </a:rPr>
              <a:t>Государственное бюджетное общеобразовательное учреждение города Москвы «Школа № 777 имени Героя Советского Союза Е.В. Михайлова»</a:t>
            </a:r>
            <a:endParaRPr sz="1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25"/>
          <p:cNvSpPr/>
          <p:nvPr/>
        </p:nvSpPr>
        <p:spPr>
          <a:xfrm>
            <a:off x="7604750" y="0"/>
            <a:ext cx="1539000" cy="5143500"/>
          </a:xfrm>
          <a:prstGeom prst="rect">
            <a:avLst/>
          </a:prstGeom>
          <a:solidFill>
            <a:srgbClr val="38A0E0">
              <a:alpha val="11372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25"/>
          <p:cNvPicPr preferRelativeResize="0"/>
          <p:nvPr/>
        </p:nvPicPr>
        <p:blipFill rotWithShape="1">
          <a:blip r:embed="rId4">
            <a:alphaModFix/>
          </a:blip>
          <a:srcRect t="31902" b="34418"/>
          <a:stretch/>
        </p:blipFill>
        <p:spPr>
          <a:xfrm>
            <a:off x="369800" y="386419"/>
            <a:ext cx="1823075" cy="61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Изображение выглядит как Красочность, Графика, треугольник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C0A2B81-4766-B2A6-723E-0053C0A821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2875" y="286442"/>
            <a:ext cx="1150386" cy="81392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6" name="Google Shape;476;p49"/>
          <p:cNvCxnSpPr/>
          <p:nvPr/>
        </p:nvCxnSpPr>
        <p:spPr>
          <a:xfrm>
            <a:off x="2174971" y="356695"/>
            <a:ext cx="0" cy="33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3" name="Google Shape;483;p49"/>
          <p:cNvSpPr txBox="1">
            <a:spLocks noGrp="1"/>
          </p:cNvSpPr>
          <p:nvPr>
            <p:ph type="title"/>
          </p:nvPr>
        </p:nvSpPr>
        <p:spPr>
          <a:xfrm>
            <a:off x="2365650" y="301725"/>
            <a:ext cx="63429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820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ИЗМЕНЕНИЕ ФОРМАТА ПОДГОТОВКИ К ЕГЭ </a:t>
            </a:r>
            <a:endParaRPr sz="1820">
              <a:solidFill>
                <a:srgbClr val="38A0E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84" name="Google Shape;484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>
                <a:solidFill>
                  <a:srgbClr val="1F497D"/>
                </a:solidFill>
                <a:latin typeface="Montserrat" panose="00000500000000000000" pitchFamily="2" charset="-52"/>
              </a:rPr>
              <a:t>10</a:t>
            </a:fld>
            <a:endParaRPr dirty="0">
              <a:solidFill>
                <a:srgbClr val="1F497D"/>
              </a:solidFill>
              <a:latin typeface="Montserrat" panose="00000500000000000000" pitchFamily="2" charset="-52"/>
            </a:endParaRPr>
          </a:p>
        </p:txBody>
      </p:sp>
      <p:pic>
        <p:nvPicPr>
          <p:cNvPr id="2" name="Рисунок 1" descr="Изображение выглядит как Красочность, Графика, треугольник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0E2159F-8A5B-3F0D-2261-F500DE560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42" y="142199"/>
            <a:ext cx="1080542" cy="764511"/>
          </a:xfrm>
          <a:prstGeom prst="rect">
            <a:avLst/>
          </a:prstGeom>
        </p:spPr>
      </p:pic>
      <p:sp>
        <p:nvSpPr>
          <p:cNvPr id="3" name="Google Shape;482;p49">
            <a:extLst>
              <a:ext uri="{FF2B5EF4-FFF2-40B4-BE49-F238E27FC236}">
                <a16:creationId xmlns:a16="http://schemas.microsoft.com/office/drawing/2014/main" id="{5AEFE063-5B26-3E2F-58A7-CAB58A3F6B42}"/>
              </a:ext>
            </a:extLst>
          </p:cNvPr>
          <p:cNvSpPr txBox="1"/>
          <p:nvPr/>
        </p:nvSpPr>
        <p:spPr>
          <a:xfrm>
            <a:off x="594941" y="906710"/>
            <a:ext cx="7954109" cy="4073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b="1" dirty="0">
                <a:solidFill>
                  <a:srgbClr val="1F497D"/>
                </a:solidFill>
                <a:latin typeface="Montserrat" panose="00000500000000000000" pitchFamily="2" charset="-52"/>
                <a:ea typeface="Times New Roman"/>
                <a:cs typeface="Times New Roman"/>
                <a:sym typeface="Times New Roman"/>
              </a:rPr>
              <a:t>140 обучающихся </a:t>
            </a:r>
            <a:r>
              <a:rPr lang="ru" dirty="0">
                <a:solidFill>
                  <a:srgbClr val="1F497D"/>
                </a:solidFill>
                <a:latin typeface="Montserrat" panose="00000500000000000000" pitchFamily="2" charset="-52"/>
                <a:ea typeface="Times New Roman"/>
                <a:cs typeface="Times New Roman"/>
                <a:sym typeface="Times New Roman"/>
              </a:rPr>
              <a:t>11-х классов ГБОУ Школа №777 стали </a:t>
            </a:r>
            <a:r>
              <a:rPr lang="ru" b="1" dirty="0">
                <a:solidFill>
                  <a:srgbClr val="1F497D"/>
                </a:solidFill>
                <a:latin typeface="Montserrat" panose="00000500000000000000" pitchFamily="2" charset="-52"/>
                <a:ea typeface="Times New Roman"/>
                <a:cs typeface="Times New Roman"/>
                <a:sym typeface="Times New Roman"/>
              </a:rPr>
              <a:t>участниками пилотного проекта</a:t>
            </a:r>
            <a:r>
              <a:rPr lang="ru" dirty="0">
                <a:solidFill>
                  <a:srgbClr val="1F497D"/>
                </a:solidFill>
                <a:latin typeface="Montserrat" panose="00000500000000000000" pitchFamily="2" charset="-52"/>
                <a:ea typeface="Times New Roman"/>
                <a:cs typeface="Times New Roman"/>
                <a:sym typeface="Times New Roman"/>
              </a:rPr>
              <a:t> </a:t>
            </a:r>
            <a:r>
              <a:rPr lang="ru" dirty="0">
                <a:solidFill>
                  <a:srgbClr val="1F497D"/>
                </a:solidFill>
                <a:highlight>
                  <a:srgbClr val="FFFFFF"/>
                </a:highlight>
                <a:latin typeface="Montserrat" panose="00000500000000000000" pitchFamily="2" charset="-52"/>
                <a:ea typeface="Times New Roman"/>
                <a:cs typeface="Times New Roman"/>
                <a:sym typeface="Times New Roman"/>
              </a:rPr>
              <a:t>по созданию дополнительных условий повышения качества подготовки к государственной итоговой аттестации выпускников 11-х классов 2022/2023 учебного года.</a:t>
            </a:r>
            <a:endParaRPr dirty="0">
              <a:solidFill>
                <a:srgbClr val="1F497D"/>
              </a:solidFill>
              <a:latin typeface="Montserrat" panose="00000500000000000000" pitchFamily="2" charset="-52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>
                <a:solidFill>
                  <a:srgbClr val="1F497D"/>
                </a:solidFill>
                <a:latin typeface="Montserrat" panose="00000500000000000000" pitchFamily="2" charset="-52"/>
                <a:ea typeface="Times New Roman"/>
                <a:cs typeface="Times New Roman"/>
                <a:sym typeface="Times New Roman"/>
              </a:rPr>
              <a:t>Выпускники смогли </a:t>
            </a:r>
            <a:r>
              <a:rPr lang="ru" b="1" dirty="0">
                <a:solidFill>
                  <a:srgbClr val="1F497D"/>
                </a:solidFill>
                <a:latin typeface="Montserrat" panose="00000500000000000000" pitchFamily="2" charset="-52"/>
                <a:ea typeface="Times New Roman"/>
                <a:cs typeface="Times New Roman"/>
                <a:sym typeface="Times New Roman"/>
              </a:rPr>
              <a:t>углубленно</a:t>
            </a:r>
            <a:r>
              <a:rPr lang="ru" dirty="0">
                <a:solidFill>
                  <a:srgbClr val="1F497D"/>
                </a:solidFill>
                <a:latin typeface="Montserrat" panose="00000500000000000000" pitchFamily="2" charset="-52"/>
                <a:ea typeface="Times New Roman"/>
                <a:cs typeface="Times New Roman"/>
                <a:sym typeface="Times New Roman"/>
              </a:rPr>
              <a:t> и </a:t>
            </a:r>
            <a:r>
              <a:rPr lang="ru" b="1" dirty="0">
                <a:solidFill>
                  <a:srgbClr val="1F497D"/>
                </a:solidFill>
                <a:latin typeface="Montserrat" panose="00000500000000000000" pitchFamily="2" charset="-52"/>
                <a:ea typeface="Times New Roman"/>
                <a:cs typeface="Times New Roman"/>
                <a:sym typeface="Times New Roman"/>
              </a:rPr>
              <a:t>качественно </a:t>
            </a:r>
            <a:r>
              <a:rPr lang="ru" dirty="0">
                <a:solidFill>
                  <a:srgbClr val="1F497D"/>
                </a:solidFill>
                <a:latin typeface="Montserrat" panose="00000500000000000000" pitchFamily="2" charset="-52"/>
                <a:ea typeface="Times New Roman"/>
                <a:cs typeface="Times New Roman"/>
                <a:sym typeface="Times New Roman"/>
              </a:rPr>
              <a:t>подготовиться к ЕГЭ в стенах школы в учебное время бесплатно.</a:t>
            </a:r>
            <a:endParaRPr dirty="0">
              <a:solidFill>
                <a:srgbClr val="1F497D"/>
              </a:solidFill>
              <a:latin typeface="Montserrat" panose="00000500000000000000" pitchFamily="2" charset="-52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>
                <a:solidFill>
                  <a:srgbClr val="1F497D"/>
                </a:solidFill>
                <a:latin typeface="Montserrat" panose="00000500000000000000" pitchFamily="2" charset="-52"/>
                <a:ea typeface="Times New Roman"/>
                <a:cs typeface="Times New Roman"/>
                <a:sym typeface="Times New Roman"/>
              </a:rPr>
              <a:t>Московский 11-классник:</a:t>
            </a:r>
            <a:endParaRPr dirty="0">
              <a:solidFill>
                <a:srgbClr val="1F497D"/>
              </a:solidFill>
              <a:latin typeface="Montserrat" panose="00000500000000000000" pitchFamily="2" charset="-52"/>
              <a:ea typeface="Times New Roman"/>
              <a:cs typeface="Times New Roman"/>
              <a:sym typeface="Times New Roman"/>
            </a:endParaRPr>
          </a:p>
          <a:p>
            <a:pPr marL="1016000" lvl="0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1F497D"/>
              </a:buClr>
              <a:buSzPts val="1200"/>
              <a:buFont typeface="Roboto"/>
              <a:buChar char="●"/>
            </a:pPr>
            <a:r>
              <a:rPr lang="ru" dirty="0">
                <a:solidFill>
                  <a:srgbClr val="1F497D"/>
                </a:solidFill>
                <a:latin typeface="Montserrat" panose="00000500000000000000" pitchFamily="2" charset="-52"/>
                <a:ea typeface="Times New Roman"/>
                <a:cs typeface="Times New Roman"/>
                <a:sym typeface="Times New Roman"/>
              </a:rPr>
              <a:t>получил гибкий учебный план</a:t>
            </a:r>
            <a:endParaRPr dirty="0">
              <a:solidFill>
                <a:srgbClr val="1F497D"/>
              </a:solidFill>
              <a:latin typeface="Montserrat" panose="00000500000000000000" pitchFamily="2" charset="-52"/>
              <a:ea typeface="Times New Roman"/>
              <a:cs typeface="Times New Roman"/>
              <a:sym typeface="Times New Roman"/>
            </a:endParaRPr>
          </a:p>
          <a:p>
            <a:pPr marL="10160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200"/>
              <a:buFont typeface="Roboto"/>
              <a:buChar char="●"/>
            </a:pPr>
            <a:r>
              <a:rPr lang="ru" dirty="0">
                <a:solidFill>
                  <a:srgbClr val="1F497D"/>
                </a:solidFill>
                <a:latin typeface="Montserrat" panose="00000500000000000000" pitchFamily="2" charset="-52"/>
                <a:ea typeface="Times New Roman"/>
                <a:cs typeface="Times New Roman"/>
                <a:sym typeface="Times New Roman"/>
              </a:rPr>
              <a:t>сфокусировался на выбранных предметах для ЕГЭ во втором полугодии</a:t>
            </a:r>
            <a:endParaRPr dirty="0">
              <a:solidFill>
                <a:srgbClr val="1F497D"/>
              </a:solidFill>
              <a:latin typeface="Montserrat" panose="00000500000000000000" pitchFamily="2" charset="-52"/>
              <a:ea typeface="Times New Roman"/>
              <a:cs typeface="Times New Roman"/>
              <a:sym typeface="Times New Roman"/>
            </a:endParaRPr>
          </a:p>
          <a:p>
            <a:pPr marL="10160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200"/>
              <a:buFont typeface="Roboto"/>
              <a:buChar char="●"/>
            </a:pPr>
            <a:r>
              <a:rPr lang="ru-RU" dirty="0">
                <a:solidFill>
                  <a:srgbClr val="1F497D"/>
                </a:solidFill>
                <a:latin typeface="Montserrat" panose="00000500000000000000" pitchFamily="2" charset="-52"/>
                <a:ea typeface="Times New Roman"/>
                <a:cs typeface="Times New Roman"/>
                <a:sym typeface="Times New Roman"/>
              </a:rPr>
              <a:t>г</a:t>
            </a:r>
            <a:r>
              <a:rPr lang="ru" dirty="0">
                <a:solidFill>
                  <a:srgbClr val="1F497D"/>
                </a:solidFill>
                <a:latin typeface="Montserrat" panose="00000500000000000000" pitchFamily="2" charset="-52"/>
                <a:ea typeface="Times New Roman"/>
                <a:cs typeface="Times New Roman"/>
                <a:sym typeface="Times New Roman"/>
              </a:rPr>
              <a:t>отовился к экзаменам в группах вместе с ребятами по схожему уровню знаний</a:t>
            </a:r>
            <a:endParaRPr dirty="0">
              <a:solidFill>
                <a:srgbClr val="1F497D"/>
              </a:solidFill>
              <a:latin typeface="Montserrat" panose="00000500000000000000" pitchFamily="2" charset="-52"/>
              <a:ea typeface="Times New Roman"/>
              <a:cs typeface="Times New Roman"/>
              <a:sym typeface="Times New Roman"/>
            </a:endParaRPr>
          </a:p>
          <a:p>
            <a:pPr marL="10160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200"/>
              <a:buFont typeface="Roboto"/>
              <a:buChar char="●"/>
            </a:pPr>
            <a:r>
              <a:rPr lang="ru" dirty="0">
                <a:solidFill>
                  <a:srgbClr val="1F497D"/>
                </a:solidFill>
                <a:latin typeface="Montserrat" panose="00000500000000000000" pitchFamily="2" charset="-52"/>
                <a:ea typeface="Times New Roman"/>
                <a:cs typeface="Times New Roman"/>
                <a:sym typeface="Times New Roman"/>
              </a:rPr>
              <a:t>освоил все программы по непрофильным предметам до конца января</a:t>
            </a:r>
            <a:endParaRPr dirty="0">
              <a:solidFill>
                <a:srgbClr val="1F497D"/>
              </a:solidFill>
              <a:latin typeface="Montserrat" panose="00000500000000000000" pitchFamily="2" charset="-52"/>
              <a:ea typeface="Times New Roman"/>
              <a:cs typeface="Times New Roman"/>
              <a:sym typeface="Times New Roman"/>
            </a:endParaRPr>
          </a:p>
          <a:p>
            <a:pPr marL="10160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200"/>
              <a:buFont typeface="Roboto"/>
              <a:buChar char="●"/>
            </a:pPr>
            <a:r>
              <a:rPr lang="ru" dirty="0">
                <a:solidFill>
                  <a:srgbClr val="1F497D"/>
                </a:solidFill>
                <a:latin typeface="Montserrat" panose="00000500000000000000" pitchFamily="2" charset="-52"/>
                <a:ea typeface="Times New Roman"/>
                <a:cs typeface="Times New Roman"/>
                <a:sym typeface="Times New Roman"/>
              </a:rPr>
              <a:t>получил все необходимые знания и практические навыки для сдачи ЕГЭ по всем выбранным предметам прямо в школе.</a:t>
            </a:r>
            <a:endParaRPr sz="1500" dirty="0">
              <a:solidFill>
                <a:srgbClr val="1F497D"/>
              </a:solidFill>
              <a:latin typeface="Montserrat" panose="00000500000000000000" pitchFamily="2" charset="-52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5"/>
          <p:cNvSpPr txBox="1">
            <a:spLocks noGrp="1"/>
          </p:cNvSpPr>
          <p:nvPr>
            <p:ph type="title"/>
          </p:nvPr>
        </p:nvSpPr>
        <p:spPr>
          <a:xfrm>
            <a:off x="2124800" y="281142"/>
            <a:ext cx="5853000" cy="4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820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МАССОВОЕ КАЧЕСТВЕННОЕ ОБРАЗОВАНИЕ </a:t>
            </a:r>
            <a:endParaRPr sz="1820">
              <a:solidFill>
                <a:srgbClr val="38A0E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37" name="Google Shape;437;p45"/>
          <p:cNvSpPr txBox="1"/>
          <p:nvPr/>
        </p:nvSpPr>
        <p:spPr>
          <a:xfrm>
            <a:off x="324608" y="1238755"/>
            <a:ext cx="8422200" cy="3031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160000"/>
              <a:buFont typeface="Arial" panose="020B0604020202020204" pitchFamily="34" charset="0"/>
              <a:buChar char="•"/>
            </a:pPr>
            <a:r>
              <a:rPr lang="ru" sz="15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Доля выпускников, набравших по итогам ЕГЭ в </a:t>
            </a:r>
            <a:r>
              <a:rPr lang="ru" sz="1500" b="0" i="0" u="none" strike="noStrike" cap="none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2022/2023 </a:t>
            </a:r>
            <a:r>
              <a:rPr lang="ru" sz="15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уч. г. по трем предметам от 190 до 22</a:t>
            </a:r>
            <a:r>
              <a:rPr lang="ru" sz="15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r>
              <a:rPr lang="ru" sz="15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баллов - </a:t>
            </a:r>
            <a:r>
              <a:rPr lang="ru" sz="15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20</a:t>
            </a:r>
            <a:r>
              <a:rPr lang="ru" sz="15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%</a:t>
            </a:r>
            <a:endParaRPr sz="1500" b="0" i="0" u="none" strike="noStrike" cap="none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497D"/>
              </a:buClr>
              <a:buSzPct val="160000"/>
              <a:buFont typeface="Arial" panose="020B0604020202020204" pitchFamily="34" charset="0"/>
              <a:buChar char="•"/>
            </a:pPr>
            <a:r>
              <a:rPr lang="ru" sz="15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Доля выпускников, набравших по итогам ЕГЭ в </a:t>
            </a:r>
            <a:r>
              <a:rPr lang="ru" sz="1500" b="0" i="0" u="none" strike="noStrike" cap="none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2022/2023 </a:t>
            </a:r>
            <a:r>
              <a:rPr lang="ru" sz="15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уч. г. по трем предметам от 220 до 249 баллов - </a:t>
            </a:r>
            <a:r>
              <a:rPr lang="ru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27</a:t>
            </a:r>
            <a:r>
              <a:rPr lang="ru" sz="1500" b="0" i="0" u="none" strike="noStrike" cap="none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5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%</a:t>
            </a:r>
            <a:endParaRPr sz="1500" b="0" i="0" u="none" strike="noStrike" cap="none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497D"/>
              </a:buClr>
              <a:buSzPct val="160000"/>
              <a:buFont typeface="Arial" panose="020B0604020202020204" pitchFamily="34" charset="0"/>
              <a:buChar char="•"/>
            </a:pPr>
            <a:r>
              <a:rPr lang="ru" sz="15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Доля выпускников, набравших по итогам ЕГЭ в </a:t>
            </a:r>
            <a:r>
              <a:rPr lang="ru" sz="1500" b="0" i="0" u="none" strike="noStrike" cap="none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2022/2023 </a:t>
            </a:r>
            <a:r>
              <a:rPr lang="ru" sz="15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уч. г. по трем предметам от 250 и более баллов - </a:t>
            </a:r>
            <a:r>
              <a:rPr lang="ru" sz="15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lang="ru" sz="15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%</a:t>
            </a:r>
            <a:endParaRPr sz="1500" b="0" i="0" u="none" strike="noStrike" cap="none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497D"/>
              </a:buClr>
              <a:buSzPct val="160000"/>
              <a:buFont typeface="Arial" panose="020B0604020202020204" pitchFamily="34" charset="0"/>
              <a:buChar char="•"/>
            </a:pPr>
            <a:r>
              <a:rPr lang="ru" sz="15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Менее 160 баллов набрали - </a:t>
            </a:r>
            <a:r>
              <a:rPr lang="ru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38</a:t>
            </a:r>
            <a:r>
              <a:rPr lang="ru" sz="1500" b="0" i="0" u="none" strike="noStrike" cap="none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5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%</a:t>
            </a:r>
          </a:p>
          <a:p>
            <a:pPr marL="133350" lvl="0" algn="ctr">
              <a:spcBef>
                <a:spcPts val="1000"/>
              </a:spcBef>
              <a:buClr>
                <a:srgbClr val="1F497D"/>
              </a:buClr>
              <a:buSzPct val="160000"/>
            </a:pPr>
            <a:r>
              <a:rPr lang="ru-RU" sz="1500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Общее количество выпускников - </a:t>
            </a:r>
            <a:r>
              <a:rPr lang="ru-RU" sz="1500" dirty="0" smtClean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140 </a:t>
            </a:r>
            <a:r>
              <a:rPr lang="ru-RU" sz="1500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человек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8" name="Google Shape;438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>
                <a:solidFill>
                  <a:srgbClr val="1F497D"/>
                </a:solidFill>
                <a:latin typeface="Montserrat" panose="00000500000000000000" pitchFamily="2" charset="-52"/>
              </a:rPr>
              <a:t>11</a:t>
            </a:fld>
            <a:endParaRPr dirty="0">
              <a:solidFill>
                <a:srgbClr val="1F497D"/>
              </a:solidFill>
              <a:latin typeface="Montserrat" panose="00000500000000000000" pitchFamily="2" charset="-52"/>
            </a:endParaRPr>
          </a:p>
        </p:txBody>
      </p:sp>
      <p:pic>
        <p:nvPicPr>
          <p:cNvPr id="2" name="Рисунок 1" descr="Изображение выглядит как Красочность, Графика, треугольник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4A1DFCB-8764-5F77-2E84-7DEAAD312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42" y="142199"/>
            <a:ext cx="1080542" cy="764511"/>
          </a:xfrm>
          <a:prstGeom prst="rect">
            <a:avLst/>
          </a:prstGeom>
        </p:spPr>
      </p:pic>
      <p:cxnSp>
        <p:nvCxnSpPr>
          <p:cNvPr id="3" name="Google Shape;408;p44">
            <a:extLst>
              <a:ext uri="{FF2B5EF4-FFF2-40B4-BE49-F238E27FC236}">
                <a16:creationId xmlns:a16="http://schemas.microsoft.com/office/drawing/2014/main" id="{B54CD180-14D9-0ADB-045D-21D5A270C2F8}"/>
              </a:ext>
            </a:extLst>
          </p:cNvPr>
          <p:cNvCxnSpPr/>
          <p:nvPr/>
        </p:nvCxnSpPr>
        <p:spPr>
          <a:xfrm>
            <a:off x="1768445" y="356695"/>
            <a:ext cx="0" cy="334200"/>
          </a:xfrm>
          <a:prstGeom prst="straightConnector1">
            <a:avLst/>
          </a:prstGeom>
          <a:noFill/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Рисунок 4" descr="Перо контур">
            <a:extLst>
              <a:ext uri="{FF2B5EF4-FFF2-40B4-BE49-F238E27FC236}">
                <a16:creationId xmlns:a16="http://schemas.microsoft.com/office/drawing/2014/main" id="{6E1C178C-54AF-8FA4-907D-B5EEEC3E51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520600" y="368863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5"/>
          <p:cNvSpPr txBox="1">
            <a:spLocks noGrp="1"/>
          </p:cNvSpPr>
          <p:nvPr>
            <p:ph type="title"/>
          </p:nvPr>
        </p:nvSpPr>
        <p:spPr>
          <a:xfrm>
            <a:off x="2124800" y="281142"/>
            <a:ext cx="5853000" cy="4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820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МАССОВОЕ КАЧЕСТВЕННОЕ ОБРАЗОВАНИЕ </a:t>
            </a:r>
            <a:endParaRPr sz="1820">
              <a:solidFill>
                <a:srgbClr val="38A0E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37" name="Google Shape;437;p45"/>
          <p:cNvSpPr txBox="1"/>
          <p:nvPr/>
        </p:nvSpPr>
        <p:spPr>
          <a:xfrm>
            <a:off x="427973" y="1595595"/>
            <a:ext cx="8422200" cy="2672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160000"/>
              <a:buFont typeface="Arial" panose="020B0604020202020204" pitchFamily="34" charset="0"/>
              <a:buChar char="•"/>
            </a:pPr>
            <a:r>
              <a:rPr lang="ru" sz="15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Доля выпускников, набравших по итогам </a:t>
            </a:r>
            <a:r>
              <a:rPr lang="ru" sz="1500" b="0" i="0" u="none" strike="noStrike" cap="none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ОГЭ </a:t>
            </a:r>
            <a:r>
              <a:rPr lang="ru" sz="15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в </a:t>
            </a:r>
            <a:r>
              <a:rPr lang="ru" sz="1500" b="0" i="0" u="none" strike="noStrike" cap="none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2022/2023 </a:t>
            </a:r>
            <a:r>
              <a:rPr lang="ru" sz="15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уч. г. по трем предметам </a:t>
            </a:r>
            <a:r>
              <a:rPr lang="ru" sz="1500" b="0" i="0" u="none" strike="noStrike" cap="none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не менее 14 баллов - </a:t>
            </a:r>
            <a:r>
              <a:rPr lang="ru" sz="15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20</a:t>
            </a:r>
            <a:r>
              <a:rPr lang="ru" sz="15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%</a:t>
            </a:r>
            <a:endParaRPr sz="1500" b="0" i="0" u="none" strike="noStrike" cap="none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497D"/>
              </a:buClr>
              <a:buSzPct val="160000"/>
              <a:buFont typeface="Arial" panose="020B0604020202020204" pitchFamily="34" charset="0"/>
              <a:buChar char="•"/>
            </a:pPr>
            <a:r>
              <a:rPr lang="ru" sz="15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Доля выпускников, набравших по итогам </a:t>
            </a:r>
            <a:r>
              <a:rPr lang="ru" sz="1500" b="0" i="0" u="none" strike="noStrike" cap="none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ОГЭ </a:t>
            </a:r>
            <a:r>
              <a:rPr lang="ru" sz="15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в </a:t>
            </a:r>
            <a:r>
              <a:rPr lang="ru" sz="1500" b="0" i="0" u="none" strike="noStrike" cap="none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2022/2023 </a:t>
            </a:r>
            <a:r>
              <a:rPr lang="ru" sz="15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уч. г. по трем предметам от </a:t>
            </a:r>
            <a:r>
              <a:rPr lang="ru" sz="1500" b="0" i="0" u="none" strike="noStrike" cap="none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12 </a:t>
            </a:r>
            <a:r>
              <a:rPr lang="ru" sz="15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баллов - </a:t>
            </a:r>
            <a:r>
              <a:rPr lang="ru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30</a:t>
            </a:r>
            <a:r>
              <a:rPr lang="ru" sz="1500" b="0" i="0" u="none" strike="noStrike" cap="none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5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%</a:t>
            </a:r>
            <a:endParaRPr sz="1500" b="0" i="0" u="none" strike="noStrike" cap="none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497D"/>
              </a:buClr>
              <a:buSzPct val="160000"/>
              <a:buFont typeface="Arial" panose="020B0604020202020204" pitchFamily="34" charset="0"/>
              <a:buChar char="•"/>
            </a:pPr>
            <a:r>
              <a:rPr lang="ru" sz="15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Доля выпускников, набравших по итогам </a:t>
            </a:r>
            <a:r>
              <a:rPr lang="ru" sz="1500" b="0" i="0" u="none" strike="noStrike" cap="none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ОГЭ </a:t>
            </a:r>
            <a:r>
              <a:rPr lang="ru" sz="15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в </a:t>
            </a:r>
            <a:r>
              <a:rPr lang="ru" sz="1500" b="0" i="0" u="none" strike="noStrike" cap="none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2022/2023 </a:t>
            </a:r>
            <a:r>
              <a:rPr lang="ru" sz="15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уч. г. по трем предметам от </a:t>
            </a:r>
            <a:r>
              <a:rPr lang="ru" sz="1500" b="0" i="0" u="none" strike="noStrike" cap="none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10 баллов </a:t>
            </a:r>
            <a:r>
              <a:rPr lang="ru" sz="15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ru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35</a:t>
            </a:r>
            <a:r>
              <a:rPr lang="ru" sz="1500" b="0" i="0" u="none" strike="noStrike" cap="none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5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%</a:t>
            </a:r>
            <a:endParaRPr sz="1500" b="0" i="0" u="none" strike="noStrike" cap="none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33350"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497D"/>
              </a:buClr>
              <a:buSzPct val="160000"/>
            </a:pPr>
            <a:r>
              <a:rPr lang="ru-RU" sz="1500" dirty="0" smtClean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Общее количество выпускников - 280 человек</a:t>
            </a:r>
            <a:endParaRPr sz="1500" b="0" i="0" u="none" strike="noStrike" cap="none" dirty="0">
              <a:solidFill>
                <a:srgbClr val="00B05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8" name="Google Shape;438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>
                <a:solidFill>
                  <a:srgbClr val="1F497D"/>
                </a:solidFill>
                <a:latin typeface="Montserrat" panose="00000500000000000000" pitchFamily="2" charset="-52"/>
              </a:rPr>
              <a:t>12</a:t>
            </a:fld>
            <a:endParaRPr dirty="0">
              <a:solidFill>
                <a:srgbClr val="1F497D"/>
              </a:solidFill>
              <a:latin typeface="Montserrat" panose="00000500000000000000" pitchFamily="2" charset="-52"/>
            </a:endParaRPr>
          </a:p>
        </p:txBody>
      </p:sp>
      <p:pic>
        <p:nvPicPr>
          <p:cNvPr id="2" name="Рисунок 1" descr="Изображение выглядит как Красочность, Графика, треугольник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4A1DFCB-8764-5F77-2E84-7DEAAD312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42" y="142199"/>
            <a:ext cx="1080542" cy="764511"/>
          </a:xfrm>
          <a:prstGeom prst="rect">
            <a:avLst/>
          </a:prstGeom>
        </p:spPr>
      </p:pic>
      <p:cxnSp>
        <p:nvCxnSpPr>
          <p:cNvPr id="3" name="Google Shape;408;p44">
            <a:extLst>
              <a:ext uri="{FF2B5EF4-FFF2-40B4-BE49-F238E27FC236}">
                <a16:creationId xmlns:a16="http://schemas.microsoft.com/office/drawing/2014/main" id="{B54CD180-14D9-0ADB-045D-21D5A270C2F8}"/>
              </a:ext>
            </a:extLst>
          </p:cNvPr>
          <p:cNvCxnSpPr/>
          <p:nvPr/>
        </p:nvCxnSpPr>
        <p:spPr>
          <a:xfrm>
            <a:off x="1768445" y="356695"/>
            <a:ext cx="0" cy="334200"/>
          </a:xfrm>
          <a:prstGeom prst="straightConnector1">
            <a:avLst/>
          </a:prstGeom>
          <a:noFill/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Рисунок 4" descr="Перо контур">
            <a:extLst>
              <a:ext uri="{FF2B5EF4-FFF2-40B4-BE49-F238E27FC236}">
                <a16:creationId xmlns:a16="http://schemas.microsoft.com/office/drawing/2014/main" id="{6E1C178C-54AF-8FA4-907D-B5EEEC3E51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520600" y="36886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76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6"/>
          <p:cNvSpPr txBox="1">
            <a:spLocks noGrp="1"/>
          </p:cNvSpPr>
          <p:nvPr>
            <p:ph type="title"/>
          </p:nvPr>
        </p:nvSpPr>
        <p:spPr>
          <a:xfrm>
            <a:off x="2124800" y="281142"/>
            <a:ext cx="5853000" cy="4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820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МАССОВОЕ КАЧЕСТВЕННОЕ ОБРАЗОВАНИЕ </a:t>
            </a:r>
            <a:endParaRPr sz="1820">
              <a:solidFill>
                <a:srgbClr val="38A0E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47" name="Google Shape;447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>
                <a:solidFill>
                  <a:srgbClr val="1F497D"/>
                </a:solidFill>
              </a:rPr>
              <a:t>13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448" name="Google Shape;448;p46"/>
          <p:cNvSpPr txBox="1"/>
          <p:nvPr/>
        </p:nvSpPr>
        <p:spPr>
          <a:xfrm>
            <a:off x="296948" y="1452821"/>
            <a:ext cx="2387700" cy="103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rgbClr val="1F497D"/>
                </a:solidFill>
                <a:latin typeface="Montserrat" panose="00000500000000000000" pitchFamily="2" charset="-52"/>
                <a:ea typeface="Verdana"/>
                <a:cs typeface="Verdana"/>
                <a:sym typeface="Verdana"/>
              </a:rPr>
              <a:t>Всероссийская</a:t>
            </a:r>
            <a:br>
              <a:rPr lang="ru" sz="1600" b="1" dirty="0">
                <a:solidFill>
                  <a:srgbClr val="1F497D"/>
                </a:solidFill>
                <a:latin typeface="Montserrat" panose="00000500000000000000" pitchFamily="2" charset="-52"/>
                <a:ea typeface="Verdana"/>
                <a:cs typeface="Verdana"/>
                <a:sym typeface="Verdana"/>
              </a:rPr>
            </a:br>
            <a:r>
              <a:rPr lang="ru" sz="1600" b="1" dirty="0">
                <a:solidFill>
                  <a:srgbClr val="1F497D"/>
                </a:solidFill>
                <a:latin typeface="Montserrat" panose="00000500000000000000" pitchFamily="2" charset="-52"/>
                <a:ea typeface="Verdana"/>
                <a:cs typeface="Verdana"/>
                <a:sym typeface="Verdana"/>
              </a:rPr>
              <a:t>Олимпиада</a:t>
            </a:r>
            <a:br>
              <a:rPr lang="ru" sz="1600" b="1" dirty="0">
                <a:solidFill>
                  <a:srgbClr val="1F497D"/>
                </a:solidFill>
                <a:latin typeface="Montserrat" panose="00000500000000000000" pitchFamily="2" charset="-52"/>
                <a:ea typeface="Verdana"/>
                <a:cs typeface="Verdana"/>
                <a:sym typeface="Verdana"/>
              </a:rPr>
            </a:br>
            <a:r>
              <a:rPr lang="ru" sz="1600" b="1" dirty="0">
                <a:solidFill>
                  <a:srgbClr val="1F497D"/>
                </a:solidFill>
                <a:latin typeface="Montserrat" panose="00000500000000000000" pitchFamily="2" charset="-52"/>
                <a:ea typeface="Verdana"/>
                <a:cs typeface="Verdana"/>
                <a:sym typeface="Verdana"/>
              </a:rPr>
              <a:t>Школьников</a:t>
            </a:r>
            <a:endParaRPr sz="1600" b="1" dirty="0">
              <a:solidFill>
                <a:srgbClr val="1F497D"/>
              </a:solidFill>
              <a:latin typeface="Montserrat" panose="00000500000000000000" pitchFamily="2" charset="-52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449" name="Google Shape;449;p46"/>
          <p:cNvGraphicFramePr/>
          <p:nvPr>
            <p:extLst>
              <p:ext uri="{D42A27DB-BD31-4B8C-83A1-F6EECF244321}">
                <p14:modId xmlns:p14="http://schemas.microsoft.com/office/powerpoint/2010/main" val="4218286415"/>
              </p:ext>
            </p:extLst>
          </p:nvPr>
        </p:nvGraphicFramePr>
        <p:xfrm>
          <a:off x="2353108" y="1025558"/>
          <a:ext cx="4429953" cy="1958220"/>
        </p:xfrm>
        <a:graphic>
          <a:graphicData uri="http://schemas.openxmlformats.org/drawingml/2006/table">
            <a:tbl>
              <a:tblPr>
                <a:noFill/>
                <a:tableStyleId>{112C341A-64ED-4D0F-B2A9-4CF86E4751A3}</a:tableStyleId>
              </a:tblPr>
              <a:tblGrid>
                <a:gridCol w="1200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6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4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92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0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Montserrat" panose="00000500000000000000" pitchFamily="2" charset="-52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 dirty="0">
                          <a:solidFill>
                            <a:srgbClr val="1F497D"/>
                          </a:solidFill>
                          <a:latin typeface="Montserrat" panose="00000500000000000000" pitchFamily="2" charset="-52"/>
                          <a:ea typeface="Times New Roman"/>
                          <a:cs typeface="Times New Roman"/>
                          <a:sym typeface="Times New Roman"/>
                        </a:rPr>
                        <a:t>Муницип. этап</a:t>
                      </a:r>
                      <a:endParaRPr b="1" dirty="0">
                        <a:solidFill>
                          <a:srgbClr val="1F497D"/>
                        </a:solidFill>
                        <a:latin typeface="Montserrat" panose="00000500000000000000" pitchFamily="2" charset="-52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F2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 dirty="0">
                          <a:solidFill>
                            <a:srgbClr val="1F497D"/>
                          </a:solidFill>
                          <a:latin typeface="Montserrat" panose="00000500000000000000" pitchFamily="2" charset="-52"/>
                          <a:ea typeface="Times New Roman"/>
                          <a:cs typeface="Times New Roman"/>
                          <a:sym typeface="Times New Roman"/>
                        </a:rPr>
                        <a:t>Регион. этап</a:t>
                      </a:r>
                      <a:endParaRPr b="1" dirty="0">
                        <a:solidFill>
                          <a:srgbClr val="1F497D"/>
                        </a:solidFill>
                        <a:latin typeface="Montserrat" panose="00000500000000000000" pitchFamily="2" charset="-52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F2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 dirty="0">
                          <a:solidFill>
                            <a:srgbClr val="1F497D"/>
                          </a:solidFill>
                          <a:latin typeface="Montserrat" panose="00000500000000000000" pitchFamily="2" charset="-52"/>
                          <a:ea typeface="Times New Roman"/>
                          <a:cs typeface="Times New Roman"/>
                          <a:sym typeface="Times New Roman"/>
                        </a:rPr>
                        <a:t>Заключ.</a:t>
                      </a:r>
                      <a:endParaRPr b="1" dirty="0">
                        <a:solidFill>
                          <a:srgbClr val="1F497D"/>
                        </a:solidFill>
                        <a:latin typeface="Montserrat" panose="00000500000000000000" pitchFamily="2" charset="-52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 dirty="0">
                          <a:solidFill>
                            <a:srgbClr val="1F497D"/>
                          </a:solidFill>
                          <a:latin typeface="Montserrat" panose="00000500000000000000" pitchFamily="2" charset="-52"/>
                          <a:ea typeface="Times New Roman"/>
                          <a:cs typeface="Times New Roman"/>
                          <a:sym typeface="Times New Roman"/>
                        </a:rPr>
                        <a:t>этап</a:t>
                      </a:r>
                      <a:endParaRPr b="1" dirty="0">
                        <a:solidFill>
                          <a:srgbClr val="1F497D"/>
                        </a:solidFill>
                        <a:latin typeface="Montserrat" panose="00000500000000000000" pitchFamily="2" charset="-52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F2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9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 dirty="0">
                          <a:solidFill>
                            <a:srgbClr val="1F497D"/>
                          </a:solidFill>
                          <a:latin typeface="Montserrat" panose="00000500000000000000" pitchFamily="2" charset="-52"/>
                          <a:ea typeface="Times New Roman"/>
                          <a:cs typeface="Times New Roman"/>
                          <a:sym typeface="Times New Roman"/>
                        </a:rPr>
                        <a:t>2020-2021</a:t>
                      </a:r>
                      <a:endParaRPr b="1" dirty="0">
                        <a:solidFill>
                          <a:srgbClr val="1F497D"/>
                        </a:solidFill>
                        <a:latin typeface="Montserrat" panose="00000500000000000000" pitchFamily="2" charset="-52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>
                          <a:solidFill>
                            <a:srgbClr val="1F497D"/>
                          </a:solidFill>
                          <a:latin typeface="Montserrat" panose="00000500000000000000" pitchFamily="2" charset="-52"/>
                          <a:ea typeface="Times New Roman"/>
                          <a:cs typeface="Times New Roman"/>
                          <a:sym typeface="Times New Roman"/>
                        </a:rPr>
                        <a:t>59</a:t>
                      </a:r>
                      <a:endParaRPr dirty="0">
                        <a:solidFill>
                          <a:srgbClr val="1F497D"/>
                        </a:solidFill>
                        <a:latin typeface="Montserrat" panose="00000500000000000000" pitchFamily="2" charset="-52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rgbClr val="1F497D"/>
                          </a:solidFill>
                          <a:latin typeface="Montserrat" panose="00000500000000000000" pitchFamily="2" charset="-52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>
                        <a:solidFill>
                          <a:srgbClr val="1F497D"/>
                        </a:solidFill>
                        <a:latin typeface="Montserrat" panose="00000500000000000000" pitchFamily="2" charset="-52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rgbClr val="1F497D"/>
                          </a:solidFill>
                          <a:latin typeface="Montserrat" panose="00000500000000000000" pitchFamily="2" charset="-52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>
                        <a:solidFill>
                          <a:srgbClr val="1F497D"/>
                        </a:solidFill>
                        <a:latin typeface="Montserrat" panose="00000500000000000000" pitchFamily="2" charset="-52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9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 dirty="0">
                          <a:solidFill>
                            <a:srgbClr val="1F497D"/>
                          </a:solidFill>
                          <a:latin typeface="Montserrat" panose="00000500000000000000" pitchFamily="2" charset="-52"/>
                          <a:ea typeface="Times New Roman"/>
                          <a:cs typeface="Times New Roman"/>
                          <a:sym typeface="Times New Roman"/>
                        </a:rPr>
                        <a:t>2021-2022</a:t>
                      </a:r>
                      <a:endParaRPr b="1" dirty="0">
                        <a:solidFill>
                          <a:srgbClr val="1F497D"/>
                        </a:solidFill>
                        <a:latin typeface="Montserrat" panose="00000500000000000000" pitchFamily="2" charset="-52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>
                          <a:solidFill>
                            <a:srgbClr val="1F497D"/>
                          </a:solidFill>
                          <a:latin typeface="Montserrat" panose="00000500000000000000" pitchFamily="2" charset="-52"/>
                          <a:ea typeface="Times New Roman"/>
                          <a:cs typeface="Times New Roman"/>
                          <a:sym typeface="Times New Roman"/>
                        </a:rPr>
                        <a:t>60</a:t>
                      </a:r>
                      <a:endParaRPr dirty="0">
                        <a:solidFill>
                          <a:srgbClr val="1F497D"/>
                        </a:solidFill>
                        <a:latin typeface="Montserrat" panose="00000500000000000000" pitchFamily="2" charset="-52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>
                          <a:solidFill>
                            <a:srgbClr val="1F497D"/>
                          </a:solidFill>
                          <a:latin typeface="Montserrat" panose="00000500000000000000" pitchFamily="2" charset="-52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dirty="0">
                        <a:solidFill>
                          <a:srgbClr val="1F497D"/>
                        </a:solidFill>
                        <a:latin typeface="Montserrat" panose="00000500000000000000" pitchFamily="2" charset="-52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rgbClr val="1F497D"/>
                          </a:solidFill>
                          <a:latin typeface="Montserrat" panose="00000500000000000000" pitchFamily="2" charset="-52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>
                        <a:solidFill>
                          <a:srgbClr val="1F497D"/>
                        </a:solidFill>
                        <a:latin typeface="Montserrat" panose="00000500000000000000" pitchFamily="2" charset="-52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9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>
                          <a:solidFill>
                            <a:srgbClr val="1F497D"/>
                          </a:solidFill>
                          <a:latin typeface="Montserrat" panose="00000500000000000000" pitchFamily="2" charset="-52"/>
                          <a:ea typeface="Times New Roman"/>
                          <a:cs typeface="Times New Roman"/>
                          <a:sym typeface="Times New Roman"/>
                        </a:rPr>
                        <a:t>2022-2023</a:t>
                      </a:r>
                      <a:endParaRPr b="1">
                        <a:solidFill>
                          <a:srgbClr val="1F497D"/>
                        </a:solidFill>
                        <a:latin typeface="Montserrat" panose="00000500000000000000" pitchFamily="2" charset="-52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>
                          <a:solidFill>
                            <a:srgbClr val="1F497D"/>
                          </a:solidFill>
                          <a:latin typeface="Montserrat" panose="00000500000000000000" pitchFamily="2" charset="-52"/>
                          <a:ea typeface="Times New Roman"/>
                          <a:cs typeface="Times New Roman"/>
                          <a:sym typeface="Times New Roman"/>
                        </a:rPr>
                        <a:t>70</a:t>
                      </a:r>
                      <a:endParaRPr dirty="0">
                        <a:solidFill>
                          <a:srgbClr val="1F497D"/>
                        </a:solidFill>
                        <a:latin typeface="Montserrat" panose="00000500000000000000" pitchFamily="2" charset="-52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>
                          <a:solidFill>
                            <a:srgbClr val="1F497D"/>
                          </a:solidFill>
                          <a:latin typeface="Montserrat" panose="00000500000000000000" pitchFamily="2" charset="-52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 dirty="0">
                        <a:solidFill>
                          <a:srgbClr val="1F497D"/>
                        </a:solidFill>
                        <a:latin typeface="Montserrat" panose="00000500000000000000" pitchFamily="2" charset="-52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>
                          <a:solidFill>
                            <a:srgbClr val="1F497D"/>
                          </a:solidFill>
                          <a:latin typeface="Montserrat" panose="00000500000000000000" pitchFamily="2" charset="-52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dirty="0">
                        <a:solidFill>
                          <a:srgbClr val="1F497D"/>
                        </a:solidFill>
                        <a:latin typeface="Montserrat" panose="00000500000000000000" pitchFamily="2" charset="-52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50" name="Google Shape;450;p46"/>
          <p:cNvSpPr txBox="1"/>
          <p:nvPr/>
        </p:nvSpPr>
        <p:spPr>
          <a:xfrm>
            <a:off x="295051" y="3494517"/>
            <a:ext cx="2145300" cy="103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rgbClr val="1F497D"/>
                </a:solidFill>
                <a:latin typeface="Montserrat" panose="00000500000000000000" pitchFamily="2" charset="-52"/>
                <a:ea typeface="Verdana"/>
                <a:cs typeface="Verdana"/>
                <a:sym typeface="Verdana"/>
              </a:rPr>
              <a:t>Московская Олимпиада</a:t>
            </a:r>
            <a:br>
              <a:rPr lang="ru" sz="1600" b="1" dirty="0">
                <a:solidFill>
                  <a:srgbClr val="1F497D"/>
                </a:solidFill>
                <a:latin typeface="Montserrat" panose="00000500000000000000" pitchFamily="2" charset="-52"/>
                <a:ea typeface="Verdana"/>
                <a:cs typeface="Verdana"/>
                <a:sym typeface="Verdana"/>
              </a:rPr>
            </a:br>
            <a:r>
              <a:rPr lang="ru" sz="1600" b="1" dirty="0">
                <a:solidFill>
                  <a:srgbClr val="1F497D"/>
                </a:solidFill>
                <a:latin typeface="Montserrat" panose="00000500000000000000" pitchFamily="2" charset="-52"/>
                <a:ea typeface="Verdana"/>
                <a:cs typeface="Verdana"/>
                <a:sym typeface="Verdana"/>
              </a:rPr>
              <a:t>Школьников</a:t>
            </a:r>
            <a:endParaRPr sz="2000" b="1" dirty="0">
              <a:solidFill>
                <a:srgbClr val="1F497D"/>
              </a:solidFill>
              <a:latin typeface="Montserrat" panose="00000500000000000000" pitchFamily="2" charset="-52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451" name="Google Shape;451;p46"/>
          <p:cNvGraphicFramePr/>
          <p:nvPr>
            <p:extLst>
              <p:ext uri="{D42A27DB-BD31-4B8C-83A1-F6EECF244321}">
                <p14:modId xmlns:p14="http://schemas.microsoft.com/office/powerpoint/2010/main" val="2891360450"/>
              </p:ext>
            </p:extLst>
          </p:nvPr>
        </p:nvGraphicFramePr>
        <p:xfrm>
          <a:off x="2791722" y="3229294"/>
          <a:ext cx="3747700" cy="1712856"/>
        </p:xfrm>
        <a:graphic>
          <a:graphicData uri="http://schemas.openxmlformats.org/drawingml/2006/table">
            <a:tbl>
              <a:tblPr>
                <a:noFill/>
                <a:tableStyleId>{112C341A-64ED-4D0F-B2A9-4CF86E4751A3}</a:tableStyleId>
              </a:tblPr>
              <a:tblGrid>
                <a:gridCol w="1067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 dirty="0">
                          <a:solidFill>
                            <a:srgbClr val="1F497D"/>
                          </a:solidFill>
                          <a:latin typeface="Montserrat" panose="00000500000000000000" pitchFamily="2" charset="-52"/>
                          <a:ea typeface="Times New Roman"/>
                          <a:cs typeface="Times New Roman"/>
                          <a:sym typeface="Times New Roman"/>
                        </a:rPr>
                        <a:t>Региональный этап</a:t>
                      </a:r>
                      <a:endParaRPr b="1" dirty="0">
                        <a:solidFill>
                          <a:srgbClr val="1F497D"/>
                        </a:solidFill>
                        <a:latin typeface="Montserrat" panose="00000500000000000000" pitchFamily="2" charset="-52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F2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 dirty="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2020-2021</a:t>
                      </a:r>
                      <a:endParaRPr b="1" dirty="0">
                        <a:solidFill>
                          <a:srgbClr val="1F497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b="1">
                        <a:solidFill>
                          <a:srgbClr val="1F497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2021-2022</a:t>
                      </a:r>
                      <a:endParaRPr b="1">
                        <a:solidFill>
                          <a:srgbClr val="1F497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 dirty="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b="1" dirty="0">
                        <a:solidFill>
                          <a:srgbClr val="1F497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2022-2023</a:t>
                      </a:r>
                      <a:endParaRPr b="1">
                        <a:solidFill>
                          <a:srgbClr val="1F497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 dirty="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  <a:endParaRPr b="1" dirty="0">
                        <a:solidFill>
                          <a:srgbClr val="1F497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Рисунок 1" descr="Изображение выглядит как Красочность, Графика, треугольник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7EB7554-3E46-8E48-7E2D-EFAF24451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42" y="142199"/>
            <a:ext cx="1080542" cy="764511"/>
          </a:xfrm>
          <a:prstGeom prst="rect">
            <a:avLst/>
          </a:prstGeom>
        </p:spPr>
      </p:pic>
      <p:cxnSp>
        <p:nvCxnSpPr>
          <p:cNvPr id="3" name="Google Shape;408;p44">
            <a:extLst>
              <a:ext uri="{FF2B5EF4-FFF2-40B4-BE49-F238E27FC236}">
                <a16:creationId xmlns:a16="http://schemas.microsoft.com/office/drawing/2014/main" id="{2FE72C90-B6A3-3DE2-D270-F282387BA104}"/>
              </a:ext>
            </a:extLst>
          </p:cNvPr>
          <p:cNvCxnSpPr/>
          <p:nvPr/>
        </p:nvCxnSpPr>
        <p:spPr>
          <a:xfrm>
            <a:off x="1768445" y="356695"/>
            <a:ext cx="0" cy="334200"/>
          </a:xfrm>
          <a:prstGeom prst="straightConnector1">
            <a:avLst/>
          </a:prstGeom>
          <a:noFill/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7"/>
          <p:cNvSpPr txBox="1"/>
          <p:nvPr/>
        </p:nvSpPr>
        <p:spPr>
          <a:xfrm>
            <a:off x="0" y="808242"/>
            <a:ext cx="9471103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>
              <a:lnSpc>
                <a:spcPct val="115000"/>
              </a:lnSpc>
            </a:pPr>
            <a:r>
              <a:rPr lang="ru-RU" b="1" dirty="0">
                <a:solidFill>
                  <a:srgbClr val="1F497D"/>
                </a:solidFill>
                <a:latin typeface="Montserrat" panose="00000500000000000000" pitchFamily="2" charset="-52"/>
                <a:ea typeface="Verdana"/>
                <a:cs typeface="Verdana"/>
                <a:sym typeface="Verdana"/>
              </a:rPr>
              <a:t>Результаты </a:t>
            </a:r>
            <a:r>
              <a:rPr lang="ru-RU" b="1" dirty="0" err="1">
                <a:solidFill>
                  <a:srgbClr val="1F497D"/>
                </a:solidFill>
                <a:latin typeface="Montserrat" panose="00000500000000000000" pitchFamily="2" charset="-52"/>
                <a:ea typeface="Verdana"/>
                <a:cs typeface="Verdana"/>
                <a:sym typeface="Verdana"/>
              </a:rPr>
              <a:t>предпофессионального</a:t>
            </a:r>
            <a:r>
              <a:rPr lang="ru-RU" b="1" dirty="0">
                <a:solidFill>
                  <a:srgbClr val="1F497D"/>
                </a:solidFill>
                <a:latin typeface="Montserrat" panose="00000500000000000000" pitchFamily="2" charset="-52"/>
                <a:ea typeface="Verdana"/>
                <a:cs typeface="Verdana"/>
                <a:sym typeface="Verdana"/>
              </a:rPr>
              <a:t> экзамена «Интеллектуальный мегаполис. Потенциал» </a:t>
            </a:r>
            <a:endParaRPr lang="ru-RU" b="1" dirty="0">
              <a:solidFill>
                <a:srgbClr val="1F497D"/>
              </a:solidFill>
              <a:latin typeface="Montserrat" panose="00000500000000000000" pitchFamily="2" charset="-52"/>
              <a:ea typeface="Verdana"/>
              <a:cs typeface="Verdana"/>
              <a:sym typeface="Verdana"/>
            </a:endParaRPr>
          </a:p>
        </p:txBody>
      </p:sp>
      <p:sp>
        <p:nvSpPr>
          <p:cNvPr id="460" name="Google Shape;460;p47"/>
          <p:cNvSpPr txBox="1">
            <a:spLocks noGrp="1"/>
          </p:cNvSpPr>
          <p:nvPr>
            <p:ph type="title"/>
          </p:nvPr>
        </p:nvSpPr>
        <p:spPr>
          <a:xfrm>
            <a:off x="2124800" y="281142"/>
            <a:ext cx="5853000" cy="4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820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МАССОВОЕ КАЧЕСТВЕННОЕ ОБРАЗОВАНИЕ </a:t>
            </a:r>
            <a:endParaRPr sz="1820">
              <a:solidFill>
                <a:srgbClr val="38A0E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2" name="Рисунок 1" descr="Изображение выглядит как Красочность, Графика, треугольник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C2F770F-ED74-5138-A9D9-666A7CF04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42" y="142199"/>
            <a:ext cx="1080542" cy="764511"/>
          </a:xfrm>
          <a:prstGeom prst="rect">
            <a:avLst/>
          </a:prstGeom>
        </p:spPr>
      </p:pic>
      <p:cxnSp>
        <p:nvCxnSpPr>
          <p:cNvPr id="3" name="Google Shape;408;p44">
            <a:extLst>
              <a:ext uri="{FF2B5EF4-FFF2-40B4-BE49-F238E27FC236}">
                <a16:creationId xmlns:a16="http://schemas.microsoft.com/office/drawing/2014/main" id="{A85F0406-48F4-EF43-68A2-940188B3A8A4}"/>
              </a:ext>
            </a:extLst>
          </p:cNvPr>
          <p:cNvCxnSpPr/>
          <p:nvPr/>
        </p:nvCxnSpPr>
        <p:spPr>
          <a:xfrm>
            <a:off x="1768445" y="356695"/>
            <a:ext cx="0" cy="334200"/>
          </a:xfrm>
          <a:prstGeom prst="straightConnector1">
            <a:avLst/>
          </a:prstGeom>
          <a:noFill/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Прямоугольник 3"/>
          <p:cNvSpPr/>
          <p:nvPr/>
        </p:nvSpPr>
        <p:spPr>
          <a:xfrm>
            <a:off x="252760" y="1446085"/>
            <a:ext cx="8497229" cy="3040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4500" algn="just">
              <a:lnSpc>
                <a:spcPct val="115000"/>
              </a:lnSpc>
              <a:spcBef>
                <a:spcPts val="800"/>
              </a:spcBef>
            </a:pP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данном мероприятии приняли участие обучающиеся 11М и 11И классов — участники городских проектов «Медицинский класс в московской школе» и «Инженерный класс в Московской школе». </a:t>
            </a:r>
          </a:p>
          <a:p>
            <a:pPr lvl="0" indent="444500" algn="just">
              <a:lnSpc>
                <a:spcPct val="115000"/>
              </a:lnSpc>
              <a:spcBef>
                <a:spcPts val="800"/>
              </a:spcBef>
            </a:pP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Призеры:</a:t>
            </a:r>
          </a:p>
          <a:p>
            <a:pPr marL="457200" lvl="0" indent="-336550" algn="just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ts val="1700"/>
              <a:buFont typeface="Times New Roman"/>
              <a:buAutoNum type="arabicPeriod"/>
            </a:pP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Волкова </a:t>
            </a:r>
            <a:r>
              <a:rPr lang="ru-RU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Ольга – 11М 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класс;</a:t>
            </a:r>
          </a:p>
          <a:p>
            <a:pPr marL="457200" lvl="0" indent="-336550" algn="just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ts val="1700"/>
              <a:buFont typeface="Times New Roman"/>
              <a:buAutoNum type="arabicPeriod"/>
            </a:pP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Джанмурзаева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Фатима –</a:t>
            </a:r>
            <a:r>
              <a:rPr lang="ru-RU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11М класс;</a:t>
            </a:r>
          </a:p>
          <a:p>
            <a:pPr marL="457200" lvl="0" indent="-336550" algn="just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ts val="1700"/>
              <a:buFont typeface="Times New Roman"/>
              <a:buAutoNum type="arabicPeriod"/>
            </a:pP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Дюжова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Анастасия –</a:t>
            </a:r>
            <a:r>
              <a:rPr lang="ru-RU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11М класс;</a:t>
            </a:r>
          </a:p>
          <a:p>
            <a:pPr marL="457200" lvl="0" indent="-336550" algn="just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ts val="1700"/>
              <a:buFont typeface="Times New Roman"/>
              <a:buAutoNum type="arabicPeriod"/>
            </a:pP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Нестеренко Олеся –</a:t>
            </a:r>
            <a:r>
              <a:rPr lang="ru-RU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11М класс;</a:t>
            </a:r>
          </a:p>
          <a:p>
            <a:pPr marL="457200" lvl="0" indent="-336550" algn="just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ts val="1700"/>
              <a:buFont typeface="Times New Roman"/>
              <a:buAutoNum type="arabicPeriod"/>
            </a:pP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Рахимова Ширин –</a:t>
            </a:r>
            <a:r>
              <a:rPr lang="ru-RU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11М класс;</a:t>
            </a:r>
          </a:p>
          <a:p>
            <a:pPr marL="457200" lvl="0" indent="-336550" algn="just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ts val="1700"/>
              <a:buFont typeface="Times New Roman"/>
              <a:buAutoNum type="arabicPeriod"/>
            </a:pP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Трубицына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Маргарита –</a:t>
            </a:r>
            <a:r>
              <a:rPr lang="ru-RU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11М класс.</a:t>
            </a: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" name="Google Shape;230;g24204d56df8_3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7812" y="2297485"/>
            <a:ext cx="2258251" cy="194532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447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" dirty="0" smtClean="0">
                <a:solidFill>
                  <a:srgbClr val="1F497D"/>
                </a:solidFill>
                <a:latin typeface="Montserrat" panose="020B0604020202020204" charset="-52"/>
              </a:rPr>
              <a:t>14</a:t>
            </a:r>
            <a:endParaRPr dirty="0">
              <a:solidFill>
                <a:srgbClr val="1F497D"/>
              </a:solidFill>
              <a:latin typeface="Montserrat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28382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8" name="Google Shape;458;p47"/>
          <p:cNvGraphicFramePr/>
          <p:nvPr>
            <p:extLst>
              <p:ext uri="{D42A27DB-BD31-4B8C-83A1-F6EECF244321}">
                <p14:modId xmlns:p14="http://schemas.microsoft.com/office/powerpoint/2010/main" val="573886366"/>
              </p:ext>
            </p:extLst>
          </p:nvPr>
        </p:nvGraphicFramePr>
        <p:xfrm>
          <a:off x="789957" y="1447898"/>
          <a:ext cx="7811550" cy="3194428"/>
        </p:xfrm>
        <a:graphic>
          <a:graphicData uri="http://schemas.openxmlformats.org/drawingml/2006/table">
            <a:tbl>
              <a:tblPr>
                <a:noFill/>
                <a:tableStyleId>{112C341A-64ED-4D0F-B2A9-4CF86E4751A3}</a:tableStyleId>
              </a:tblPr>
              <a:tblGrid>
                <a:gridCol w="102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6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7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6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 dirty="0">
                          <a:solidFill>
                            <a:srgbClr val="1F497D"/>
                          </a:solidFill>
                          <a:latin typeface="Montserrat" panose="00000500000000000000" pitchFamily="2" charset="-52"/>
                          <a:ea typeface="Times New Roman"/>
                          <a:cs typeface="Times New Roman"/>
                          <a:sym typeface="Times New Roman"/>
                        </a:rPr>
                        <a:t>Класс</a:t>
                      </a:r>
                      <a:endParaRPr b="1" dirty="0">
                        <a:solidFill>
                          <a:srgbClr val="1F497D"/>
                        </a:solidFill>
                        <a:latin typeface="Montserrat" panose="00000500000000000000" pitchFamily="2" charset="-52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F2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 dirty="0">
                          <a:solidFill>
                            <a:srgbClr val="1F497D"/>
                          </a:solidFill>
                          <a:latin typeface="Montserrat" panose="00000500000000000000" pitchFamily="2" charset="-52"/>
                          <a:ea typeface="Times New Roman"/>
                          <a:cs typeface="Times New Roman"/>
                          <a:sym typeface="Times New Roman"/>
                        </a:rPr>
                        <a:t>Учитель</a:t>
                      </a:r>
                      <a:endParaRPr b="1" dirty="0">
                        <a:solidFill>
                          <a:srgbClr val="1F497D"/>
                        </a:solidFill>
                        <a:latin typeface="Montserrat" panose="00000500000000000000" pitchFamily="2" charset="-52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F2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 dirty="0">
                          <a:solidFill>
                            <a:srgbClr val="1F497D"/>
                          </a:solidFill>
                          <a:latin typeface="Montserrat" panose="00000500000000000000" pitchFamily="2" charset="-52"/>
                          <a:ea typeface="Times New Roman"/>
                          <a:cs typeface="Times New Roman"/>
                          <a:sym typeface="Times New Roman"/>
                        </a:rPr>
                        <a:t>Номинация</a:t>
                      </a:r>
                      <a:endParaRPr b="1" dirty="0">
                        <a:solidFill>
                          <a:srgbClr val="1F497D"/>
                        </a:solidFill>
                        <a:latin typeface="Montserrat" panose="00000500000000000000" pitchFamily="2" charset="-52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F2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 dirty="0">
                          <a:solidFill>
                            <a:srgbClr val="1F497D"/>
                          </a:solidFill>
                          <a:latin typeface="Montserrat" panose="00000500000000000000" pitchFamily="2" charset="-52"/>
                          <a:ea typeface="Times New Roman"/>
                          <a:cs typeface="Times New Roman"/>
                          <a:sym typeface="Times New Roman"/>
                        </a:rPr>
                        <a:t>Результат</a:t>
                      </a:r>
                      <a:endParaRPr b="1" dirty="0">
                        <a:solidFill>
                          <a:srgbClr val="1F497D"/>
                        </a:solidFill>
                        <a:latin typeface="Montserrat" panose="00000500000000000000" pitchFamily="2" charset="-52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F2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>
                          <a:solidFill>
                            <a:srgbClr val="1F497D"/>
                          </a:solidFill>
                          <a:latin typeface="Montserrat" panose="00000500000000000000" pitchFamily="2" charset="-52"/>
                          <a:ea typeface="Times New Roman"/>
                          <a:cs typeface="Times New Roman"/>
                          <a:sym typeface="Times New Roman"/>
                        </a:rPr>
                        <a:t>1 «А»</a:t>
                      </a:r>
                      <a:endParaRPr dirty="0">
                        <a:solidFill>
                          <a:srgbClr val="1F497D"/>
                        </a:solidFill>
                        <a:latin typeface="Montserrat" panose="00000500000000000000" pitchFamily="2" charset="-52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>
                          <a:solidFill>
                            <a:srgbClr val="1F497D"/>
                          </a:solidFill>
                          <a:latin typeface="Montserrat" panose="00000500000000000000" pitchFamily="2" charset="-52"/>
                          <a:ea typeface="Times New Roman"/>
                          <a:cs typeface="Times New Roman"/>
                          <a:sym typeface="Times New Roman"/>
                        </a:rPr>
                        <a:t>Павлова Н. В.</a:t>
                      </a:r>
                      <a:endParaRPr dirty="0">
                        <a:solidFill>
                          <a:srgbClr val="1F497D"/>
                        </a:solidFill>
                        <a:latin typeface="Montserrat" panose="00000500000000000000" pitchFamily="2" charset="-52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>
                          <a:solidFill>
                            <a:srgbClr val="1F497D"/>
                          </a:solidFill>
                          <a:latin typeface="Montserrat" panose="00000500000000000000" pitchFamily="2" charset="-52"/>
                          <a:ea typeface="Times New Roman"/>
                          <a:cs typeface="Times New Roman"/>
                          <a:sym typeface="Times New Roman"/>
                        </a:rPr>
                        <a:t>«Парикмахерское дело»</a:t>
                      </a:r>
                      <a:endParaRPr dirty="0">
                        <a:solidFill>
                          <a:srgbClr val="1F497D"/>
                        </a:solidFill>
                        <a:latin typeface="Montserrat" panose="00000500000000000000" pitchFamily="2" charset="-52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rgbClr val="1F497D"/>
                          </a:solidFill>
                          <a:latin typeface="Montserrat" panose="00000500000000000000" pitchFamily="2" charset="-52"/>
                          <a:ea typeface="Times New Roman"/>
                          <a:cs typeface="Times New Roman"/>
                          <a:sym typeface="Times New Roman"/>
                        </a:rPr>
                        <a:t>1 место</a:t>
                      </a:r>
                      <a:endParaRPr>
                        <a:solidFill>
                          <a:srgbClr val="1F497D"/>
                        </a:solidFill>
                        <a:latin typeface="Montserrat" panose="00000500000000000000" pitchFamily="2" charset="-52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>
                          <a:solidFill>
                            <a:srgbClr val="1F497D"/>
                          </a:solidFill>
                          <a:latin typeface="Montserrat" panose="00000500000000000000" pitchFamily="2" charset="-52"/>
                          <a:ea typeface="Times New Roman"/>
                          <a:cs typeface="Times New Roman"/>
                          <a:sym typeface="Times New Roman"/>
                        </a:rPr>
                        <a:t>3 «В»</a:t>
                      </a:r>
                      <a:endParaRPr dirty="0">
                        <a:solidFill>
                          <a:srgbClr val="1F497D"/>
                        </a:solidFill>
                        <a:latin typeface="Montserrat" panose="00000500000000000000" pitchFamily="2" charset="-52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>
                          <a:solidFill>
                            <a:srgbClr val="1F497D"/>
                          </a:solidFill>
                          <a:latin typeface="Montserrat" panose="00000500000000000000" pitchFamily="2" charset="-52"/>
                          <a:ea typeface="Times New Roman"/>
                          <a:cs typeface="Times New Roman"/>
                          <a:sym typeface="Times New Roman"/>
                        </a:rPr>
                        <a:t>Гоман Е. В.</a:t>
                      </a:r>
                      <a:endParaRPr dirty="0">
                        <a:solidFill>
                          <a:srgbClr val="1F497D"/>
                        </a:solidFill>
                        <a:latin typeface="Montserrat" panose="00000500000000000000" pitchFamily="2" charset="-52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>
                          <a:solidFill>
                            <a:srgbClr val="1F497D"/>
                          </a:solidFill>
                          <a:latin typeface="Montserrat" panose="00000500000000000000" pitchFamily="2" charset="-52"/>
                          <a:ea typeface="Times New Roman"/>
                          <a:cs typeface="Times New Roman"/>
                          <a:sym typeface="Times New Roman"/>
                        </a:rPr>
                        <a:t>«Промышленный дизайн»</a:t>
                      </a:r>
                      <a:endParaRPr dirty="0">
                        <a:solidFill>
                          <a:srgbClr val="1F497D"/>
                        </a:solidFill>
                        <a:latin typeface="Montserrat" panose="00000500000000000000" pitchFamily="2" charset="-52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rgbClr val="1F497D"/>
                          </a:solidFill>
                          <a:latin typeface="Montserrat" panose="00000500000000000000" pitchFamily="2" charset="-52"/>
                          <a:ea typeface="Times New Roman"/>
                          <a:cs typeface="Times New Roman"/>
                          <a:sym typeface="Times New Roman"/>
                        </a:rPr>
                        <a:t>призёр в номинации (финал)</a:t>
                      </a:r>
                      <a:endParaRPr>
                        <a:solidFill>
                          <a:srgbClr val="1F497D"/>
                        </a:solidFill>
                        <a:latin typeface="Montserrat" panose="00000500000000000000" pitchFamily="2" charset="-52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>
                          <a:solidFill>
                            <a:srgbClr val="1F497D"/>
                          </a:solidFill>
                          <a:latin typeface="Montserrat" panose="00000500000000000000" pitchFamily="2" charset="-52"/>
                          <a:ea typeface="Times New Roman"/>
                          <a:cs typeface="Times New Roman"/>
                          <a:sym typeface="Times New Roman"/>
                        </a:rPr>
                        <a:t>3 «Л»</a:t>
                      </a:r>
                      <a:endParaRPr dirty="0">
                        <a:solidFill>
                          <a:srgbClr val="1F497D"/>
                        </a:solidFill>
                        <a:latin typeface="Montserrat" panose="00000500000000000000" pitchFamily="2" charset="-52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rgbClr val="1F497D"/>
                          </a:solidFill>
                          <a:latin typeface="Montserrat" panose="00000500000000000000" pitchFamily="2" charset="-52"/>
                          <a:ea typeface="Times New Roman"/>
                          <a:cs typeface="Times New Roman"/>
                          <a:sym typeface="Times New Roman"/>
                        </a:rPr>
                        <a:t>Прохоренко М.А.</a:t>
                      </a:r>
                      <a:endParaRPr>
                        <a:solidFill>
                          <a:srgbClr val="1F497D"/>
                        </a:solidFill>
                        <a:latin typeface="Montserrat" panose="00000500000000000000" pitchFamily="2" charset="-52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>
                          <a:solidFill>
                            <a:srgbClr val="1F497D"/>
                          </a:solidFill>
                          <a:latin typeface="Montserrat" panose="00000500000000000000" pitchFamily="2" charset="-52"/>
                          <a:ea typeface="Times New Roman"/>
                          <a:cs typeface="Times New Roman"/>
                          <a:sym typeface="Times New Roman"/>
                        </a:rPr>
                        <a:t>«Инженерный дизайн кад»</a:t>
                      </a:r>
                      <a:endParaRPr dirty="0">
                        <a:solidFill>
                          <a:srgbClr val="1F497D"/>
                        </a:solidFill>
                        <a:latin typeface="Montserrat" panose="00000500000000000000" pitchFamily="2" charset="-52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>
                          <a:solidFill>
                            <a:srgbClr val="1F497D"/>
                          </a:solidFill>
                          <a:latin typeface="Montserrat" panose="00000500000000000000" pitchFamily="2" charset="-52"/>
                          <a:ea typeface="Times New Roman"/>
                          <a:cs typeface="Times New Roman"/>
                          <a:sym typeface="Times New Roman"/>
                        </a:rPr>
                        <a:t>1 место</a:t>
                      </a:r>
                      <a:endParaRPr dirty="0">
                        <a:solidFill>
                          <a:srgbClr val="1F497D"/>
                        </a:solidFill>
                        <a:latin typeface="Montserrat" panose="00000500000000000000" pitchFamily="2" charset="-52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>
                          <a:solidFill>
                            <a:srgbClr val="1F497D"/>
                          </a:solidFill>
                          <a:latin typeface="Montserrat" panose="00000500000000000000" pitchFamily="2" charset="-52"/>
                          <a:ea typeface="Times New Roman"/>
                          <a:cs typeface="Times New Roman"/>
                          <a:sym typeface="Times New Roman"/>
                        </a:rPr>
                        <a:t>4 «Л»</a:t>
                      </a:r>
                      <a:endParaRPr dirty="0">
                        <a:solidFill>
                          <a:srgbClr val="1F497D"/>
                        </a:solidFill>
                        <a:latin typeface="Montserrat" panose="00000500000000000000" pitchFamily="2" charset="-52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rgbClr val="1F497D"/>
                          </a:solidFill>
                          <a:latin typeface="Montserrat" panose="00000500000000000000" pitchFamily="2" charset="-52"/>
                          <a:ea typeface="Times New Roman"/>
                          <a:cs typeface="Times New Roman"/>
                          <a:sym typeface="Times New Roman"/>
                        </a:rPr>
                        <a:t>Лошманова Т.Н.</a:t>
                      </a:r>
                      <a:endParaRPr>
                        <a:solidFill>
                          <a:srgbClr val="1F497D"/>
                        </a:solidFill>
                        <a:latin typeface="Montserrat" panose="00000500000000000000" pitchFamily="2" charset="-52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>
                          <a:solidFill>
                            <a:srgbClr val="1F497D"/>
                          </a:solidFill>
                          <a:latin typeface="Montserrat" panose="00000500000000000000" pitchFamily="2" charset="-52"/>
                          <a:ea typeface="Times New Roman"/>
                          <a:cs typeface="Times New Roman"/>
                          <a:sym typeface="Times New Roman"/>
                        </a:rPr>
                        <a:t>«Моушн дизайн»</a:t>
                      </a:r>
                      <a:endParaRPr dirty="0">
                        <a:solidFill>
                          <a:srgbClr val="1F497D"/>
                        </a:solidFill>
                        <a:latin typeface="Montserrat" panose="00000500000000000000" pitchFamily="2" charset="-52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>
                          <a:solidFill>
                            <a:srgbClr val="1F497D"/>
                          </a:solidFill>
                          <a:latin typeface="Montserrat" panose="00000500000000000000" pitchFamily="2" charset="-52"/>
                          <a:ea typeface="Times New Roman"/>
                          <a:cs typeface="Times New Roman"/>
                          <a:sym typeface="Times New Roman"/>
                        </a:rPr>
                        <a:t>3 место</a:t>
                      </a:r>
                      <a:endParaRPr dirty="0">
                        <a:solidFill>
                          <a:srgbClr val="1F497D"/>
                        </a:solidFill>
                        <a:latin typeface="Montserrat" panose="00000500000000000000" pitchFamily="2" charset="-52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59" name="Google Shape;459;p47"/>
          <p:cNvSpPr txBox="1"/>
          <p:nvPr/>
        </p:nvSpPr>
        <p:spPr>
          <a:xfrm>
            <a:off x="723250" y="810055"/>
            <a:ext cx="7944965" cy="467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rgbClr val="1F497D"/>
                </a:solidFill>
                <a:latin typeface="Montserrat" panose="00000500000000000000" pitchFamily="2" charset="-52"/>
                <a:ea typeface="Verdana"/>
                <a:cs typeface="Verdana"/>
                <a:sym typeface="Verdana"/>
              </a:rPr>
              <a:t>Результаты участия в Московском детском чемпионате «Мастерята»</a:t>
            </a:r>
            <a:endParaRPr sz="3000" b="1" dirty="0">
              <a:solidFill>
                <a:srgbClr val="1F497D"/>
              </a:solidFill>
              <a:latin typeface="Montserrat" panose="00000500000000000000" pitchFamily="2" charset="-52"/>
            </a:endParaRPr>
          </a:p>
        </p:txBody>
      </p:sp>
      <p:sp>
        <p:nvSpPr>
          <p:cNvPr id="460" name="Google Shape;460;p47"/>
          <p:cNvSpPr txBox="1">
            <a:spLocks noGrp="1"/>
          </p:cNvSpPr>
          <p:nvPr>
            <p:ph type="title"/>
          </p:nvPr>
        </p:nvSpPr>
        <p:spPr>
          <a:xfrm>
            <a:off x="2124800" y="281142"/>
            <a:ext cx="5853000" cy="4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820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МАССОВОЕ КАЧЕСТВЕННОЕ ОБРАЗОВАНИЕ </a:t>
            </a:r>
            <a:endParaRPr sz="1820">
              <a:solidFill>
                <a:srgbClr val="38A0E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2" name="Рисунок 1" descr="Изображение выглядит как Красочность, Графика, треугольник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C2F770F-ED74-5138-A9D9-666A7CF04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42" y="142199"/>
            <a:ext cx="1080542" cy="764511"/>
          </a:xfrm>
          <a:prstGeom prst="rect">
            <a:avLst/>
          </a:prstGeom>
        </p:spPr>
      </p:pic>
      <p:cxnSp>
        <p:nvCxnSpPr>
          <p:cNvPr id="3" name="Google Shape;408;p44">
            <a:extLst>
              <a:ext uri="{FF2B5EF4-FFF2-40B4-BE49-F238E27FC236}">
                <a16:creationId xmlns:a16="http://schemas.microsoft.com/office/drawing/2014/main" id="{A85F0406-48F4-EF43-68A2-940188B3A8A4}"/>
              </a:ext>
            </a:extLst>
          </p:cNvPr>
          <p:cNvCxnSpPr/>
          <p:nvPr/>
        </p:nvCxnSpPr>
        <p:spPr>
          <a:xfrm>
            <a:off x="1768445" y="356695"/>
            <a:ext cx="0" cy="334200"/>
          </a:xfrm>
          <a:prstGeom prst="straightConnector1">
            <a:avLst/>
          </a:prstGeom>
          <a:noFill/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Google Shape;447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" dirty="0" smtClean="0">
                <a:solidFill>
                  <a:srgbClr val="1F497D"/>
                </a:solidFill>
                <a:latin typeface="Montserrat" panose="020B0604020202020204" charset="-52"/>
              </a:rPr>
              <a:t>15</a:t>
            </a:r>
            <a:endParaRPr dirty="0">
              <a:solidFill>
                <a:srgbClr val="1F497D"/>
              </a:solidFill>
              <a:latin typeface="Montserrat" panose="020B0604020202020204" charset="-5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7"/>
          <p:cNvSpPr txBox="1">
            <a:spLocks noGrp="1"/>
          </p:cNvSpPr>
          <p:nvPr>
            <p:ph type="title"/>
          </p:nvPr>
        </p:nvSpPr>
        <p:spPr>
          <a:xfrm>
            <a:off x="1768445" y="281142"/>
            <a:ext cx="7747261" cy="4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990"/>
            </a:pPr>
            <a:r>
              <a:rPr lang="ru-RU" sz="1400" dirty="0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РЕЗУЛЬТАТЫ УЧАСТИЯ В ДВИЖЕНИИ «ГОТОВ К ТРУДУ </a:t>
            </a:r>
            <a:r>
              <a:rPr lang="ru-RU" sz="1400" dirty="0" smtClean="0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И </a:t>
            </a:r>
            <a:r>
              <a:rPr lang="ru-RU" sz="1400" dirty="0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ОБОРОНЕ</a:t>
            </a:r>
            <a:endParaRPr sz="1400" dirty="0">
              <a:solidFill>
                <a:srgbClr val="38A0E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2" name="Рисунок 1" descr="Изображение выглядит как Красочность, Графика, треугольник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C2F770F-ED74-5138-A9D9-666A7CF04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42" y="142199"/>
            <a:ext cx="1080542" cy="764511"/>
          </a:xfrm>
          <a:prstGeom prst="rect">
            <a:avLst/>
          </a:prstGeom>
        </p:spPr>
      </p:pic>
      <p:cxnSp>
        <p:nvCxnSpPr>
          <p:cNvPr id="3" name="Google Shape;408;p44">
            <a:extLst>
              <a:ext uri="{FF2B5EF4-FFF2-40B4-BE49-F238E27FC236}">
                <a16:creationId xmlns:a16="http://schemas.microsoft.com/office/drawing/2014/main" id="{A85F0406-48F4-EF43-68A2-940188B3A8A4}"/>
              </a:ext>
            </a:extLst>
          </p:cNvPr>
          <p:cNvCxnSpPr/>
          <p:nvPr/>
        </p:nvCxnSpPr>
        <p:spPr>
          <a:xfrm>
            <a:off x="1768445" y="356695"/>
            <a:ext cx="0" cy="334200"/>
          </a:xfrm>
          <a:prstGeom prst="straightConnector1">
            <a:avLst/>
          </a:prstGeom>
          <a:noFill/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" name="Google Shape;376;g24e679059ac_0_176"/>
          <p:cNvPicPr preferRelativeResize="0"/>
          <p:nvPr/>
        </p:nvPicPr>
        <p:blipFill rotWithShape="1">
          <a:blip r:embed="rId4">
            <a:alphaModFix/>
          </a:blip>
          <a:srcRect l="11755" t="29119" r="27869" b="34685"/>
          <a:stretch/>
        </p:blipFill>
        <p:spPr>
          <a:xfrm>
            <a:off x="6092015" y="4138473"/>
            <a:ext cx="2576200" cy="77467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Google Shape;375;g24e679059ac_0_176"/>
          <p:cNvGraphicFramePr/>
          <p:nvPr>
            <p:extLst>
              <p:ext uri="{D42A27DB-BD31-4B8C-83A1-F6EECF244321}">
                <p14:modId xmlns:p14="http://schemas.microsoft.com/office/powerpoint/2010/main" val="3787224611"/>
              </p:ext>
            </p:extLst>
          </p:nvPr>
        </p:nvGraphicFramePr>
        <p:xfrm>
          <a:off x="561316" y="1277845"/>
          <a:ext cx="8106899" cy="274352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768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8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ru-RU" sz="1600" b="1" u="none" strike="noStrike" cap="none" dirty="0">
                          <a:solidFill>
                            <a:srgbClr val="1F497D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Уровень ступени</a:t>
                      </a:r>
                      <a:endParaRPr sz="1600" b="1" u="none" strike="noStrike" cap="none" dirty="0">
                        <a:solidFill>
                          <a:srgbClr val="1F497D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34300" marB="34300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131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F2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ru-RU" sz="1600" b="1" u="none" strike="noStrike" cap="none" dirty="0">
                          <a:solidFill>
                            <a:srgbClr val="1F497D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Кол-во человек</a:t>
                      </a:r>
                      <a:endParaRPr sz="1600" b="1" u="none" strike="noStrike" cap="none" dirty="0">
                        <a:solidFill>
                          <a:srgbClr val="1F497D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34300" marB="34300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131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F2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157"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обучающихся выполнивших нормативы ГТО соответствующих </a:t>
                      </a:r>
                      <a:r>
                        <a:rPr lang="ru-RU" sz="1600" b="1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золотому</a:t>
                      </a:r>
                      <a:r>
                        <a:rPr lang="ru-RU" sz="1600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знаку </a:t>
                      </a:r>
                      <a:endParaRPr sz="160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34300" marB="34300" anchor="ctr">
                    <a:lnL w="9525" cap="flat" cmpd="sng">
                      <a:solidFill>
                        <a:srgbClr val="13131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131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131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131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245</a:t>
                      </a:r>
                      <a:r>
                        <a:rPr lang="ru-RU" sz="16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160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34300" marB="34300" anchor="ctr">
                    <a:lnL w="9525" cap="flat" cmpd="sng">
                      <a:solidFill>
                        <a:srgbClr val="13131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131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131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131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4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157"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обучающихся выполнивших нормативы ГТО соответствующих </a:t>
                      </a:r>
                      <a:r>
                        <a:rPr lang="ru-RU" sz="1600" b="1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серебряному</a:t>
                      </a:r>
                      <a:r>
                        <a:rPr lang="ru-RU" sz="1600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знаку </a:t>
                      </a:r>
                      <a:endParaRPr sz="160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34300" marB="34300" anchor="ctr">
                    <a:lnL w="9525" cap="flat" cmpd="sng">
                      <a:solidFill>
                        <a:srgbClr val="13131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131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131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131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98</a:t>
                      </a:r>
                      <a:endParaRPr sz="1600" b="1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34300" marB="34300" anchor="ctr">
                    <a:lnL w="9525" cap="flat" cmpd="sng">
                      <a:solidFill>
                        <a:srgbClr val="13131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131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131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131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34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157"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6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обучающихся выполнивших нормативы ГТО соответствующих </a:t>
                      </a:r>
                      <a:r>
                        <a:rPr lang="ru-RU" sz="1600" b="1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бронзовому</a:t>
                      </a:r>
                      <a:r>
                        <a:rPr lang="ru-RU" sz="1600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знаку </a:t>
                      </a:r>
                      <a:endParaRPr sz="160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34300" marB="34300" anchor="ctr">
                    <a:lnL w="9525" cap="flat" cmpd="sng">
                      <a:solidFill>
                        <a:srgbClr val="13131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131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131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131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 sz="1600" b="1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34300" marB="34300" anchor="ctr">
                    <a:lnL w="9525" cap="flat" cmpd="sng">
                      <a:solidFill>
                        <a:srgbClr val="13131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131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131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131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8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Google Shape;447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" dirty="0" smtClean="0">
                <a:solidFill>
                  <a:srgbClr val="1F497D"/>
                </a:solidFill>
                <a:latin typeface="Montserrat" panose="020B0604020202020204" charset="-52"/>
              </a:rPr>
              <a:t>16</a:t>
            </a:r>
            <a:endParaRPr dirty="0">
              <a:solidFill>
                <a:srgbClr val="1F497D"/>
              </a:solidFill>
              <a:latin typeface="Montserrat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6998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7"/>
          <p:cNvSpPr txBox="1">
            <a:spLocks noGrp="1"/>
          </p:cNvSpPr>
          <p:nvPr>
            <p:ph type="title"/>
          </p:nvPr>
        </p:nvSpPr>
        <p:spPr>
          <a:xfrm>
            <a:off x="1768445" y="281142"/>
            <a:ext cx="7747261" cy="4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990"/>
            </a:pPr>
            <a:r>
              <a:rPr lang="ru-RU" sz="1400" dirty="0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УЧАСТИЕ В ЗНАЧИМЫХ </a:t>
            </a:r>
            <a:r>
              <a:rPr lang="ru-RU" sz="1400" dirty="0" smtClean="0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СПОРТИВНЫХ </a:t>
            </a:r>
            <a:r>
              <a:rPr lang="ru-RU" sz="1400" dirty="0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МЕРОПРИЯТИЯХ</a:t>
            </a:r>
          </a:p>
        </p:txBody>
      </p:sp>
      <p:pic>
        <p:nvPicPr>
          <p:cNvPr id="2" name="Рисунок 1" descr="Изображение выглядит как Красочность, Графика, треугольник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C2F770F-ED74-5138-A9D9-666A7CF04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42" y="142199"/>
            <a:ext cx="1080542" cy="764511"/>
          </a:xfrm>
          <a:prstGeom prst="rect">
            <a:avLst/>
          </a:prstGeom>
        </p:spPr>
      </p:pic>
      <p:cxnSp>
        <p:nvCxnSpPr>
          <p:cNvPr id="3" name="Google Shape;408;p44">
            <a:extLst>
              <a:ext uri="{FF2B5EF4-FFF2-40B4-BE49-F238E27FC236}">
                <a16:creationId xmlns:a16="http://schemas.microsoft.com/office/drawing/2014/main" id="{A85F0406-48F4-EF43-68A2-940188B3A8A4}"/>
              </a:ext>
            </a:extLst>
          </p:cNvPr>
          <p:cNvCxnSpPr/>
          <p:nvPr/>
        </p:nvCxnSpPr>
        <p:spPr>
          <a:xfrm>
            <a:off x="1768445" y="356695"/>
            <a:ext cx="0" cy="334200"/>
          </a:xfrm>
          <a:prstGeom prst="straightConnector1">
            <a:avLst/>
          </a:prstGeom>
          <a:noFill/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9" name="Google Shape;384;g24e679059ac_0_228"/>
          <p:cNvGraphicFramePr/>
          <p:nvPr>
            <p:extLst>
              <p:ext uri="{D42A27DB-BD31-4B8C-83A1-F6EECF244321}">
                <p14:modId xmlns:p14="http://schemas.microsoft.com/office/powerpoint/2010/main" val="3112129118"/>
              </p:ext>
            </p:extLst>
          </p:nvPr>
        </p:nvGraphicFramePr>
        <p:xfrm>
          <a:off x="322857" y="1446808"/>
          <a:ext cx="8620419" cy="271403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892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5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3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541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050" b="1" u="none" strike="noStrike" cap="none" dirty="0">
                          <a:solidFill>
                            <a:srgbClr val="1F497D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Название </a:t>
                      </a:r>
                      <a:r>
                        <a:rPr lang="ru-RU" sz="1050" b="1" dirty="0">
                          <a:solidFill>
                            <a:srgbClr val="1F497D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мероприятия</a:t>
                      </a:r>
                      <a:endParaRPr sz="1050" b="1" u="none" strike="noStrike" cap="none" dirty="0">
                        <a:solidFill>
                          <a:srgbClr val="1F497D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F2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050" b="1" dirty="0">
                          <a:solidFill>
                            <a:srgbClr val="1F497D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Класс</a:t>
                      </a:r>
                      <a:endParaRPr sz="1050" b="1" u="none" strike="noStrike" cap="none" dirty="0">
                        <a:solidFill>
                          <a:srgbClr val="1F497D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F2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b="1" dirty="0">
                          <a:solidFill>
                            <a:srgbClr val="1F497D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Результат</a:t>
                      </a:r>
                      <a:endParaRPr sz="1050" b="1" u="none" strike="noStrike" cap="none" dirty="0">
                        <a:solidFill>
                          <a:srgbClr val="1F497D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F2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41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Московский турнир по шашкам «Черные диагонали» 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9-11 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классы</a:t>
                      </a:r>
                      <a:endParaRPr sz="105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место</a:t>
                      </a:r>
                      <a:endParaRPr sz="105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41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Городской турнир по шахматам «Московский гамбит»</a:t>
                      </a:r>
                      <a:endParaRPr sz="105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5-11 </a:t>
                      </a:r>
                      <a:r>
                        <a:rPr lang="ru-RU" sz="105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классы</a:t>
                      </a:r>
                      <a:endParaRPr sz="105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b="1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,2 места</a:t>
                      </a:r>
                      <a:endParaRPr sz="105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41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Фестиваль для обучающихся начальной школы «Веселые старты» 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05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3-4 классы</a:t>
                      </a:r>
                      <a:endParaRPr sz="105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 место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41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Школьная спортивная лига по волейболу среди команд юношей 2006-2007 г.р.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9-10 классы</a:t>
                      </a:r>
                      <a:endParaRPr sz="105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место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41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Школьная спортивная лига по волейболу среди команд девушек 2006-2007 г.р.</a:t>
                      </a:r>
                      <a:endParaRPr sz="105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05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9-10 </a:t>
                      </a:r>
                      <a:r>
                        <a:rPr lang="ru-RU" sz="105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классы</a:t>
                      </a:r>
                      <a:endParaRPr sz="105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место</a:t>
                      </a:r>
                      <a:endParaRPr sz="105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41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Школьная спортивная лига по волейболу «Серебряный мяч» среди команд девушек 2008-2009 г.р.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05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05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7-8 классы</a:t>
                      </a:r>
                      <a:endParaRPr sz="105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 место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41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Школьная спортивная лига по волейболу среди команд юношей 2010-2011 г.р.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05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05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5-6 классы</a:t>
                      </a:r>
                      <a:endParaRPr sz="105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место</a:t>
                      </a:r>
                      <a:endParaRPr sz="105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67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Школьная спортивная лига по мини-футболу среди команд юношей 2005-2006 г.р.</a:t>
                      </a:r>
                      <a:endParaRPr sz="105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05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10-11 </a:t>
                      </a:r>
                      <a:r>
                        <a:rPr lang="ru-RU" sz="105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классы</a:t>
                      </a:r>
                      <a:endParaRPr sz="105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 место</a:t>
                      </a:r>
                      <a:endParaRPr sz="105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Google Shape;447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" dirty="0" smtClean="0">
                <a:solidFill>
                  <a:srgbClr val="1F497D"/>
                </a:solidFill>
                <a:latin typeface="Montserrat" panose="020B0604020202020204" charset="-52"/>
              </a:rPr>
              <a:t>17</a:t>
            </a:r>
            <a:endParaRPr dirty="0">
              <a:solidFill>
                <a:srgbClr val="1F497D"/>
              </a:solidFill>
              <a:latin typeface="Montserrat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42489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7"/>
          <p:cNvSpPr txBox="1">
            <a:spLocks noGrp="1"/>
          </p:cNvSpPr>
          <p:nvPr>
            <p:ph type="title"/>
          </p:nvPr>
        </p:nvSpPr>
        <p:spPr>
          <a:xfrm>
            <a:off x="1768445" y="281142"/>
            <a:ext cx="7747261" cy="4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990"/>
            </a:pPr>
            <a:r>
              <a:rPr lang="ru-RU" sz="1400" dirty="0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Показатели результативности работы школы </a:t>
            </a:r>
            <a:br>
              <a:rPr lang="ru-RU" sz="1400" dirty="0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r>
              <a:rPr lang="ru-RU" sz="1400" dirty="0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по использованию </a:t>
            </a:r>
            <a:r>
              <a:rPr lang="ru-RU" sz="1400" dirty="0" err="1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социо</a:t>
            </a:r>
            <a:r>
              <a:rPr lang="ru-RU" sz="1400" dirty="0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-культурных ресурсов города в обучении</a:t>
            </a:r>
          </a:p>
        </p:txBody>
      </p:sp>
      <p:pic>
        <p:nvPicPr>
          <p:cNvPr id="2" name="Рисунок 1" descr="Изображение выглядит как Красочность, Графика, треугольник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C2F770F-ED74-5138-A9D9-666A7CF04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42" y="142199"/>
            <a:ext cx="1080542" cy="764511"/>
          </a:xfrm>
          <a:prstGeom prst="rect">
            <a:avLst/>
          </a:prstGeom>
        </p:spPr>
      </p:pic>
      <p:cxnSp>
        <p:nvCxnSpPr>
          <p:cNvPr id="3" name="Google Shape;408;p44">
            <a:extLst>
              <a:ext uri="{FF2B5EF4-FFF2-40B4-BE49-F238E27FC236}">
                <a16:creationId xmlns:a16="http://schemas.microsoft.com/office/drawing/2014/main" id="{A85F0406-48F4-EF43-68A2-940188B3A8A4}"/>
              </a:ext>
            </a:extLst>
          </p:cNvPr>
          <p:cNvCxnSpPr/>
          <p:nvPr/>
        </p:nvCxnSpPr>
        <p:spPr>
          <a:xfrm>
            <a:off x="1768445" y="356695"/>
            <a:ext cx="0" cy="334200"/>
          </a:xfrm>
          <a:prstGeom prst="straightConnector1">
            <a:avLst/>
          </a:prstGeom>
          <a:noFill/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6" name="Google Shape;392;g24e679059ac_0_235"/>
          <p:cNvGraphicFramePr/>
          <p:nvPr>
            <p:extLst>
              <p:ext uri="{D42A27DB-BD31-4B8C-83A1-F6EECF244321}">
                <p14:modId xmlns:p14="http://schemas.microsoft.com/office/powerpoint/2010/main" val="4193669827"/>
              </p:ext>
            </p:extLst>
          </p:nvPr>
        </p:nvGraphicFramePr>
        <p:xfrm>
          <a:off x="827684" y="982263"/>
          <a:ext cx="7691847" cy="396985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837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4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899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500"/>
                        <a:buFont typeface="Arial"/>
                        <a:buNone/>
                      </a:pPr>
                      <a:r>
                        <a:rPr lang="ru-RU" sz="1600" b="1" u="none" strike="noStrike" cap="none" dirty="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Олимпиада</a:t>
                      </a:r>
                      <a:endParaRPr sz="1600" u="none" strike="noStrike" cap="none" dirty="0">
                        <a:solidFill>
                          <a:srgbClr val="1F497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68575" marB="68575">
                    <a:lnL w="9525" cap="flat" cmpd="sng">
                      <a:solidFill>
                        <a:srgbClr val="455A6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55A6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55A6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55A6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F2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500"/>
                        <a:buFont typeface="Arial"/>
                        <a:buNone/>
                      </a:pPr>
                      <a:r>
                        <a:rPr lang="ru-RU" sz="1600" b="1" u="none" strike="noStrike" cap="none" dirty="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Призеров и победителей</a:t>
                      </a:r>
                      <a:endParaRPr sz="1600" u="none" strike="noStrike" cap="none" dirty="0">
                        <a:solidFill>
                          <a:srgbClr val="1F497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68575" marB="68575">
                    <a:lnL w="9525" cap="flat" cmpd="sng">
                      <a:solidFill>
                        <a:srgbClr val="455A6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55A6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55A6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55A6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F2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85F4"/>
                        </a:buClr>
                        <a:buSzPts val="1500"/>
                        <a:buFont typeface="Arial"/>
                        <a:buNone/>
                      </a:pPr>
                      <a:r>
                        <a:rPr lang="ru-RU" sz="1400" u="none" strike="noStrike" cap="none" dirty="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«Музеи. Парки. Усадьбы» </a:t>
                      </a:r>
                      <a:endParaRPr sz="1400" u="none" strike="noStrike" cap="none" dirty="0">
                        <a:solidFill>
                          <a:srgbClr val="1F497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68575" marB="68575">
                    <a:lnL w="9525" cap="flat" cmpd="sng">
                      <a:solidFill>
                        <a:srgbClr val="455A6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55A6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55A6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55A6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F2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88 победителей</a:t>
                      </a:r>
                      <a:endParaRPr sz="14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 призер</a:t>
                      </a:r>
                      <a:endParaRPr sz="14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68575" marB="68575">
                    <a:lnL w="9525" cap="flat" cmpd="sng">
                      <a:solidFill>
                        <a:srgbClr val="455A6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55A6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55A6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55A6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022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500"/>
                        <a:buFont typeface="Arial"/>
                        <a:buNone/>
                      </a:pPr>
                      <a:r>
                        <a:rPr lang="ru-RU" sz="1400" u="none" strike="noStrike" cap="none" dirty="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«Не прервется связь поколений»</a:t>
                      </a:r>
                      <a:endParaRPr sz="1400" u="none" strike="noStrike" cap="none" dirty="0">
                        <a:solidFill>
                          <a:srgbClr val="1F497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68575" marB="68575">
                    <a:lnL w="9525" cap="flat" cmpd="sng">
                      <a:solidFill>
                        <a:srgbClr val="455A6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55A6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55A6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55A6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F2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3AA9"/>
                        </a:buClr>
                        <a:buSzPts val="1500"/>
                        <a:buFont typeface="Arial"/>
                        <a:buNone/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</a:t>
                      </a:r>
                      <a:r>
                        <a:rPr lang="ru-RU" sz="14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победител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я</a:t>
                      </a:r>
                      <a:r>
                        <a:rPr lang="ru-RU" sz="14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endParaRPr sz="14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3AA9"/>
                        </a:buClr>
                        <a:buSzPts val="1500"/>
                        <a:buFont typeface="Arial"/>
                        <a:buNone/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 </a:t>
                      </a:r>
                      <a:r>
                        <a:rPr lang="ru-RU" sz="14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призеров</a:t>
                      </a:r>
                      <a:endParaRPr sz="14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68575" marB="68575">
                    <a:lnL w="9525" cap="flat" cmpd="sng">
                      <a:solidFill>
                        <a:srgbClr val="455A6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55A6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55A6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55A6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52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400" u="none" strike="noStrike" cap="none" dirty="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«История и культура храмов столицы»</a:t>
                      </a:r>
                      <a:endParaRPr sz="1400" u="none" strike="noStrike" cap="none" dirty="0">
                        <a:solidFill>
                          <a:srgbClr val="1F497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68575" marB="68575">
                    <a:lnL w="9525" cap="flat" cmpd="sng">
                      <a:solidFill>
                        <a:srgbClr val="455A6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55A6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55A6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55A6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F2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3AA9"/>
                        </a:buClr>
                        <a:buSzPts val="1500"/>
                        <a:buFont typeface="Arial"/>
                        <a:buNone/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призер</a:t>
                      </a:r>
                      <a:endParaRPr sz="14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68575" marB="68575">
                    <a:lnL w="9525" cap="flat" cmpd="sng">
                      <a:solidFill>
                        <a:srgbClr val="455A6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55A6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55A6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55A6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480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400" dirty="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«Мой героический район» - интеллектуальный </a:t>
                      </a:r>
                      <a:r>
                        <a:rPr lang="ru-RU" sz="1400" dirty="0" err="1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квиз</a:t>
                      </a:r>
                      <a:endParaRPr sz="1400" u="none" strike="noStrike" cap="none" dirty="0">
                        <a:solidFill>
                          <a:srgbClr val="1F497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68575" marB="68575">
                    <a:lnL w="9525" cap="flat" cmpd="sng">
                      <a:solidFill>
                        <a:srgbClr val="455A6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55A6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55A6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55A6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F2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8П </a:t>
                      </a:r>
                      <a:r>
                        <a:rPr lang="ru-RU" sz="1400" b="1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– команда-победитель </a:t>
                      </a:r>
                      <a:r>
                        <a:rPr lang="ru-RU" sz="1400" b="1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итогового (городского) этапа</a:t>
                      </a:r>
                      <a:r>
                        <a:rPr lang="ru-RU" sz="14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4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68575" marB="68575">
                    <a:lnL w="9525" cap="flat" cmpd="sng">
                      <a:solidFill>
                        <a:srgbClr val="455A6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55A6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55A6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55A6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Google Shape;447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" dirty="0" smtClean="0">
                <a:solidFill>
                  <a:srgbClr val="1F497D"/>
                </a:solidFill>
                <a:latin typeface="Montserrat" panose="020B0604020202020204" charset="-52"/>
              </a:rPr>
              <a:t>18</a:t>
            </a:r>
            <a:endParaRPr dirty="0">
              <a:solidFill>
                <a:srgbClr val="1F497D"/>
              </a:solidFill>
              <a:latin typeface="Montserrat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90836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0"/>
          <p:cNvSpPr txBox="1">
            <a:spLocks noGrp="1"/>
          </p:cNvSpPr>
          <p:nvPr>
            <p:ph type="title"/>
          </p:nvPr>
        </p:nvSpPr>
        <p:spPr>
          <a:xfrm>
            <a:off x="1934375" y="287685"/>
            <a:ext cx="6380400" cy="4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820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ГОРОДСКИЕ ПРОЕКТЫ В СФЕРЕ ВОСПИТАНИЯ</a:t>
            </a:r>
            <a:endParaRPr sz="1820">
              <a:solidFill>
                <a:srgbClr val="38A0E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491" name="Google Shape;491;p50"/>
          <p:cNvCxnSpPr/>
          <p:nvPr/>
        </p:nvCxnSpPr>
        <p:spPr>
          <a:xfrm>
            <a:off x="1768445" y="356695"/>
            <a:ext cx="0" cy="334200"/>
          </a:xfrm>
          <a:prstGeom prst="straightConnector1">
            <a:avLst/>
          </a:prstGeom>
          <a:noFill/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2" name="Google Shape;492;p50"/>
          <p:cNvSpPr txBox="1"/>
          <p:nvPr/>
        </p:nvSpPr>
        <p:spPr>
          <a:xfrm>
            <a:off x="1037100" y="859131"/>
            <a:ext cx="38973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Церемония поднятия Государственного флага </a:t>
            </a:r>
            <a:br>
              <a:rPr lang="ru" sz="1500" b="1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500" b="1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Российской Федерации </a:t>
            </a:r>
            <a:br>
              <a:rPr lang="ru" sz="1500" b="1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500" b="1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и исполнения государственного </a:t>
            </a:r>
            <a:br>
              <a:rPr lang="ru" sz="1500" b="1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500" b="1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гимна</a:t>
            </a:r>
            <a:r>
              <a:rPr lang="ru" sz="15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3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(все школы)</a:t>
            </a:r>
            <a:endParaRPr sz="1300" b="0" i="0" u="none" strike="noStrike" cap="none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3" name="Google Shape;493;p50"/>
          <p:cNvSpPr txBox="1"/>
          <p:nvPr/>
        </p:nvSpPr>
        <p:spPr>
          <a:xfrm>
            <a:off x="1037099" y="2421461"/>
            <a:ext cx="3310800" cy="1253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Цикл внеурочных занятий </a:t>
            </a:r>
            <a:br>
              <a:rPr lang="ru" sz="15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500" b="1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«Разговоры о важном»          </a:t>
            </a:r>
            <a:r>
              <a:rPr lang="ru" sz="13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(все школы)</a:t>
            </a:r>
            <a:endParaRPr sz="1300" b="0" i="0" u="none" strike="noStrike" cap="none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94" name="Google Shape;494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950" y="1147989"/>
            <a:ext cx="334200" cy="33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6900" y="2738919"/>
            <a:ext cx="334200" cy="33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950" y="3909564"/>
            <a:ext cx="334200" cy="33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4900" y="1240914"/>
            <a:ext cx="334200" cy="33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3401964"/>
            <a:ext cx="334200" cy="334200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50"/>
          <p:cNvSpPr txBox="1"/>
          <p:nvPr/>
        </p:nvSpPr>
        <p:spPr>
          <a:xfrm>
            <a:off x="1037099" y="3643083"/>
            <a:ext cx="3633300" cy="757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Проект «Школьный театр</a:t>
            </a:r>
            <a:r>
              <a:rPr lang="ru" sz="1500" b="1" i="0" u="none" strike="noStrike" cap="none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»</a:t>
            </a:r>
            <a:endParaRPr sz="1300" b="0" i="0" u="none" strike="noStrike" cap="none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0" name="Google Shape;500;p50"/>
          <p:cNvSpPr txBox="1"/>
          <p:nvPr/>
        </p:nvSpPr>
        <p:spPr>
          <a:xfrm>
            <a:off x="4796102" y="919638"/>
            <a:ext cx="4132200" cy="1294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Сохранение исторической памяти</a:t>
            </a:r>
            <a:r>
              <a:rPr lang="ru" sz="15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3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(посещение уникальных </a:t>
            </a:r>
            <a:br>
              <a:rPr lang="ru" sz="13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3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экспозиций Музея Победы </a:t>
            </a:r>
            <a:br>
              <a:rPr lang="ru" sz="13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3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«Подвиг народа» и «Битва за Москву</a:t>
            </a:r>
            <a:r>
              <a:rPr lang="ru" sz="1300" b="0" i="0" u="none" strike="noStrike" cap="none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»)</a:t>
            </a:r>
            <a:endParaRPr sz="1300" b="0" i="0" u="none" strike="noStrike" cap="none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1" name="Google Shape;501;p50"/>
          <p:cNvSpPr txBox="1"/>
          <p:nvPr/>
        </p:nvSpPr>
        <p:spPr>
          <a:xfrm>
            <a:off x="4934400" y="3138369"/>
            <a:ext cx="3633300" cy="102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Российское движение детей и молодежи «Движение </a:t>
            </a:r>
            <a:r>
              <a:rPr lang="ru" sz="1500" b="1" i="0" u="none" strike="noStrike" cap="none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первых</a:t>
            </a:r>
            <a:r>
              <a:rPr lang="ru" sz="1500" b="1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»</a:t>
            </a:r>
            <a:endParaRPr sz="1300" b="0" i="0" u="none" strike="noStrike" cap="none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2" name="Google Shape;502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>
                <a:solidFill>
                  <a:srgbClr val="1F497D"/>
                </a:solidFill>
                <a:latin typeface="Montserrat" panose="00000500000000000000" pitchFamily="2" charset="-52"/>
              </a:rPr>
              <a:t>19</a:t>
            </a:fld>
            <a:endParaRPr dirty="0">
              <a:solidFill>
                <a:srgbClr val="1F497D"/>
              </a:solidFill>
              <a:latin typeface="Montserrat" panose="00000500000000000000" pitchFamily="2" charset="-52"/>
            </a:endParaRPr>
          </a:p>
        </p:txBody>
      </p:sp>
      <p:pic>
        <p:nvPicPr>
          <p:cNvPr id="16" name="Рисунок 15" descr="Изображение выглядит как Красочность, Графика, треугольник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1BF3D46A-0B8E-DFF7-0BF2-52587C813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42" y="142199"/>
            <a:ext cx="1080542" cy="7645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>
            <a:spLocks noGrp="1"/>
          </p:cNvSpPr>
          <p:nvPr>
            <p:ph type="title"/>
          </p:nvPr>
        </p:nvSpPr>
        <p:spPr>
          <a:xfrm>
            <a:off x="2340897" y="336275"/>
            <a:ext cx="6505500" cy="7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820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КОНТИНГЕНТ И КАДРОВЫЙ СОСТАВ </a:t>
            </a:r>
            <a:endParaRPr sz="1820">
              <a:solidFill>
                <a:srgbClr val="38A0E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63" name="Google Shape;163;p29"/>
          <p:cNvSpPr txBox="1">
            <a:spLocks noGrp="1"/>
          </p:cNvSpPr>
          <p:nvPr>
            <p:ph type="body" idx="1"/>
          </p:nvPr>
        </p:nvSpPr>
        <p:spPr>
          <a:xfrm>
            <a:off x="594942" y="1184250"/>
            <a:ext cx="3737100" cy="12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1500" b="1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Дети:</a:t>
            </a:r>
            <a:endParaRPr sz="1500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1F497D"/>
              </a:buClr>
              <a:buSzPts val="1500"/>
              <a:buFont typeface="Montserrat"/>
              <a:buChar char="●"/>
            </a:pPr>
            <a:r>
              <a:rPr lang="ru" sz="1500" b="1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3748 </a:t>
            </a:r>
            <a:r>
              <a:rPr lang="ru" sz="15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школьников </a:t>
            </a:r>
            <a:endParaRPr sz="1500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Clr>
                <a:srgbClr val="1F497D"/>
              </a:buClr>
              <a:buSzPts val="1500"/>
              <a:buFont typeface="Montserrat"/>
              <a:buChar char="●"/>
            </a:pPr>
            <a:r>
              <a:rPr lang="ru" sz="1500" b="1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1638 </a:t>
            </a:r>
            <a:r>
              <a:rPr lang="ru" sz="15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дошкольников</a:t>
            </a:r>
            <a:endParaRPr sz="1500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64" name="Google Shape;164;p29"/>
          <p:cNvCxnSpPr/>
          <p:nvPr/>
        </p:nvCxnSpPr>
        <p:spPr>
          <a:xfrm>
            <a:off x="2174971" y="356695"/>
            <a:ext cx="0" cy="33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9" name="Google Shape;169;p29"/>
          <p:cNvSpPr txBox="1">
            <a:spLocks noGrp="1"/>
          </p:cNvSpPr>
          <p:nvPr>
            <p:ph type="body" idx="1"/>
          </p:nvPr>
        </p:nvSpPr>
        <p:spPr>
          <a:xfrm>
            <a:off x="594942" y="2700142"/>
            <a:ext cx="3889500" cy="12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1500" b="1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Педагогические работники:</a:t>
            </a:r>
            <a:endParaRPr sz="1500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1F497D"/>
              </a:buClr>
              <a:buSzPts val="1500"/>
              <a:buFont typeface="Montserrat"/>
              <a:buChar char="●"/>
            </a:pPr>
            <a:r>
              <a:rPr lang="ru" sz="1500" b="1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185 </a:t>
            </a:r>
            <a:r>
              <a:rPr lang="ru" sz="15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учителей </a:t>
            </a:r>
            <a:endParaRPr sz="1500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Clr>
                <a:srgbClr val="1F497D"/>
              </a:buClr>
              <a:buSzPts val="1500"/>
              <a:buFont typeface="Montserrat"/>
              <a:buChar char="●"/>
            </a:pPr>
            <a:r>
              <a:rPr lang="ru" sz="1500" b="1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110 </a:t>
            </a:r>
            <a:r>
              <a:rPr lang="ru" sz="15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воспитателей</a:t>
            </a:r>
            <a:endParaRPr sz="1500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29"/>
          <p:cNvSpPr txBox="1">
            <a:spLocks noGrp="1"/>
          </p:cNvSpPr>
          <p:nvPr>
            <p:ph type="body" idx="1"/>
          </p:nvPr>
        </p:nvSpPr>
        <p:spPr>
          <a:xfrm>
            <a:off x="4369811" y="1487998"/>
            <a:ext cx="2970300" cy="7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000"/>
              </a:spcAft>
              <a:buSzPts val="1800"/>
              <a:buNone/>
            </a:pPr>
            <a:r>
              <a:rPr lang="ru" sz="1500" b="1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Рост контингента </a:t>
            </a:r>
            <a:br>
              <a:rPr lang="ru" sz="1500" b="1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500" b="1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обучающихся </a:t>
            </a:r>
            <a:br>
              <a:rPr lang="ru" sz="1500" b="1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500" b="1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более чем на 9% за год</a:t>
            </a:r>
            <a:endParaRPr sz="1500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29"/>
          <p:cNvSpPr txBox="1">
            <a:spLocks noGrp="1"/>
          </p:cNvSpPr>
          <p:nvPr>
            <p:ph type="body" idx="1"/>
          </p:nvPr>
        </p:nvSpPr>
        <p:spPr>
          <a:xfrm>
            <a:off x="4369811" y="2769892"/>
            <a:ext cx="2970300" cy="890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000"/>
              </a:spcAft>
              <a:buSzPts val="1800"/>
              <a:buNone/>
            </a:pPr>
            <a:r>
              <a:rPr lang="ru" sz="1500" b="1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Доля дошкольников, перешедших в 1 класс нашей школы </a:t>
            </a:r>
            <a:r>
              <a:rPr lang="ru" sz="1600" b="0" i="0" u="none" strike="noStrike" cap="none" dirty="0">
                <a:solidFill>
                  <a:srgbClr val="1F497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—</a:t>
            </a:r>
            <a:r>
              <a:rPr lang="ru" sz="1500" b="1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86,8 %</a:t>
            </a:r>
            <a:endParaRPr sz="1500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>
                <a:solidFill>
                  <a:srgbClr val="1F497D"/>
                </a:solidFill>
              </a:rPr>
              <a:t>2</a:t>
            </a:fld>
            <a:endParaRPr dirty="0">
              <a:solidFill>
                <a:srgbClr val="1F497D"/>
              </a:solidFill>
            </a:endParaRPr>
          </a:p>
        </p:txBody>
      </p:sp>
      <p:pic>
        <p:nvPicPr>
          <p:cNvPr id="2" name="Рисунок 1" descr="Изображение выглядит как Красочность, Графика, треугольник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4ED425C-EB6D-1DE0-4907-92F0C8069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42" y="142199"/>
            <a:ext cx="1080542" cy="764511"/>
          </a:xfrm>
          <a:prstGeom prst="rect">
            <a:avLst/>
          </a:prstGeom>
        </p:spPr>
      </p:pic>
      <p:pic>
        <p:nvPicPr>
          <p:cNvPr id="4" name="Рисунок 3" descr="Дети со сплошной заливкой">
            <a:extLst>
              <a:ext uri="{FF2B5EF4-FFF2-40B4-BE49-F238E27FC236}">
                <a16:creationId xmlns:a16="http://schemas.microsoft.com/office/drawing/2014/main" id="{A8043980-55FF-67F3-999A-55CAF84366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340111" y="1418248"/>
            <a:ext cx="914400" cy="914400"/>
          </a:xfrm>
          <a:prstGeom prst="rect">
            <a:avLst/>
          </a:prstGeom>
        </p:spPr>
      </p:pic>
      <p:pic>
        <p:nvPicPr>
          <p:cNvPr id="6" name="Рисунок 5" descr="Группа со сплошной заливкой">
            <a:extLst>
              <a:ext uri="{FF2B5EF4-FFF2-40B4-BE49-F238E27FC236}">
                <a16:creationId xmlns:a16="http://schemas.microsoft.com/office/drawing/2014/main" id="{9D9249D3-1007-EF5D-301B-3163ED7487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340111" y="2700142"/>
            <a:ext cx="914400" cy="914400"/>
          </a:xfrm>
          <a:prstGeom prst="rect">
            <a:avLst/>
          </a:prstGeom>
        </p:spPr>
      </p:pic>
      <p:sp>
        <p:nvSpPr>
          <p:cNvPr id="13" name="Google Shape;147;g2797f8122c5_0_28"/>
          <p:cNvSpPr/>
          <p:nvPr/>
        </p:nvSpPr>
        <p:spPr>
          <a:xfrm>
            <a:off x="99338" y="4050789"/>
            <a:ext cx="9044662" cy="78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Tx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Значительный вклад в качественное образование </a:t>
            </a:r>
            <a:r>
              <a:rPr lang="ru-RU" sz="1800" b="1" dirty="0">
                <a:solidFill>
                  <a:srgbClr val="00B050"/>
                </a:solidFill>
              </a:rPr>
              <a:t>московских школьников (места 221–300</a:t>
            </a:r>
            <a:r>
              <a:rPr lang="ru-RU" sz="1800" b="1" dirty="0" smtClean="0">
                <a:solidFill>
                  <a:srgbClr val="00B050"/>
                </a:solidFill>
              </a:rPr>
              <a:t>)</a:t>
            </a:r>
            <a:endParaRPr lang="ru-RU" sz="1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7" name="Google Shape;507;p51"/>
          <p:cNvCxnSpPr/>
          <p:nvPr/>
        </p:nvCxnSpPr>
        <p:spPr>
          <a:xfrm>
            <a:off x="2174971" y="356695"/>
            <a:ext cx="0" cy="33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3" name="Google Shape;513;p51"/>
          <p:cNvSpPr txBox="1"/>
          <p:nvPr/>
        </p:nvSpPr>
        <p:spPr>
          <a:xfrm>
            <a:off x="594942" y="906710"/>
            <a:ext cx="8135700" cy="378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dirty="0">
                <a:solidFill>
                  <a:srgbClr val="1F497D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Городские м</a:t>
            </a:r>
            <a:r>
              <a:rPr lang="ru" sz="1500" b="1" i="0" u="none" strike="noStrike" cap="none" dirty="0">
                <a:solidFill>
                  <a:srgbClr val="1F497D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ероприятия, направленные на увеличение охвата патриотическими проектами:</a:t>
            </a:r>
            <a:endParaRPr sz="1500" b="1" i="0" u="none" strike="noStrike" cap="none" dirty="0">
              <a:solidFill>
                <a:srgbClr val="1F497D"/>
              </a:solidFill>
              <a:latin typeface="Montserrat" panose="00000500000000000000" pitchFamily="2" charset="-52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000" dirty="0">
              <a:solidFill>
                <a:srgbClr val="1F497D"/>
              </a:solidFill>
              <a:highlight>
                <a:srgbClr val="FFFFFF"/>
              </a:highlight>
              <a:latin typeface="Montserrat" panose="00000500000000000000" pitchFamily="2" charset="-52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160000"/>
              <a:buFont typeface="Arial" panose="020B0604020202020204" pitchFamily="34" charset="0"/>
              <a:buChar char="•"/>
            </a:pPr>
            <a:r>
              <a:rPr lang="ru" sz="1200" dirty="0">
                <a:solidFill>
                  <a:srgbClr val="1F497D"/>
                </a:solidFill>
                <a:highlight>
                  <a:srgbClr val="FFFFFF"/>
                </a:highlight>
                <a:latin typeface="Montserrat" panose="00000500000000000000" pitchFamily="2" charset="-52"/>
              </a:rPr>
              <a:t>Регулярное посещение военно-исторических музеев;</a:t>
            </a:r>
            <a:endParaRPr sz="1200" dirty="0">
              <a:solidFill>
                <a:srgbClr val="1F497D"/>
              </a:solidFill>
              <a:latin typeface="Montserrat" panose="00000500000000000000" pitchFamily="2" charset="-52"/>
              <a:ea typeface="Montserrat"/>
              <a:cs typeface="Montserrat"/>
              <a:sym typeface="Montserrat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497D"/>
              </a:buClr>
              <a:buSzPct val="160000"/>
              <a:buFont typeface="Arial" panose="020B0604020202020204" pitchFamily="34" charset="0"/>
              <a:buChar char="•"/>
            </a:pPr>
            <a:r>
              <a:rPr lang="ru" sz="1200" dirty="0">
                <a:solidFill>
                  <a:srgbClr val="1F497D"/>
                </a:solidFill>
                <a:highlight>
                  <a:srgbClr val="FFFFFF"/>
                </a:highlight>
                <a:latin typeface="Montserrat" panose="00000500000000000000" pitchFamily="2" charset="-52"/>
              </a:rPr>
              <a:t>Результативное, ежегодное участие в Московской метапредметной олимпиаде «Не прервется связь поколений»;</a:t>
            </a:r>
            <a:endParaRPr sz="1200" dirty="0">
              <a:solidFill>
                <a:srgbClr val="1F497D"/>
              </a:solidFill>
              <a:highlight>
                <a:srgbClr val="FFFFFF"/>
              </a:highlight>
              <a:latin typeface="Montserrat" panose="00000500000000000000" pitchFamily="2" charset="-52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497D"/>
              </a:buClr>
              <a:buSzPct val="160000"/>
              <a:buFont typeface="Arial" panose="020B0604020202020204" pitchFamily="34" charset="0"/>
              <a:buChar char="•"/>
            </a:pPr>
            <a:r>
              <a:rPr lang="ru" sz="1200" dirty="0">
                <a:solidFill>
                  <a:srgbClr val="1F497D"/>
                </a:solidFill>
                <a:highlight>
                  <a:srgbClr val="FFFFFF"/>
                </a:highlight>
                <a:latin typeface="Montserrat" panose="00000500000000000000" pitchFamily="2" charset="-52"/>
              </a:rPr>
              <a:t>Результативное, ежегодное участие в образовательном проекте «Мой район в годы войны»;</a:t>
            </a:r>
            <a:endParaRPr sz="1200" dirty="0">
              <a:solidFill>
                <a:srgbClr val="1F497D"/>
              </a:solidFill>
              <a:highlight>
                <a:srgbClr val="FFFFFF"/>
              </a:highlight>
              <a:latin typeface="Montserrat" panose="00000500000000000000" pitchFamily="2" charset="-52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497D"/>
              </a:buClr>
              <a:buSzPct val="160000"/>
              <a:buFont typeface="Arial" panose="020B0604020202020204" pitchFamily="34" charset="0"/>
              <a:buChar char="•"/>
            </a:pPr>
            <a:r>
              <a:rPr lang="ru" sz="1200" dirty="0">
                <a:solidFill>
                  <a:srgbClr val="1F497D"/>
                </a:solidFill>
                <a:highlight>
                  <a:srgbClr val="FFFFFF"/>
                </a:highlight>
                <a:latin typeface="Montserrat" panose="00000500000000000000" pitchFamily="2" charset="-52"/>
              </a:rPr>
              <a:t>Конкурс мультимедийных проектов «История моей семьи в истории России»;</a:t>
            </a:r>
            <a:endParaRPr sz="1200" dirty="0">
              <a:solidFill>
                <a:srgbClr val="1F497D"/>
              </a:solidFill>
              <a:highlight>
                <a:srgbClr val="FFFFFF"/>
              </a:highlight>
              <a:latin typeface="Montserrat" panose="00000500000000000000" pitchFamily="2" charset="-52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497D"/>
              </a:buClr>
              <a:buSzPct val="160000"/>
              <a:buFont typeface="Arial" panose="020B0604020202020204" pitchFamily="34" charset="0"/>
              <a:buChar char="•"/>
            </a:pPr>
            <a:r>
              <a:rPr lang="ru" sz="1200" dirty="0">
                <a:solidFill>
                  <a:srgbClr val="1F497D"/>
                </a:solidFill>
                <a:highlight>
                  <a:srgbClr val="FFFFFF"/>
                </a:highlight>
                <a:latin typeface="Montserrat" panose="00000500000000000000" pitchFamily="2" charset="-52"/>
              </a:rPr>
              <a:t>Участие в образовательном проекте, направленном на комплексное, всестороннее изучение биографии человека, внесшего весомый вклад в историю России «Путь Героя». Проект включает разработку и прохождение туристского маршрута по его значимым биографическим местам;</a:t>
            </a:r>
            <a:endParaRPr sz="1200" dirty="0">
              <a:solidFill>
                <a:srgbClr val="1F497D"/>
              </a:solidFill>
              <a:highlight>
                <a:srgbClr val="FFFFFF"/>
              </a:highlight>
              <a:latin typeface="Montserrat" panose="00000500000000000000" pitchFamily="2" charset="-52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497D"/>
              </a:buClr>
              <a:buSzPct val="160000"/>
              <a:buFont typeface="Arial" panose="020B0604020202020204" pitchFamily="34" charset="0"/>
              <a:buChar char="•"/>
            </a:pPr>
            <a:r>
              <a:rPr lang="ru" sz="1200" dirty="0">
                <a:solidFill>
                  <a:srgbClr val="1F497D"/>
                </a:solidFill>
                <a:highlight>
                  <a:srgbClr val="FFFFFF"/>
                </a:highlight>
                <a:latin typeface="Montserrat" panose="00000500000000000000" pitchFamily="2" charset="-52"/>
              </a:rPr>
              <a:t>Участие в Историко-образовательный квест «Подвиг Народа»;</a:t>
            </a:r>
            <a:endParaRPr sz="1200" dirty="0">
              <a:solidFill>
                <a:srgbClr val="1F497D"/>
              </a:solidFill>
              <a:highlight>
                <a:srgbClr val="FFFFFF"/>
              </a:highlight>
              <a:latin typeface="Montserrat" panose="00000500000000000000" pitchFamily="2" charset="-52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497D"/>
              </a:buClr>
              <a:buSzPct val="160000"/>
              <a:buFont typeface="Arial" panose="020B0604020202020204" pitchFamily="34" charset="0"/>
              <a:buChar char="•"/>
            </a:pPr>
            <a:r>
              <a:rPr lang="ru" sz="1200" dirty="0">
                <a:solidFill>
                  <a:srgbClr val="1F497D"/>
                </a:solidFill>
                <a:highlight>
                  <a:srgbClr val="FFFFFF"/>
                </a:highlight>
                <a:latin typeface="Montserrat" panose="00000500000000000000" pitchFamily="2" charset="-52"/>
              </a:rPr>
              <a:t>Ежегодное участие в проекте «Мой героический район»: патриотическая акция «Красные гвоздики», уроки мужества, флешмоб «С песней к Победе».</a:t>
            </a:r>
            <a:endParaRPr sz="1200" b="0" i="0" u="none" strike="noStrike" cap="none" dirty="0">
              <a:solidFill>
                <a:srgbClr val="1F497D"/>
              </a:solidFill>
              <a:latin typeface="Montserrat" panose="00000500000000000000" pitchFamily="2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514" name="Google Shape;514;p51"/>
          <p:cNvSpPr txBox="1">
            <a:spLocks noGrp="1"/>
          </p:cNvSpPr>
          <p:nvPr>
            <p:ph type="title"/>
          </p:nvPr>
        </p:nvSpPr>
        <p:spPr>
          <a:xfrm>
            <a:off x="2365650" y="301718"/>
            <a:ext cx="55863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820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ВОСПИТАТЕЛЬНАЯ РАБОТА </a:t>
            </a:r>
            <a:endParaRPr sz="1820">
              <a:solidFill>
                <a:srgbClr val="38A0E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15" name="Google Shape;515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>
                <a:solidFill>
                  <a:srgbClr val="1F497D"/>
                </a:solidFill>
                <a:latin typeface="Montserrat" panose="00000500000000000000" pitchFamily="2" charset="-52"/>
              </a:rPr>
              <a:t>20</a:t>
            </a:fld>
            <a:endParaRPr dirty="0">
              <a:solidFill>
                <a:srgbClr val="1F497D"/>
              </a:solidFill>
              <a:latin typeface="Montserrat" panose="00000500000000000000" pitchFamily="2" charset="-52"/>
            </a:endParaRPr>
          </a:p>
        </p:txBody>
      </p:sp>
      <p:pic>
        <p:nvPicPr>
          <p:cNvPr id="2" name="Рисунок 1" descr="Изображение выглядит как Красочность, Графика, треугольник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1BF3D46A-0B8E-DFF7-0BF2-52587C813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42" y="142199"/>
            <a:ext cx="1080542" cy="76451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0" name="Google Shape;520;p52"/>
          <p:cNvCxnSpPr/>
          <p:nvPr/>
        </p:nvCxnSpPr>
        <p:spPr>
          <a:xfrm>
            <a:off x="2174971" y="356695"/>
            <a:ext cx="0" cy="33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6" name="Google Shape;526;p52"/>
          <p:cNvSpPr txBox="1"/>
          <p:nvPr/>
        </p:nvSpPr>
        <p:spPr>
          <a:xfrm>
            <a:off x="594942" y="980188"/>
            <a:ext cx="8135700" cy="3683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dirty="0">
                <a:solidFill>
                  <a:srgbClr val="1F497D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Школьные м</a:t>
            </a:r>
            <a:r>
              <a:rPr lang="ru" sz="1500" b="1" i="0" u="none" strike="noStrike" cap="none" dirty="0">
                <a:solidFill>
                  <a:srgbClr val="1F497D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ероприятия, направленные на увеличение охвата патриотическими проектами:</a:t>
            </a:r>
            <a:endParaRPr sz="1500" b="1" dirty="0">
              <a:solidFill>
                <a:srgbClr val="1F497D"/>
              </a:solidFill>
              <a:latin typeface="Montserrat" panose="00000500000000000000" pitchFamily="2" charset="-52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000" dirty="0">
              <a:solidFill>
                <a:srgbClr val="1F497D"/>
              </a:solidFill>
              <a:highlight>
                <a:srgbClr val="FFFFFF"/>
              </a:highlight>
              <a:latin typeface="Montserrat" panose="00000500000000000000" pitchFamily="2" charset="-52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160000"/>
              <a:buFont typeface="Arial" panose="020B0604020202020204" pitchFamily="34" charset="0"/>
              <a:buChar char="•"/>
            </a:pPr>
            <a:r>
              <a:rPr lang="ru" sz="1100" dirty="0">
                <a:solidFill>
                  <a:srgbClr val="1F497D"/>
                </a:solidFill>
                <a:highlight>
                  <a:srgbClr val="FFFFFF"/>
                </a:highlight>
                <a:latin typeface="Montserrat" panose="00000500000000000000" pitchFamily="2" charset="-52"/>
              </a:rPr>
              <a:t>Проведение тематических классных часов и внеурочных занятий, направленных на изучение исторического и культурного наследия своего и других народов России, символов, праздников, традиций. Беседы искусстве, спорте, технологиях, боевые подвиги и трудовые достижения, героев и защитников Отечества в прошлом и современности;</a:t>
            </a:r>
            <a:endParaRPr sz="1100" dirty="0">
              <a:solidFill>
                <a:srgbClr val="1F497D"/>
              </a:solidFill>
              <a:highlight>
                <a:srgbClr val="FFFFFF"/>
              </a:highlight>
              <a:latin typeface="Montserrat" panose="00000500000000000000" pitchFamily="2" charset="-52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160000"/>
              <a:buFont typeface="Arial" panose="020B0604020202020204" pitchFamily="34" charset="0"/>
              <a:buChar char="•"/>
            </a:pPr>
            <a:endParaRPr sz="1100" dirty="0">
              <a:solidFill>
                <a:srgbClr val="1F497D"/>
              </a:solidFill>
              <a:highlight>
                <a:srgbClr val="FFFFFF"/>
              </a:highlight>
              <a:latin typeface="Montserrat" panose="00000500000000000000" pitchFamily="2" charset="-52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160000"/>
              <a:buFont typeface="Arial" panose="020B0604020202020204" pitchFamily="34" charset="0"/>
              <a:buChar char="•"/>
            </a:pPr>
            <a:r>
              <a:rPr lang="ru" sz="1100" dirty="0">
                <a:solidFill>
                  <a:srgbClr val="1F497D"/>
                </a:solidFill>
                <a:highlight>
                  <a:srgbClr val="FFFFFF"/>
                </a:highlight>
                <a:latin typeface="Montserrat" panose="00000500000000000000" pitchFamily="2" charset="-52"/>
              </a:rPr>
              <a:t>Уроки Мужества, посвященные знакомству со славными боевыми и трудовыми подвигами народа;</a:t>
            </a:r>
            <a:endParaRPr sz="1100" dirty="0">
              <a:solidFill>
                <a:srgbClr val="1F497D"/>
              </a:solidFill>
              <a:highlight>
                <a:srgbClr val="FFFFFF"/>
              </a:highlight>
              <a:latin typeface="Montserrat" panose="00000500000000000000" pitchFamily="2" charset="-52"/>
            </a:endParaRPr>
          </a:p>
          <a:p>
            <a:pPr marL="171450" lvl="0" indent="-171450" algn="l" rtl="0">
              <a:spcBef>
                <a:spcPts val="1000"/>
              </a:spcBef>
              <a:spcAft>
                <a:spcPts val="0"/>
              </a:spcAft>
              <a:buClr>
                <a:srgbClr val="1F497D"/>
              </a:buClr>
              <a:buSzPct val="160000"/>
              <a:buFont typeface="Arial" panose="020B0604020202020204" pitchFamily="34" charset="0"/>
              <a:buChar char="•"/>
            </a:pPr>
            <a:r>
              <a:rPr lang="ru" sz="1100" dirty="0">
                <a:solidFill>
                  <a:srgbClr val="1F497D"/>
                </a:solidFill>
                <a:highlight>
                  <a:srgbClr val="FFFFFF"/>
                </a:highlight>
                <a:latin typeface="Montserrat" panose="00000500000000000000" pitchFamily="2" charset="-52"/>
              </a:rPr>
              <a:t>Оформление патриотических уголков ;</a:t>
            </a:r>
            <a:endParaRPr sz="1100" dirty="0">
              <a:solidFill>
                <a:srgbClr val="1F497D"/>
              </a:solidFill>
              <a:highlight>
                <a:srgbClr val="FFFFFF"/>
              </a:highlight>
              <a:latin typeface="Montserrat" panose="00000500000000000000" pitchFamily="2" charset="-52"/>
            </a:endParaRPr>
          </a:p>
          <a:p>
            <a:pPr marL="171450" lvl="0" indent="-171450" algn="l" rtl="0">
              <a:spcBef>
                <a:spcPts val="1000"/>
              </a:spcBef>
              <a:spcAft>
                <a:spcPts val="0"/>
              </a:spcAft>
              <a:buClr>
                <a:srgbClr val="1F497D"/>
              </a:buClr>
              <a:buSzPct val="160000"/>
              <a:buFont typeface="Arial" panose="020B0604020202020204" pitchFamily="34" charset="0"/>
              <a:buChar char="•"/>
            </a:pPr>
            <a:r>
              <a:rPr lang="ru" sz="1100" dirty="0">
                <a:solidFill>
                  <a:srgbClr val="1F497D"/>
                </a:solidFill>
                <a:highlight>
                  <a:srgbClr val="FFFFFF"/>
                </a:highlight>
                <a:latin typeface="Montserrat" panose="00000500000000000000" pitchFamily="2" charset="-52"/>
              </a:rPr>
              <a:t>Подготовка тематических выставок, посвященных памятным датам, государственной символике и т.д.;</a:t>
            </a:r>
            <a:endParaRPr sz="1100" dirty="0">
              <a:solidFill>
                <a:srgbClr val="1F497D"/>
              </a:solidFill>
              <a:highlight>
                <a:srgbClr val="FFFFFF"/>
              </a:highlight>
              <a:latin typeface="Montserrat" panose="00000500000000000000" pitchFamily="2" charset="-52"/>
            </a:endParaRPr>
          </a:p>
          <a:p>
            <a:pPr marL="171450" lvl="0" indent="-171450" algn="l" rtl="0">
              <a:spcBef>
                <a:spcPts val="1000"/>
              </a:spcBef>
              <a:spcAft>
                <a:spcPts val="0"/>
              </a:spcAft>
              <a:buClr>
                <a:srgbClr val="1F497D"/>
              </a:buClr>
              <a:buSzPct val="160000"/>
              <a:buFont typeface="Arial" panose="020B0604020202020204" pitchFamily="34" charset="0"/>
              <a:buChar char="•"/>
            </a:pPr>
            <a:r>
              <a:rPr lang="ru" sz="1100" dirty="0">
                <a:solidFill>
                  <a:srgbClr val="1F497D"/>
                </a:solidFill>
                <a:highlight>
                  <a:srgbClr val="FFFFFF"/>
                </a:highlight>
                <a:latin typeface="Montserrat" panose="00000500000000000000" pitchFamily="2" charset="-52"/>
              </a:rPr>
              <a:t>Патронат памятников района;</a:t>
            </a:r>
            <a:endParaRPr sz="1100" dirty="0">
              <a:solidFill>
                <a:srgbClr val="1F497D"/>
              </a:solidFill>
              <a:highlight>
                <a:srgbClr val="FFFFFF"/>
              </a:highlight>
              <a:latin typeface="Montserrat" panose="00000500000000000000" pitchFamily="2" charset="-52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160000"/>
              <a:buFont typeface="Arial" panose="020B0604020202020204" pitchFamily="34" charset="0"/>
              <a:buChar char="•"/>
            </a:pPr>
            <a:endParaRPr sz="1100" dirty="0">
              <a:solidFill>
                <a:srgbClr val="1F497D"/>
              </a:solidFill>
              <a:highlight>
                <a:srgbClr val="FFFFFF"/>
              </a:highlight>
              <a:latin typeface="Montserrat" panose="00000500000000000000" pitchFamily="2" charset="-52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160000"/>
              <a:buFont typeface="Arial" panose="020B0604020202020204" pitchFamily="34" charset="0"/>
              <a:buChar char="•"/>
            </a:pPr>
            <a:r>
              <a:rPr lang="ru" sz="1100" dirty="0">
                <a:solidFill>
                  <a:srgbClr val="1F497D"/>
                </a:solidFill>
                <a:highlight>
                  <a:srgbClr val="FFFFFF"/>
                </a:highlight>
                <a:latin typeface="Montserrat" panose="00000500000000000000" pitchFamily="2" charset="-52"/>
              </a:rPr>
              <a:t>Возложение цветов 9 мая к памятникам героев ВОВ;</a:t>
            </a:r>
            <a:endParaRPr sz="1100" dirty="0">
              <a:solidFill>
                <a:srgbClr val="1F497D"/>
              </a:solidFill>
              <a:highlight>
                <a:srgbClr val="FFFFFF"/>
              </a:highlight>
              <a:latin typeface="Montserrat" panose="00000500000000000000" pitchFamily="2" charset="-52"/>
            </a:endParaRPr>
          </a:p>
          <a:p>
            <a:pPr marL="171450" lvl="0" indent="-171450" algn="l" rtl="0">
              <a:spcBef>
                <a:spcPts val="1000"/>
              </a:spcBef>
              <a:spcAft>
                <a:spcPts val="0"/>
              </a:spcAft>
              <a:buClr>
                <a:srgbClr val="1F497D"/>
              </a:buClr>
              <a:buSzPct val="160000"/>
              <a:buFont typeface="Arial" panose="020B0604020202020204" pitchFamily="34" charset="0"/>
              <a:buChar char="•"/>
            </a:pPr>
            <a:r>
              <a:rPr lang="ru" sz="1100" dirty="0">
                <a:solidFill>
                  <a:srgbClr val="1F497D"/>
                </a:solidFill>
                <a:highlight>
                  <a:srgbClr val="FFFFFF"/>
                </a:highlight>
                <a:latin typeface="Montserrat" panose="00000500000000000000" pitchFamily="2" charset="-52"/>
              </a:rPr>
              <a:t>Внутришкольное мероприятие: “Бессмертный полк”;</a:t>
            </a:r>
            <a:endParaRPr sz="1100" dirty="0">
              <a:solidFill>
                <a:srgbClr val="1F497D"/>
              </a:solidFill>
              <a:highlight>
                <a:srgbClr val="FFFFFF"/>
              </a:highlight>
              <a:latin typeface="Montserrat" panose="00000500000000000000" pitchFamily="2" charset="-52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160000"/>
            </a:pPr>
            <a:endParaRPr sz="1100" dirty="0">
              <a:solidFill>
                <a:srgbClr val="1F497D"/>
              </a:solidFill>
              <a:highlight>
                <a:srgbClr val="FFFFFF"/>
              </a:highlight>
              <a:latin typeface="Montserrat" panose="00000500000000000000" pitchFamily="2" charset="-52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160000"/>
              <a:buFont typeface="Arial" panose="020B0604020202020204" pitchFamily="34" charset="0"/>
              <a:buChar char="•"/>
            </a:pPr>
            <a:r>
              <a:rPr lang="ru" sz="1100" dirty="0">
                <a:solidFill>
                  <a:srgbClr val="1F497D"/>
                </a:solidFill>
                <a:highlight>
                  <a:srgbClr val="FFFFFF"/>
                </a:highlight>
                <a:latin typeface="Montserrat" panose="00000500000000000000" pitchFamily="2" charset="-52"/>
              </a:rPr>
              <a:t>Акции: “Подарок ветерану”, “Рисуем победу”;</a:t>
            </a:r>
            <a:endParaRPr sz="1100" dirty="0">
              <a:solidFill>
                <a:srgbClr val="1F497D"/>
              </a:solidFill>
              <a:highlight>
                <a:srgbClr val="FFFFFF"/>
              </a:highlight>
              <a:latin typeface="Montserrat" panose="00000500000000000000" pitchFamily="2" charset="-52"/>
            </a:endParaRPr>
          </a:p>
        </p:txBody>
      </p:sp>
      <p:sp>
        <p:nvSpPr>
          <p:cNvPr id="527" name="Google Shape;527;p52"/>
          <p:cNvSpPr txBox="1">
            <a:spLocks noGrp="1"/>
          </p:cNvSpPr>
          <p:nvPr>
            <p:ph type="title"/>
          </p:nvPr>
        </p:nvSpPr>
        <p:spPr>
          <a:xfrm>
            <a:off x="2365650" y="301718"/>
            <a:ext cx="55863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820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ВОСПИТАТЕЛЬНАЯ РАБОТА </a:t>
            </a:r>
            <a:endParaRPr sz="1820">
              <a:solidFill>
                <a:srgbClr val="38A0E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28" name="Google Shape;528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>
                <a:solidFill>
                  <a:srgbClr val="1F497D"/>
                </a:solidFill>
                <a:latin typeface="Montserrat" panose="00000500000000000000" pitchFamily="2" charset="-52"/>
              </a:rPr>
              <a:t>21</a:t>
            </a:fld>
            <a:endParaRPr dirty="0">
              <a:solidFill>
                <a:srgbClr val="1F497D"/>
              </a:solidFill>
              <a:latin typeface="Montserrat" panose="00000500000000000000" pitchFamily="2" charset="-52"/>
            </a:endParaRPr>
          </a:p>
        </p:txBody>
      </p:sp>
      <p:pic>
        <p:nvPicPr>
          <p:cNvPr id="2" name="Рисунок 1" descr="Изображение выглядит как Красочность, Графика, треугольник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18804BCA-FD2C-8F52-68A0-CC49F8E25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42" y="142199"/>
            <a:ext cx="1080542" cy="76451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3" name="Google Shape;533;p53"/>
          <p:cNvCxnSpPr/>
          <p:nvPr/>
        </p:nvCxnSpPr>
        <p:spPr>
          <a:xfrm>
            <a:off x="2174971" y="356695"/>
            <a:ext cx="0" cy="33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9" name="Google Shape;539;p53"/>
          <p:cNvSpPr txBox="1"/>
          <p:nvPr/>
        </p:nvSpPr>
        <p:spPr>
          <a:xfrm>
            <a:off x="707751" y="1149799"/>
            <a:ext cx="8135700" cy="2693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 dirty="0">
                <a:solidFill>
                  <a:srgbClr val="1F497D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Мероприятия кадетск</a:t>
            </a:r>
            <a:r>
              <a:rPr lang="ru" sz="1500" b="1" dirty="0">
                <a:solidFill>
                  <a:srgbClr val="1F497D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их</a:t>
            </a:r>
            <a:r>
              <a:rPr lang="ru" sz="1500" b="1" i="0" u="none" strike="noStrike" cap="none" dirty="0">
                <a:solidFill>
                  <a:srgbClr val="1F497D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 класс</a:t>
            </a:r>
            <a:r>
              <a:rPr lang="ru" sz="1500" b="1" dirty="0">
                <a:solidFill>
                  <a:srgbClr val="1F497D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ов</a:t>
            </a:r>
            <a:r>
              <a:rPr lang="ru" sz="1500" b="1" i="0" u="none" strike="noStrike" cap="none" dirty="0">
                <a:solidFill>
                  <a:srgbClr val="1F497D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, направленны</a:t>
            </a:r>
            <a:r>
              <a:rPr lang="ru" sz="1500" b="1" dirty="0">
                <a:solidFill>
                  <a:srgbClr val="1F497D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е</a:t>
            </a:r>
            <a:r>
              <a:rPr lang="ru" sz="1500" b="1" i="0" u="none" strike="noStrike" cap="none" dirty="0">
                <a:solidFill>
                  <a:srgbClr val="1F497D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 на увеличение охвата патриотическими проектами:</a:t>
            </a:r>
            <a:endParaRPr sz="1500" b="1" dirty="0">
              <a:solidFill>
                <a:srgbClr val="1F497D"/>
              </a:solidFill>
              <a:latin typeface="Montserrat" panose="00000500000000000000" pitchFamily="2" charset="-52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dirty="0">
              <a:solidFill>
                <a:srgbClr val="1F497D"/>
              </a:solidFill>
              <a:latin typeface="Montserrat" panose="00000500000000000000" pitchFamily="2" charset="-52"/>
              <a:ea typeface="Montserrat"/>
              <a:cs typeface="Montserrat"/>
              <a:sym typeface="Montserrat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160000"/>
              <a:buFont typeface="Arial" panose="020B0604020202020204" pitchFamily="34" charset="0"/>
              <a:buChar char="•"/>
            </a:pPr>
            <a:r>
              <a:rPr lang="ru" sz="1200" dirty="0">
                <a:solidFill>
                  <a:srgbClr val="1F497D"/>
                </a:solidFill>
                <a:highlight>
                  <a:srgbClr val="FFFFFF"/>
                </a:highlight>
                <a:latin typeface="Montserrat" panose="00000500000000000000" pitchFamily="2" charset="-52"/>
              </a:rPr>
              <a:t>Несение Вахты Памяти на Посту №1 около Вечного огня на Поклонной горе;</a:t>
            </a:r>
            <a:endParaRPr sz="1200" dirty="0">
              <a:solidFill>
                <a:srgbClr val="1F497D"/>
              </a:solidFill>
              <a:highlight>
                <a:srgbClr val="FFFFFF"/>
              </a:highlight>
              <a:latin typeface="Montserrat" panose="00000500000000000000" pitchFamily="2" charset="-52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160000"/>
              <a:buFont typeface="Arial" panose="020B0604020202020204" pitchFamily="34" charset="0"/>
              <a:buChar char="•"/>
            </a:pPr>
            <a:endParaRPr sz="1200" dirty="0">
              <a:solidFill>
                <a:srgbClr val="1F497D"/>
              </a:solidFill>
              <a:highlight>
                <a:srgbClr val="FFFFFF"/>
              </a:highlight>
              <a:latin typeface="Montserrat" panose="00000500000000000000" pitchFamily="2" charset="-52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160000"/>
              <a:buFont typeface="Arial" panose="020B0604020202020204" pitchFamily="34" charset="0"/>
              <a:buChar char="•"/>
            </a:pPr>
            <a:r>
              <a:rPr lang="ru" sz="1200" dirty="0">
                <a:solidFill>
                  <a:srgbClr val="1F497D"/>
                </a:solidFill>
                <a:highlight>
                  <a:srgbClr val="FFFFFF"/>
                </a:highlight>
                <a:latin typeface="Montserrat" panose="00000500000000000000" pitchFamily="2" charset="-52"/>
              </a:rPr>
              <a:t>Участие во Всероссийской военно-спортивной игре «Победа»;</a:t>
            </a:r>
            <a:endParaRPr sz="1200" dirty="0">
              <a:solidFill>
                <a:srgbClr val="1F497D"/>
              </a:solidFill>
              <a:highlight>
                <a:srgbClr val="FFFFFF"/>
              </a:highlight>
              <a:latin typeface="Montserrat" panose="00000500000000000000" pitchFamily="2" charset="-52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160000"/>
              <a:buFont typeface="Arial" panose="020B0604020202020204" pitchFamily="34" charset="0"/>
              <a:buChar char="•"/>
            </a:pPr>
            <a:endParaRPr sz="1200" dirty="0">
              <a:solidFill>
                <a:srgbClr val="1F497D"/>
              </a:solidFill>
              <a:highlight>
                <a:srgbClr val="FFFFFF"/>
              </a:highlight>
              <a:latin typeface="Montserrat" panose="00000500000000000000" pitchFamily="2" charset="-52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160000"/>
              <a:buFont typeface="Arial" panose="020B0604020202020204" pitchFamily="34" charset="0"/>
              <a:buChar char="•"/>
            </a:pPr>
            <a:r>
              <a:rPr lang="ru" sz="1200" dirty="0">
                <a:solidFill>
                  <a:srgbClr val="1F497D"/>
                </a:solidFill>
                <a:highlight>
                  <a:srgbClr val="FFFFFF"/>
                </a:highlight>
                <a:latin typeface="Montserrat" panose="00000500000000000000" pitchFamily="2" charset="-52"/>
              </a:rPr>
              <a:t>Участие в написании «Всероссийского военно-патриотического диктанта»;</a:t>
            </a:r>
            <a:endParaRPr sz="1200" dirty="0">
              <a:solidFill>
                <a:srgbClr val="1F497D"/>
              </a:solidFill>
              <a:highlight>
                <a:srgbClr val="FFFFFF"/>
              </a:highlight>
              <a:latin typeface="Montserrat" panose="00000500000000000000" pitchFamily="2" charset="-52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160000"/>
              <a:buFont typeface="Arial" panose="020B0604020202020204" pitchFamily="34" charset="0"/>
              <a:buChar char="•"/>
            </a:pPr>
            <a:endParaRPr sz="1200" dirty="0">
              <a:solidFill>
                <a:srgbClr val="1F497D"/>
              </a:solidFill>
              <a:highlight>
                <a:srgbClr val="FFFFFF"/>
              </a:highlight>
              <a:latin typeface="Montserrat" panose="00000500000000000000" pitchFamily="2" charset="-52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160000"/>
              <a:buFont typeface="Arial" panose="020B0604020202020204" pitchFamily="34" charset="0"/>
              <a:buChar char="•"/>
            </a:pPr>
            <a:r>
              <a:rPr lang="ru" sz="1200" dirty="0">
                <a:solidFill>
                  <a:srgbClr val="1F497D"/>
                </a:solidFill>
                <a:highlight>
                  <a:srgbClr val="FFFFFF"/>
                </a:highlight>
                <a:latin typeface="Montserrat" panose="00000500000000000000" pitchFamily="2" charset="-52"/>
              </a:rPr>
              <a:t>Смотр строя и песни среди учащихся образовательных учреждений района;</a:t>
            </a:r>
            <a:endParaRPr sz="1200" dirty="0">
              <a:solidFill>
                <a:srgbClr val="1F497D"/>
              </a:solidFill>
              <a:highlight>
                <a:srgbClr val="FFFFFF"/>
              </a:highlight>
              <a:latin typeface="Montserrat" panose="00000500000000000000" pitchFamily="2" charset="-52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160000"/>
              <a:buFont typeface="Arial" panose="020B0604020202020204" pitchFamily="34" charset="0"/>
              <a:buChar char="•"/>
            </a:pPr>
            <a:endParaRPr sz="1200" dirty="0">
              <a:solidFill>
                <a:srgbClr val="1F497D"/>
              </a:solidFill>
              <a:highlight>
                <a:srgbClr val="FFFFFF"/>
              </a:highlight>
              <a:latin typeface="Montserrat" panose="00000500000000000000" pitchFamily="2" charset="-52"/>
            </a:endParaRPr>
          </a:p>
          <a:p>
            <a:pPr marL="171450" indent="-171450">
              <a:buClr>
                <a:srgbClr val="1F497D"/>
              </a:buClr>
              <a:buSzPct val="160000"/>
              <a:buFont typeface="Arial" panose="020B0604020202020204" pitchFamily="34" charset="0"/>
              <a:buChar char="•"/>
            </a:pPr>
            <a:r>
              <a:rPr lang="ru" sz="1200" dirty="0">
                <a:solidFill>
                  <a:srgbClr val="1F497D"/>
                </a:solidFill>
                <a:highlight>
                  <a:srgbClr val="FFFFFF"/>
                </a:highlight>
                <a:latin typeface="Montserrat" panose="00000500000000000000" pitchFamily="2" charset="-52"/>
              </a:rPr>
              <a:t>Онлайн викторина для школьников «Россия - моя история».</a:t>
            </a:r>
            <a:endParaRPr sz="1200" dirty="0">
              <a:solidFill>
                <a:srgbClr val="1F497D"/>
              </a:solidFill>
              <a:highlight>
                <a:srgbClr val="FFFFFF"/>
              </a:highlight>
              <a:latin typeface="Montserrat" panose="00000500000000000000" pitchFamily="2" charset="-5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000" dirty="0">
              <a:solidFill>
                <a:srgbClr val="333333"/>
              </a:solidFill>
              <a:highlight>
                <a:srgbClr val="FFFFFF"/>
              </a:highlight>
              <a:latin typeface="Montserrat" panose="00000500000000000000" pitchFamily="2" charset="-52"/>
            </a:endParaRPr>
          </a:p>
        </p:txBody>
      </p:sp>
      <p:sp>
        <p:nvSpPr>
          <p:cNvPr id="540" name="Google Shape;540;p53"/>
          <p:cNvSpPr txBox="1">
            <a:spLocks noGrp="1"/>
          </p:cNvSpPr>
          <p:nvPr>
            <p:ph type="title"/>
          </p:nvPr>
        </p:nvSpPr>
        <p:spPr>
          <a:xfrm>
            <a:off x="2365650" y="301718"/>
            <a:ext cx="55863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820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ВОСПИТАТЕЛЬНАЯ РАБОТА </a:t>
            </a:r>
            <a:endParaRPr sz="1820">
              <a:solidFill>
                <a:srgbClr val="38A0E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41" name="Google Shape;541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>
                <a:solidFill>
                  <a:srgbClr val="1F497D"/>
                </a:solidFill>
                <a:latin typeface="Montserrat" panose="00000500000000000000" pitchFamily="2" charset="-52"/>
              </a:rPr>
              <a:t>22</a:t>
            </a:fld>
            <a:endParaRPr dirty="0">
              <a:solidFill>
                <a:srgbClr val="1F497D"/>
              </a:solidFill>
              <a:latin typeface="Montserrat" panose="00000500000000000000" pitchFamily="2" charset="-52"/>
            </a:endParaRPr>
          </a:p>
        </p:txBody>
      </p:sp>
      <p:pic>
        <p:nvPicPr>
          <p:cNvPr id="2" name="Рисунок 1" descr="Изображение выглядит как Красочность, Графика, треугольник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42AAB9B7-27AA-E6DD-E6F7-1E7B01D1D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42" y="142199"/>
            <a:ext cx="1080542" cy="7645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 txBox="1">
            <a:spLocks noGrp="1"/>
          </p:cNvSpPr>
          <p:nvPr>
            <p:ph type="title"/>
          </p:nvPr>
        </p:nvSpPr>
        <p:spPr>
          <a:xfrm>
            <a:off x="2340900" y="276021"/>
            <a:ext cx="65055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820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ЗАРПЛАТА ПЕДАГОГИЧЕСКИХ РАБОТНИКОВ</a:t>
            </a:r>
            <a:endParaRPr sz="1820">
              <a:solidFill>
                <a:srgbClr val="38A0E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192" name="Google Shape;192;p31"/>
          <p:cNvCxnSpPr/>
          <p:nvPr/>
        </p:nvCxnSpPr>
        <p:spPr>
          <a:xfrm>
            <a:off x="2174971" y="356695"/>
            <a:ext cx="0" cy="33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8" name="Google Shape;198;p31"/>
          <p:cNvSpPr txBox="1"/>
          <p:nvPr/>
        </p:nvSpPr>
        <p:spPr>
          <a:xfrm>
            <a:off x="594942" y="1354687"/>
            <a:ext cx="2051614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86 812,40 рублей</a:t>
            </a:r>
            <a:r>
              <a:rPr lang="ru" sz="1200" b="1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ru" sz="1200" b="1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5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воспитатели </a:t>
            </a:r>
            <a:endParaRPr sz="1500" b="0" i="0" u="none" strike="noStrike" cap="none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31"/>
          <p:cNvSpPr txBox="1"/>
          <p:nvPr/>
        </p:nvSpPr>
        <p:spPr>
          <a:xfrm>
            <a:off x="3275251" y="1357499"/>
            <a:ext cx="2218200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120 869,20</a:t>
            </a:r>
            <a:r>
              <a:rPr lang="ru" sz="1500" b="1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рублей</a:t>
            </a:r>
            <a:r>
              <a:rPr lang="ru" sz="1200" b="1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ru" sz="1200" b="1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5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учителя </a:t>
            </a:r>
            <a:endParaRPr sz="1500" b="0" i="0" u="none" strike="noStrike" cap="none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p31"/>
          <p:cNvSpPr txBox="1"/>
          <p:nvPr/>
        </p:nvSpPr>
        <p:spPr>
          <a:xfrm>
            <a:off x="5794409" y="1354487"/>
            <a:ext cx="2899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131 240,90</a:t>
            </a:r>
            <a:r>
              <a:rPr lang="ru" sz="1500" b="1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рублей</a:t>
            </a:r>
            <a:r>
              <a:rPr lang="ru" sz="1200" b="1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ru" sz="1200" b="1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5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педагоги допобразования</a:t>
            </a:r>
            <a:endParaRPr sz="1500" b="0" i="0" u="none" strike="noStrike" cap="none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1" name="Google Shape;201;p31"/>
          <p:cNvSpPr txBox="1"/>
          <p:nvPr/>
        </p:nvSpPr>
        <p:spPr>
          <a:xfrm>
            <a:off x="594942" y="2819264"/>
            <a:ext cx="2355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102 152,00</a:t>
            </a:r>
            <a:r>
              <a:rPr lang="ru" sz="1500" b="1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рублей</a:t>
            </a:r>
            <a:r>
              <a:rPr lang="ru" sz="1200" b="1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ru" sz="1200" b="1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5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По учреждению</a:t>
            </a:r>
            <a:endParaRPr sz="1500" b="0" i="0" u="none" strike="noStrike" cap="none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2" name="Google Shape;202;p31"/>
          <p:cNvSpPr txBox="1"/>
          <p:nvPr/>
        </p:nvSpPr>
        <p:spPr>
          <a:xfrm>
            <a:off x="3275251" y="2850164"/>
            <a:ext cx="5273807" cy="615600"/>
          </a:xfrm>
          <a:prstGeom prst="rect">
            <a:avLst/>
          </a:prstGeom>
          <a:solidFill>
            <a:srgbClr val="E3F2FB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 dirty="0">
                <a:solidFill>
                  <a:srgbClr val="1F497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 том числе в динамике, </a:t>
            </a:r>
            <a:br>
              <a:rPr lang="ru" sz="1400" b="0" i="0" u="none" strike="noStrike" cap="none" dirty="0">
                <a:solidFill>
                  <a:srgbClr val="1F497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r>
              <a:rPr lang="ru" sz="1400" b="0" i="0" u="none" strike="noStrike" cap="none" dirty="0">
                <a:solidFill>
                  <a:srgbClr val="1F497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за период - 2023 год</a:t>
            </a:r>
            <a:endParaRPr sz="1400" b="0" i="0" u="none" strike="noStrike" cap="none" dirty="0">
              <a:solidFill>
                <a:srgbClr val="1F497D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03" name="Google Shape;203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>
                <a:solidFill>
                  <a:srgbClr val="1F497D"/>
                </a:solidFill>
                <a:latin typeface="Montserrat" panose="00000500000000000000" pitchFamily="2" charset="-52"/>
              </a:rPr>
              <a:t>3</a:t>
            </a:fld>
            <a:endParaRPr dirty="0">
              <a:solidFill>
                <a:srgbClr val="1F497D"/>
              </a:solidFill>
              <a:latin typeface="Montserrat" panose="00000500000000000000" pitchFamily="2" charset="-52"/>
            </a:endParaRPr>
          </a:p>
        </p:txBody>
      </p:sp>
      <p:pic>
        <p:nvPicPr>
          <p:cNvPr id="2" name="Рисунок 1" descr="Изображение выглядит как Красочность, Графика, треугольник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D117C59-710F-98DE-4D45-E1E4645F9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42" y="142199"/>
            <a:ext cx="1080542" cy="764511"/>
          </a:xfrm>
          <a:prstGeom prst="rect">
            <a:avLst/>
          </a:prstGeom>
        </p:spPr>
      </p:pic>
      <p:pic>
        <p:nvPicPr>
          <p:cNvPr id="5" name="Рисунок 4" descr="Успех группы со сплошной заливкой">
            <a:extLst>
              <a:ext uri="{FF2B5EF4-FFF2-40B4-BE49-F238E27FC236}">
                <a16:creationId xmlns:a16="http://schemas.microsoft.com/office/drawing/2014/main" id="{22CBAF56-B8D5-A8EE-A902-D92D8528E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526424" y="3889332"/>
            <a:ext cx="1167485" cy="11674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7"/>
          <p:cNvSpPr txBox="1">
            <a:spLocks noGrp="1"/>
          </p:cNvSpPr>
          <p:nvPr>
            <p:ph type="title"/>
          </p:nvPr>
        </p:nvSpPr>
        <p:spPr>
          <a:xfrm>
            <a:off x="2340900" y="158050"/>
            <a:ext cx="6756600" cy="7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820" dirty="0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ОСНОВНЫЕ НАПРАВЛЕНИЯ </a:t>
            </a:r>
            <a:r>
              <a:rPr lang="ru" sz="1820" dirty="0" smtClean="0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/>
            </a:r>
            <a:br>
              <a:rPr lang="ru" sz="1820" dirty="0" smtClean="0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r>
              <a:rPr lang="ru" sz="1820" dirty="0" smtClean="0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РАСХОДОВ </a:t>
            </a:r>
            <a:r>
              <a:rPr lang="ru" sz="1820" dirty="0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БЮДЖЕТА </a:t>
            </a:r>
            <a:endParaRPr sz="1820" dirty="0">
              <a:solidFill>
                <a:srgbClr val="38A0E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7" name="Google Shape;137;p27"/>
          <p:cNvSpPr txBox="1">
            <a:spLocks noGrp="1"/>
          </p:cNvSpPr>
          <p:nvPr>
            <p:ph type="body" idx="1"/>
          </p:nvPr>
        </p:nvSpPr>
        <p:spPr>
          <a:xfrm>
            <a:off x="336362" y="1222150"/>
            <a:ext cx="3845700" cy="25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1500" b="1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Предоставление образования жителям города</a:t>
            </a:r>
            <a:r>
              <a:rPr lang="ru" sz="15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br>
              <a:rPr lang="ru" sz="15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5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в том числе:</a:t>
            </a:r>
            <a:endParaRPr sz="1300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1F497D"/>
              </a:buClr>
              <a:buSzPts val="1300"/>
              <a:buFont typeface="Montserrat"/>
              <a:buChar char="●"/>
            </a:pPr>
            <a:r>
              <a:rPr lang="ru" sz="1300" b="1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321 140,0 тыс.рублей</a:t>
            </a:r>
            <a:r>
              <a:rPr lang="ru" sz="13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школьное </a:t>
            </a:r>
            <a:br>
              <a:rPr lang="ru" sz="13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3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образование </a:t>
            </a:r>
            <a:endParaRPr sz="1300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1F497D"/>
              </a:buClr>
              <a:buSzPts val="1300"/>
              <a:buFont typeface="Montserrat"/>
              <a:buChar char="●"/>
            </a:pPr>
            <a:r>
              <a:rPr lang="ru" sz="1300" b="1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643 233,2 тыс.рублей</a:t>
            </a:r>
            <a:r>
              <a:rPr lang="ru" sz="13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дошкольное </a:t>
            </a:r>
            <a:br>
              <a:rPr lang="ru" sz="13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3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образование</a:t>
            </a:r>
            <a:endParaRPr sz="1300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l" rtl="0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Clr>
                <a:srgbClr val="1F497D"/>
              </a:buClr>
              <a:buSzPts val="1300"/>
              <a:buFont typeface="Montserrat"/>
              <a:buChar char="●"/>
            </a:pPr>
            <a:r>
              <a:rPr lang="ru" sz="1300" b="1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25 637,7 тыс.рублей</a:t>
            </a:r>
            <a:r>
              <a:rPr lang="ru" sz="13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дополнительное образование</a:t>
            </a:r>
            <a:endParaRPr sz="1300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8" name="Google Shape;138;p27"/>
          <p:cNvCxnSpPr/>
          <p:nvPr/>
        </p:nvCxnSpPr>
        <p:spPr>
          <a:xfrm>
            <a:off x="2174971" y="356695"/>
            <a:ext cx="0" cy="33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4" name="Google Shape;144;p27"/>
          <p:cNvSpPr txBox="1">
            <a:spLocks noGrp="1"/>
          </p:cNvSpPr>
          <p:nvPr>
            <p:ph type="body" idx="1"/>
          </p:nvPr>
        </p:nvSpPr>
        <p:spPr>
          <a:xfrm>
            <a:off x="4645738" y="1222150"/>
            <a:ext cx="4161900" cy="30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Aft>
                <a:spcPts val="1200"/>
              </a:spcAft>
              <a:buSzPts val="1800"/>
              <a:buNone/>
            </a:pPr>
            <a:r>
              <a:rPr lang="ru" sz="1500" b="1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Создание современных условий </a:t>
            </a:r>
            <a:br>
              <a:rPr lang="ru" sz="1500" b="1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500" b="1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для предоставления </a:t>
            </a:r>
            <a:br>
              <a:rPr lang="ru" sz="1500" b="1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500" b="1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качественного образования</a:t>
            </a:r>
            <a:r>
              <a:rPr lang="ru" sz="15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br>
              <a:rPr lang="ru" sz="15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5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в том числе:</a:t>
            </a:r>
            <a:endParaRPr sz="1200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95000"/>
              </a:lnSpc>
              <a:spcAft>
                <a:spcPts val="1200"/>
              </a:spcAft>
              <a:buClr>
                <a:srgbClr val="1F497D"/>
              </a:buClr>
              <a:buSzPct val="160000"/>
              <a:buFont typeface="Arial" panose="020B0604020202020204" pitchFamily="34" charset="0"/>
              <a:buChar char="•"/>
            </a:pPr>
            <a:r>
              <a:rPr lang="ru" sz="1200" b="1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40 932,9 тыс.рублей </a:t>
            </a:r>
            <a:r>
              <a:rPr lang="ru" sz="12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оборудование</a:t>
            </a:r>
            <a:endParaRPr sz="1200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28650" lvl="0" indent="-171450" algn="l" rtl="0">
              <a:lnSpc>
                <a:spcPct val="95000"/>
              </a:lnSpc>
              <a:spcAft>
                <a:spcPts val="1200"/>
              </a:spcAft>
              <a:buClr>
                <a:srgbClr val="1F497D"/>
              </a:buClr>
              <a:buSzPct val="160000"/>
              <a:buFont typeface="Courier New" panose="02070309020205020404" pitchFamily="49" charset="0"/>
              <a:buChar char="o"/>
            </a:pPr>
            <a:r>
              <a:rPr lang="ru" sz="8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оснащение предпрофессиональных классов (академические, инженерные, медицинские, IT-классы и пр.); обновление учебно-лабораторного оборудования; реализация комплексной программы модернизации и замены АПС в зданиях в целях обеспечения безопасности и т.п.</a:t>
            </a:r>
            <a:endParaRPr sz="800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95000"/>
              </a:lnSpc>
              <a:spcAft>
                <a:spcPts val="1200"/>
              </a:spcAft>
              <a:buClr>
                <a:srgbClr val="1F497D"/>
              </a:buClr>
              <a:buSzPct val="160000"/>
              <a:buFont typeface="Arial" panose="020B0604020202020204" pitchFamily="34" charset="0"/>
              <a:buChar char="•"/>
            </a:pPr>
            <a:r>
              <a:rPr lang="ru" sz="1200" b="1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91 544,2 тыс. рублей </a:t>
            </a:r>
            <a:r>
              <a:rPr lang="ru" sz="12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ремонт , содержание имущества</a:t>
            </a:r>
            <a:endParaRPr sz="1200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95000"/>
              </a:lnSpc>
              <a:spcAft>
                <a:spcPts val="1200"/>
              </a:spcAft>
              <a:buClr>
                <a:srgbClr val="1F497D"/>
              </a:buClr>
              <a:buSzPct val="160000"/>
              <a:buFont typeface="Arial" panose="020B0604020202020204" pitchFamily="34" charset="0"/>
              <a:buChar char="•"/>
            </a:pPr>
            <a:r>
              <a:rPr lang="ru" sz="1200" b="1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195 033,7 тыс. рублей</a:t>
            </a:r>
            <a:r>
              <a:rPr lang="ru" sz="12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питание</a:t>
            </a:r>
            <a:endParaRPr sz="1200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95000"/>
              </a:lnSpc>
              <a:spcAft>
                <a:spcPts val="1200"/>
              </a:spcAft>
              <a:buClr>
                <a:srgbClr val="1F497D"/>
              </a:buClr>
              <a:buSzPct val="160000"/>
              <a:buFont typeface="Arial" panose="020B0604020202020204" pitchFamily="34" charset="0"/>
              <a:buChar char="•"/>
            </a:pPr>
            <a:r>
              <a:rPr lang="ru" sz="1200" b="1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63 231,7 тыс.рублей</a:t>
            </a:r>
            <a:r>
              <a:rPr lang="ru" sz="12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коммунальные услуги</a:t>
            </a:r>
            <a:endParaRPr sz="1200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95000"/>
              </a:lnSpc>
              <a:spcAft>
                <a:spcPts val="1200"/>
              </a:spcAft>
              <a:buClr>
                <a:srgbClr val="1F497D"/>
              </a:buClr>
              <a:buSzPct val="160000"/>
              <a:buFont typeface="Arial" panose="020B0604020202020204" pitchFamily="34" charset="0"/>
              <a:buChar char="•"/>
            </a:pPr>
            <a:r>
              <a:rPr lang="ru" sz="1200" b="1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25 695,1 тыс.рублей</a:t>
            </a:r>
            <a:r>
              <a:rPr lang="ru" sz="12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расходные материалы</a:t>
            </a:r>
            <a:endParaRPr sz="1200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SzPts val="1800"/>
              <a:buNone/>
            </a:pPr>
            <a:endParaRPr sz="1500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>
                <a:solidFill>
                  <a:srgbClr val="1F497D"/>
                </a:solidFill>
                <a:latin typeface="Montserrat" panose="00000500000000000000" pitchFamily="2" charset="-52"/>
              </a:rPr>
              <a:t>4</a:t>
            </a:fld>
            <a:endParaRPr dirty="0">
              <a:solidFill>
                <a:srgbClr val="1F497D"/>
              </a:solidFill>
              <a:latin typeface="Montserrat" panose="00000500000000000000" pitchFamily="2" charset="-52"/>
            </a:endParaRPr>
          </a:p>
        </p:txBody>
      </p:sp>
      <p:pic>
        <p:nvPicPr>
          <p:cNvPr id="3" name="Рисунок 2" descr="Изображение выглядит как Красочность, Графика, треугольник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BDEEEF0D-B224-FB01-A438-EF8084C69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42" y="168439"/>
            <a:ext cx="1080542" cy="76451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3"/>
          <p:cNvSpPr txBox="1">
            <a:spLocks noGrp="1"/>
          </p:cNvSpPr>
          <p:nvPr>
            <p:ph type="title"/>
          </p:nvPr>
        </p:nvSpPr>
        <p:spPr>
          <a:xfrm>
            <a:off x="2340900" y="276025"/>
            <a:ext cx="38553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820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СТРОИТЕЛЬСТВО И РЕМОНТ </a:t>
            </a:r>
            <a:endParaRPr sz="1820">
              <a:solidFill>
                <a:srgbClr val="38A0E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224" name="Google Shape;224;p33"/>
          <p:cNvCxnSpPr/>
          <p:nvPr/>
        </p:nvCxnSpPr>
        <p:spPr>
          <a:xfrm>
            <a:off x="2174971" y="356695"/>
            <a:ext cx="0" cy="33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0" name="Google Shape;230;p33"/>
          <p:cNvSpPr txBox="1"/>
          <p:nvPr/>
        </p:nvSpPr>
        <p:spPr>
          <a:xfrm>
            <a:off x="0" y="812508"/>
            <a:ext cx="7764000" cy="90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497D"/>
              </a:buClr>
              <a:buSzPts val="1500"/>
              <a:buFont typeface="Montserrat"/>
              <a:buChar char="●"/>
            </a:pPr>
            <a:r>
              <a:rPr lang="ru" sz="15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текущий ремонт в 15 зданиях ОО</a:t>
            </a:r>
            <a:endParaRPr sz="1500" b="0" i="0" u="none" strike="noStrike" cap="none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497D"/>
              </a:buClr>
              <a:buSzPts val="1500"/>
              <a:buFont typeface="Montserrat"/>
              <a:buChar char="●"/>
            </a:pPr>
            <a:r>
              <a:rPr lang="ru" sz="15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благоустройство </a:t>
            </a:r>
            <a:r>
              <a:rPr lang="ru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1 </a:t>
            </a:r>
            <a:r>
              <a:rPr lang="ru" sz="15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территории в 2023 г. </a:t>
            </a:r>
            <a:endParaRPr sz="1500" b="0" i="0" u="none" strike="noStrike" cap="none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" name="Google Shape;231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>
                <a:solidFill>
                  <a:srgbClr val="1F497D"/>
                </a:solidFill>
                <a:latin typeface="Montserrat" panose="00000500000000000000" pitchFamily="2" charset="-52"/>
              </a:rPr>
              <a:t>5</a:t>
            </a:fld>
            <a:endParaRPr dirty="0">
              <a:solidFill>
                <a:srgbClr val="1F497D"/>
              </a:solidFill>
              <a:latin typeface="Montserrat" panose="00000500000000000000" pitchFamily="2" charset="-52"/>
            </a:endParaRPr>
          </a:p>
        </p:txBody>
      </p:sp>
      <p:pic>
        <p:nvPicPr>
          <p:cNvPr id="3" name="Рисунок 2" descr="Изображение выглядит как Красочность, Графика, треугольник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BEF78C14-6AEA-593E-B43B-613414235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42" y="142199"/>
            <a:ext cx="1080542" cy="764511"/>
          </a:xfrm>
          <a:prstGeom prst="rect">
            <a:avLst/>
          </a:prstGeom>
        </p:spPr>
      </p:pic>
      <p:sp>
        <p:nvSpPr>
          <p:cNvPr id="10" name="Google Shape;230;p33">
            <a:extLst>
              <a:ext uri="{FF2B5EF4-FFF2-40B4-BE49-F238E27FC236}">
                <a16:creationId xmlns:a16="http://schemas.microsoft.com/office/drawing/2014/main" id="{8308BA40-DB66-4343-9652-45FC60CE45BB}"/>
              </a:ext>
            </a:extLst>
          </p:cNvPr>
          <p:cNvSpPr txBox="1"/>
          <p:nvPr/>
        </p:nvSpPr>
        <p:spPr>
          <a:xfrm>
            <a:off x="-133975" y="4414446"/>
            <a:ext cx="4617892" cy="497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3350"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497D"/>
              </a:buClr>
              <a:buSzPts val="1500"/>
            </a:pPr>
            <a:r>
              <a:rPr lang="ru-RU" sz="1200" b="0" i="0" u="none" strike="noStrike" cap="none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Ул. Зарайская, д.55</a:t>
            </a:r>
            <a:endParaRPr sz="1200" b="0" i="0" u="none" strike="noStrike" cap="none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43" y="1962613"/>
            <a:ext cx="1638728" cy="21849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280" y="1970138"/>
            <a:ext cx="1605709" cy="21409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61" y="812508"/>
            <a:ext cx="2558329" cy="14383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730" y="2575347"/>
            <a:ext cx="2345019" cy="17587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967" y="3352335"/>
            <a:ext cx="2388220" cy="17911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2"/>
          <p:cNvSpPr txBox="1">
            <a:spLocks noGrp="1"/>
          </p:cNvSpPr>
          <p:nvPr>
            <p:ph type="title"/>
          </p:nvPr>
        </p:nvSpPr>
        <p:spPr>
          <a:xfrm>
            <a:off x="2124800" y="281142"/>
            <a:ext cx="5853000" cy="4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820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ТЕХНОЛОГИЧНОСТЬ И ОСНАЩЕННОСТЬ</a:t>
            </a:r>
            <a:endParaRPr sz="1820">
              <a:solidFill>
                <a:srgbClr val="38A0E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66" name="Google Shape;366;p42"/>
          <p:cNvSpPr txBox="1"/>
          <p:nvPr/>
        </p:nvSpPr>
        <p:spPr>
          <a:xfrm>
            <a:off x="-1" y="1208202"/>
            <a:ext cx="4014439" cy="3021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497D"/>
              </a:buClr>
              <a:buSzPct val="160000"/>
              <a:buFont typeface="Arial" panose="020B0604020202020204" pitchFamily="34" charset="0"/>
              <a:buChar char="•"/>
            </a:pPr>
            <a:r>
              <a:rPr lang="ru" sz="1500" b="1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r>
              <a:rPr lang="ru" sz="1500" b="1" i="0" u="none" strike="noStrike" cap="none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500" b="1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классов школы оборудованы новыми компьютерами</a:t>
            </a:r>
            <a:endParaRPr sz="1500" b="1" i="0" u="none" strike="noStrike" cap="none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28650" marR="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497D"/>
              </a:buClr>
              <a:buSzPct val="160000"/>
              <a:buFont typeface="Arial" panose="020B0604020202020204" pitchFamily="34" charset="0"/>
              <a:buChar char="•"/>
            </a:pPr>
            <a:endParaRPr sz="100" b="1" i="0" u="none" strike="noStrike" cap="none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497D"/>
              </a:buClr>
              <a:buSzPct val="160000"/>
              <a:buFont typeface="Arial" panose="020B0604020202020204" pitchFamily="34" charset="0"/>
              <a:buChar char="•"/>
            </a:pPr>
            <a:r>
              <a:rPr lang="ru" sz="1500" b="1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Каждый учитель будет обеспечен новым ноутбуком</a:t>
            </a:r>
            <a:r>
              <a:rPr lang="ru" sz="15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ru" sz="15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185 ноутбуков</a:t>
            </a:r>
            <a:r>
              <a:rPr lang="ru" sz="1500" b="0" i="0" u="none" strike="noStrike" cap="none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</a:p>
          <a:p>
            <a:pPr marL="457200" lvl="0" indent="-323850">
              <a:spcBef>
                <a:spcPts val="1000"/>
              </a:spcBef>
              <a:buClr>
                <a:srgbClr val="1F497D"/>
              </a:buClr>
              <a:buSzPct val="160000"/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Лабораторно-исследовательские </a:t>
            </a:r>
            <a:r>
              <a:rPr lang="ru-RU" sz="1500" b="1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комплексы (инженерный класс, медицинский класс, </a:t>
            </a:r>
            <a:r>
              <a:rPr lang="en-US" sz="1500" b="1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IT </a:t>
            </a:r>
            <a:r>
              <a:rPr lang="ru-RU" sz="1500" b="1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полигон, </a:t>
            </a:r>
            <a:r>
              <a:rPr lang="ru-RU" sz="1500" b="1" dirty="0" err="1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медиакласс</a:t>
            </a:r>
            <a:r>
              <a:rPr lang="ru-RU" sz="1500" b="1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500" b="1" i="0" u="none" strike="noStrike" cap="none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7" name="Google Shape;367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>
                <a:solidFill>
                  <a:srgbClr val="1F497D"/>
                </a:solidFill>
                <a:latin typeface="Montserrat" panose="00000500000000000000" pitchFamily="2" charset="-52"/>
              </a:rPr>
              <a:t>6</a:t>
            </a:fld>
            <a:endParaRPr dirty="0">
              <a:solidFill>
                <a:srgbClr val="1F497D"/>
              </a:solidFill>
              <a:latin typeface="Montserrat" panose="00000500000000000000" pitchFamily="2" charset="-52"/>
            </a:endParaRPr>
          </a:p>
        </p:txBody>
      </p:sp>
      <p:pic>
        <p:nvPicPr>
          <p:cNvPr id="2" name="Рисунок 1" descr="Изображение выглядит как Красочность, Графика, треугольник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62E570B7-DD5F-6975-0FCA-7EBBF959B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42" y="142199"/>
            <a:ext cx="1080542" cy="764511"/>
          </a:xfrm>
          <a:prstGeom prst="rect">
            <a:avLst/>
          </a:prstGeom>
        </p:spPr>
      </p:pic>
      <p:cxnSp>
        <p:nvCxnSpPr>
          <p:cNvPr id="3" name="Google Shape;350;p41">
            <a:extLst>
              <a:ext uri="{FF2B5EF4-FFF2-40B4-BE49-F238E27FC236}">
                <a16:creationId xmlns:a16="http://schemas.microsoft.com/office/drawing/2014/main" id="{50D737A6-C2BA-B5A1-8B6B-F1ED2D79797A}"/>
              </a:ext>
            </a:extLst>
          </p:cNvPr>
          <p:cNvCxnSpPr/>
          <p:nvPr/>
        </p:nvCxnSpPr>
        <p:spPr>
          <a:xfrm>
            <a:off x="1768445" y="356695"/>
            <a:ext cx="0" cy="334200"/>
          </a:xfrm>
          <a:prstGeom prst="straightConnector1">
            <a:avLst/>
          </a:prstGeom>
          <a:noFill/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Рисунок 4" descr="Ноутбук со сплошной заливкой">
            <a:extLst>
              <a:ext uri="{FF2B5EF4-FFF2-40B4-BE49-F238E27FC236}">
                <a16:creationId xmlns:a16="http://schemas.microsoft.com/office/drawing/2014/main" id="{9F081D72-0328-5E9D-21F2-DECC32AC67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892271" y="99766"/>
            <a:ext cx="722710" cy="7227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098" y="3009252"/>
            <a:ext cx="2318216" cy="17386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89" y="906710"/>
            <a:ext cx="2318216" cy="17386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228" y="902307"/>
            <a:ext cx="2324086" cy="17430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89" y="3009252"/>
            <a:ext cx="2318216" cy="17386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 txBox="1">
            <a:spLocks noGrp="1"/>
          </p:cNvSpPr>
          <p:nvPr>
            <p:ph type="title"/>
          </p:nvPr>
        </p:nvSpPr>
        <p:spPr>
          <a:xfrm>
            <a:off x="2340900" y="276021"/>
            <a:ext cx="65055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820" dirty="0" smtClean="0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ДОСТИЖЕНИЯ </a:t>
            </a:r>
            <a:r>
              <a:rPr lang="ru" sz="1820" dirty="0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ПЕДАГОГИЧЕСКИХ РАБОТНИКОВ</a:t>
            </a:r>
            <a:endParaRPr sz="1820" dirty="0">
              <a:solidFill>
                <a:srgbClr val="38A0E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192" name="Google Shape;192;p31"/>
          <p:cNvCxnSpPr/>
          <p:nvPr/>
        </p:nvCxnSpPr>
        <p:spPr>
          <a:xfrm>
            <a:off x="2174971" y="356695"/>
            <a:ext cx="0" cy="33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3" name="Google Shape;203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>
                <a:solidFill>
                  <a:srgbClr val="1F497D"/>
                </a:solidFill>
                <a:latin typeface="Montserrat" panose="00000500000000000000" pitchFamily="2" charset="-52"/>
              </a:rPr>
              <a:t>7</a:t>
            </a:fld>
            <a:endParaRPr dirty="0">
              <a:solidFill>
                <a:srgbClr val="1F497D"/>
              </a:solidFill>
              <a:latin typeface="Montserrat" panose="00000500000000000000" pitchFamily="2" charset="-52"/>
            </a:endParaRPr>
          </a:p>
        </p:txBody>
      </p:sp>
      <p:pic>
        <p:nvPicPr>
          <p:cNvPr id="2" name="Рисунок 1" descr="Изображение выглядит как Красочность, Графика, треугольник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D117C59-710F-98DE-4D45-E1E4645F9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42" y="142199"/>
            <a:ext cx="1080542" cy="764511"/>
          </a:xfrm>
          <a:prstGeom prst="rect">
            <a:avLst/>
          </a:prstGeom>
        </p:spPr>
      </p:pic>
      <p:pic>
        <p:nvPicPr>
          <p:cNvPr id="5" name="Рисунок 4" descr="Успех группы со сплошной заливкой">
            <a:extLst>
              <a:ext uri="{FF2B5EF4-FFF2-40B4-BE49-F238E27FC236}">
                <a16:creationId xmlns:a16="http://schemas.microsoft.com/office/drawing/2014/main" id="{22CBAF56-B8D5-A8EE-A902-D92D8528E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526424" y="3889332"/>
            <a:ext cx="1167485" cy="1167485"/>
          </a:xfrm>
          <a:prstGeom prst="rect">
            <a:avLst/>
          </a:prstGeom>
        </p:spPr>
      </p:pic>
      <p:pic>
        <p:nvPicPr>
          <p:cNvPr id="12" name="Google Shape;161;g2797f8122c5_0_49" descr="C:\Users\ольга\Documents\Агаева\Методическая работа\Шахова ЮА_files\PHOTO-2023-03-10-16-02-53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247772" y="1035716"/>
            <a:ext cx="1974605" cy="1544791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" name="Google Shape;162;g2797f8122c5_0_49"/>
          <p:cNvSpPr/>
          <p:nvPr/>
        </p:nvSpPr>
        <p:spPr>
          <a:xfrm>
            <a:off x="1963627" y="1174316"/>
            <a:ext cx="4572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200" b="1" i="0" u="none" strike="noStrike" cap="none" dirty="0">
                <a:solidFill>
                  <a:srgbClr val="FF0000"/>
                </a:solidFill>
              </a:rPr>
              <a:t>Шахова </a:t>
            </a:r>
            <a:br>
              <a:rPr lang="ru-RU" sz="1200" b="1" i="0" u="none" strike="noStrike" cap="none" dirty="0">
                <a:solidFill>
                  <a:srgbClr val="FF0000"/>
                </a:solidFill>
              </a:rPr>
            </a:br>
            <a:r>
              <a:rPr lang="ru-RU" sz="1200" b="1" i="0" u="none" strike="noStrike" cap="none" dirty="0">
                <a:solidFill>
                  <a:srgbClr val="FF0000"/>
                </a:solidFill>
              </a:rPr>
              <a:t>Юлия Анатольевна</a:t>
            </a:r>
            <a:endParaRPr sz="1200" i="0" u="none" strike="noStrike" cap="none" dirty="0">
              <a:solidFill>
                <a:srgbClr val="00000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200" b="1" i="0" u="none" strike="noStrike" cap="none" dirty="0">
                <a:solidFill>
                  <a:srgbClr val="FF0000"/>
                </a:solidFill>
              </a:rPr>
              <a:t>ЛАУРЕАТ</a:t>
            </a:r>
            <a:endParaRPr sz="1200" b="1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4" name="Google Shape;163;g2797f8122c5_0_49"/>
          <p:cNvSpPr/>
          <p:nvPr/>
        </p:nvSpPr>
        <p:spPr>
          <a:xfrm>
            <a:off x="2030602" y="1820516"/>
            <a:ext cx="4696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-RU" sz="1200" b="1" i="0" u="none" strike="noStrike" cap="none" dirty="0">
                <a:solidFill>
                  <a:srgbClr val="003399"/>
                </a:solidFill>
              </a:rPr>
              <a:t>«Воспитатель года г. Москвы – 2023»</a:t>
            </a:r>
            <a:endParaRPr sz="1200" b="1" i="0" u="none" strike="noStrike" cap="none" dirty="0">
              <a:solidFill>
                <a:srgbClr val="003399"/>
              </a:solidFill>
            </a:endParaRPr>
          </a:p>
        </p:txBody>
      </p:sp>
      <p:pic>
        <p:nvPicPr>
          <p:cNvPr id="15" name="Google Shape;164;g2797f8122c5_0_4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32568" y="1483666"/>
            <a:ext cx="1574338" cy="2095927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6" name="Google Shape;165;g2797f8122c5_0_49"/>
          <p:cNvSpPr/>
          <p:nvPr/>
        </p:nvSpPr>
        <p:spPr>
          <a:xfrm>
            <a:off x="3923028" y="2276906"/>
            <a:ext cx="3902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200" b="1" i="0" u="none" strike="noStrike" cap="none" dirty="0" err="1">
                <a:solidFill>
                  <a:srgbClr val="FF0000"/>
                </a:solidFill>
              </a:rPr>
              <a:t>Корендясева</a:t>
            </a:r>
            <a:r>
              <a:rPr lang="ru-RU" sz="1200" b="1" i="0" u="none" strike="noStrike" cap="none" dirty="0">
                <a:solidFill>
                  <a:srgbClr val="FF0000"/>
                </a:solidFill>
              </a:rPr>
              <a:t> </a:t>
            </a:r>
            <a:br>
              <a:rPr lang="ru-RU" sz="1200" b="1" i="0" u="none" strike="noStrike" cap="none" dirty="0">
                <a:solidFill>
                  <a:srgbClr val="FF0000"/>
                </a:solidFill>
              </a:rPr>
            </a:br>
            <a:r>
              <a:rPr lang="ru-RU" sz="1200" b="1" i="0" u="none" strike="noStrike" cap="none" dirty="0">
                <a:solidFill>
                  <a:srgbClr val="FF0000"/>
                </a:solidFill>
              </a:rPr>
              <a:t>Марина Михайловна</a:t>
            </a:r>
            <a:endParaRPr sz="1200" i="0" u="none" strike="noStrike" cap="none" dirty="0">
              <a:solidFill>
                <a:srgbClr val="00000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200" b="1" i="0" u="none" strike="noStrike" cap="none" dirty="0">
                <a:solidFill>
                  <a:srgbClr val="FF0000"/>
                </a:solidFill>
              </a:rPr>
              <a:t>Полуфиналист</a:t>
            </a:r>
            <a:endParaRPr sz="1200" b="1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7" name="Google Shape;166;g2797f8122c5_0_49"/>
          <p:cNvSpPr/>
          <p:nvPr/>
        </p:nvSpPr>
        <p:spPr>
          <a:xfrm>
            <a:off x="3589932" y="2998387"/>
            <a:ext cx="4696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-RU" b="1" i="0" u="none" strike="noStrike" cap="none" dirty="0">
                <a:solidFill>
                  <a:srgbClr val="003399"/>
                </a:solidFill>
              </a:rPr>
              <a:t>«Педагогический старт – 2023»</a:t>
            </a:r>
            <a:endParaRPr b="1" i="0" u="none" strike="noStrike" cap="none" dirty="0">
              <a:solidFill>
                <a:srgbClr val="003399"/>
              </a:solidFill>
            </a:endParaRPr>
          </a:p>
        </p:txBody>
      </p:sp>
      <p:pic>
        <p:nvPicPr>
          <p:cNvPr id="18" name="Google Shape;167;g2797f8122c5_0_49"/>
          <p:cNvPicPr preferRelativeResize="0"/>
          <p:nvPr/>
        </p:nvPicPr>
        <p:blipFill rotWithShape="1">
          <a:blip r:embed="rId8">
            <a:alphaModFix/>
          </a:blip>
          <a:srcRect l="18031" r="24998"/>
          <a:stretch/>
        </p:blipFill>
        <p:spPr>
          <a:xfrm>
            <a:off x="382945" y="3068834"/>
            <a:ext cx="1704258" cy="1923146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9" name="Google Shape;168;g2797f8122c5_0_49"/>
          <p:cNvSpPr/>
          <p:nvPr/>
        </p:nvSpPr>
        <p:spPr>
          <a:xfrm>
            <a:off x="1963627" y="4123711"/>
            <a:ext cx="2284446" cy="668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1200" b="1" i="0" u="none" strike="noStrike" cap="none" dirty="0">
                <a:solidFill>
                  <a:srgbClr val="FF0000"/>
                </a:solidFill>
              </a:rPr>
              <a:t> </a:t>
            </a:r>
            <a:r>
              <a:rPr lang="ru-RU" sz="1200" b="1" i="0" u="none" strike="noStrike" cap="none" dirty="0" err="1">
                <a:solidFill>
                  <a:srgbClr val="FF0000"/>
                </a:solidFill>
              </a:rPr>
              <a:t>Капырина</a:t>
            </a:r>
            <a:r>
              <a:rPr lang="ru-RU" sz="1200" b="1" i="0" u="none" strike="noStrike" cap="none" dirty="0">
                <a:solidFill>
                  <a:srgbClr val="FF0000"/>
                </a:solidFill>
              </a:rPr>
              <a:t> </a:t>
            </a:r>
            <a:br>
              <a:rPr lang="ru-RU" sz="1200" b="1" i="0" u="none" strike="noStrike" cap="none" dirty="0">
                <a:solidFill>
                  <a:srgbClr val="FF0000"/>
                </a:solidFill>
              </a:rPr>
            </a:br>
            <a:r>
              <a:rPr lang="ru-RU" sz="1200" b="1" i="0" u="none" strike="noStrike" cap="none" dirty="0">
                <a:solidFill>
                  <a:srgbClr val="FF0000"/>
                </a:solidFill>
              </a:rPr>
              <a:t>Наталья Витальевна</a:t>
            </a:r>
            <a:endParaRPr sz="1200" i="0" u="none" strike="noStrike" cap="none" dirty="0">
              <a:solidFill>
                <a:srgbClr val="00000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1200" b="1" i="0" u="none" strike="noStrike" cap="none" dirty="0">
                <a:solidFill>
                  <a:srgbClr val="FF0000"/>
                </a:solidFill>
              </a:rPr>
              <a:t>2-е место </a:t>
            </a:r>
            <a:endParaRPr sz="1200" b="1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20" name="Google Shape;169;g2797f8122c5_0_49"/>
          <p:cNvSpPr/>
          <p:nvPr/>
        </p:nvSpPr>
        <p:spPr>
          <a:xfrm>
            <a:off x="3007376" y="5464050"/>
            <a:ext cx="43155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-RU" sz="1800" b="1" i="0" u="none" strike="noStrike" cap="none">
                <a:solidFill>
                  <a:srgbClr val="003399"/>
                </a:solidFill>
              </a:rPr>
              <a:t>Х Всероссийский конкурс «Воспитатели России» </a:t>
            </a:r>
            <a:endParaRPr sz="1800" i="0" u="none" strike="noStrike" cap="none">
              <a:solidFill>
                <a:srgbClr val="00000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rgbClr val="003399"/>
                </a:solidFill>
              </a:rPr>
              <a:t>региональный этап</a:t>
            </a:r>
            <a:endParaRPr sz="1800" b="1" i="0" u="none" strike="noStrike" cap="none">
              <a:solidFill>
                <a:srgbClr val="003399"/>
              </a:solidFill>
            </a:endParaRPr>
          </a:p>
        </p:txBody>
      </p:sp>
      <p:sp>
        <p:nvSpPr>
          <p:cNvPr id="22" name="Google Shape;171;g2797f8122c5_0_49"/>
          <p:cNvSpPr/>
          <p:nvPr/>
        </p:nvSpPr>
        <p:spPr>
          <a:xfrm>
            <a:off x="2154528" y="735734"/>
            <a:ext cx="567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1600" b="1" i="0" u="sng" strike="noStrike" cap="none" dirty="0">
                <a:solidFill>
                  <a:srgbClr val="003399"/>
                </a:solidFill>
              </a:rPr>
              <a:t>«</a:t>
            </a:r>
            <a:r>
              <a:rPr lang="ru-RU" sz="1600" b="1" i="0" u="sng" strike="noStrike" cap="none" dirty="0" smtClean="0">
                <a:solidFill>
                  <a:srgbClr val="003399"/>
                </a:solidFill>
              </a:rPr>
              <a:t>ПЕДАГОГИ ГОДА МОСКВЫ»</a:t>
            </a:r>
            <a:endParaRPr sz="1600" b="1" i="0" u="sng" strike="noStrike" cap="none" dirty="0">
              <a:solidFill>
                <a:srgbClr val="00339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87203" y="3015458"/>
            <a:ext cx="21716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ts val="2200"/>
            </a:pPr>
            <a:r>
              <a:rPr lang="ru-RU" b="1" dirty="0">
                <a:solidFill>
                  <a:srgbClr val="003399"/>
                </a:solidFill>
              </a:rPr>
              <a:t>Х Всероссийский конкурс «Воспитатели России»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189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7" name="Google Shape;287;p38"/>
          <p:cNvCxnSpPr/>
          <p:nvPr/>
        </p:nvCxnSpPr>
        <p:spPr>
          <a:xfrm>
            <a:off x="2174971" y="356695"/>
            <a:ext cx="0" cy="33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2" name="Google Shape;292;p38"/>
          <p:cNvSpPr txBox="1"/>
          <p:nvPr/>
        </p:nvSpPr>
        <p:spPr>
          <a:xfrm>
            <a:off x="721989" y="1019650"/>
            <a:ext cx="6816235" cy="3767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В школе № 777 реализуются следующие городские проекты: </a:t>
            </a:r>
            <a:endParaRPr sz="1500" b="1" i="0" u="none" strike="noStrike" cap="none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996204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7-9 классы: </a:t>
            </a:r>
            <a:endParaRPr sz="1300" b="1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996204" lvl="0" indent="-3111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300"/>
              <a:buFont typeface="Montserrat"/>
              <a:buChar char="➢"/>
            </a:pPr>
            <a:r>
              <a:rPr lang="ru" sz="13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«Математическая вертикаль»;</a:t>
            </a:r>
            <a:endParaRPr sz="1300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996204" lvl="0" indent="-3111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300"/>
              <a:buFont typeface="Montserrat"/>
              <a:buChar char="➢"/>
            </a:pPr>
            <a:r>
              <a:rPr lang="ru" sz="13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«Естественно-научная вертикаль»;</a:t>
            </a:r>
            <a:endParaRPr sz="1300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996204" lvl="0" indent="-3111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300"/>
              <a:buFont typeface="Montserrat"/>
              <a:buChar char="➢"/>
            </a:pPr>
            <a:r>
              <a:rPr lang="ru" sz="13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«ИТ-вертикаль»;</a:t>
            </a:r>
            <a:endParaRPr sz="1300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65924" lvl="0" indent="-3111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300"/>
              <a:buFont typeface="Montserrat"/>
              <a:buChar char="➢"/>
            </a:pPr>
            <a:r>
              <a:rPr lang="ru" sz="13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«Медиавертикаль»;</a:t>
            </a:r>
            <a:endParaRPr sz="1300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996204" lvl="0" indent="-3111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300"/>
              <a:buFont typeface="Montserrat"/>
              <a:buChar char="➢"/>
            </a:pPr>
            <a:r>
              <a:rPr lang="ru" sz="13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«Кадетский класс в московской школе».</a:t>
            </a:r>
            <a:endParaRPr sz="1300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996204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300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951204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10-11 классы:</a:t>
            </a:r>
            <a:endParaRPr sz="1300" b="1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951204" lvl="0" indent="-3111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300"/>
              <a:buFont typeface="Montserrat"/>
              <a:buChar char="➢"/>
            </a:pPr>
            <a:r>
              <a:rPr lang="ru" sz="13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«</a:t>
            </a:r>
            <a:r>
              <a:rPr lang="en-US" sz="13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IT </a:t>
            </a:r>
            <a:r>
              <a:rPr lang="ru-RU" sz="13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класс в московской школе</a:t>
            </a:r>
            <a:r>
              <a:rPr lang="ru" sz="13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»;</a:t>
            </a:r>
            <a:endParaRPr sz="1300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951204" lvl="0" indent="-3111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300"/>
              <a:buFont typeface="Montserrat"/>
              <a:buChar char="➢"/>
            </a:pPr>
            <a:r>
              <a:rPr lang="ru" sz="13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«Инженерный класс в московской школе»;</a:t>
            </a:r>
            <a:endParaRPr sz="1300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951204" lvl="0" indent="-3111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300"/>
              <a:buFont typeface="Montserrat"/>
              <a:buChar char="➢"/>
            </a:pPr>
            <a:r>
              <a:rPr lang="ru" sz="13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«Медицинский класс в московской школе»;</a:t>
            </a:r>
            <a:endParaRPr sz="1300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951204" lvl="0" indent="-3111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300"/>
              <a:buFont typeface="Montserrat"/>
              <a:buChar char="➢"/>
            </a:pPr>
            <a:r>
              <a:rPr lang="ru" sz="13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«Медиакласс в московской школе».</a:t>
            </a:r>
            <a:endParaRPr sz="1300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3" name="Google Shape;293;p38"/>
          <p:cNvSpPr txBox="1">
            <a:spLocks noGrp="1"/>
          </p:cNvSpPr>
          <p:nvPr>
            <p:ph type="title"/>
          </p:nvPr>
        </p:nvSpPr>
        <p:spPr>
          <a:xfrm>
            <a:off x="2365647" y="159627"/>
            <a:ext cx="6505500" cy="7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820" dirty="0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РАЗВИТИЕ ПРЕДПРОФЕССИОНАЛЬНОГО ОБРАЗОВАНИЯ </a:t>
            </a:r>
            <a:endParaRPr sz="1820" dirty="0">
              <a:solidFill>
                <a:srgbClr val="38A0E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94" name="Google Shape;294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>
                <a:solidFill>
                  <a:srgbClr val="1F497D"/>
                </a:solidFill>
                <a:latin typeface="Montserrat" panose="00000500000000000000" pitchFamily="2" charset="-52"/>
              </a:rPr>
              <a:t>8</a:t>
            </a:fld>
            <a:endParaRPr dirty="0">
              <a:solidFill>
                <a:srgbClr val="1F497D"/>
              </a:solidFill>
              <a:latin typeface="Montserrat" panose="00000500000000000000" pitchFamily="2" charset="-52"/>
            </a:endParaRPr>
          </a:p>
        </p:txBody>
      </p:sp>
      <p:pic>
        <p:nvPicPr>
          <p:cNvPr id="2" name="Рисунок 1" descr="Изображение выглядит как Красочность, Графика, треугольник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F299D9A-5E0D-ADF3-A3B0-F6E94FDBE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989" y="139171"/>
            <a:ext cx="1080542" cy="76451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9" name="Google Shape;299;p39"/>
          <p:cNvCxnSpPr/>
          <p:nvPr/>
        </p:nvCxnSpPr>
        <p:spPr>
          <a:xfrm>
            <a:off x="2174971" y="356695"/>
            <a:ext cx="0" cy="33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3" name="Google Shape;303;p39"/>
          <p:cNvSpPr txBox="1">
            <a:spLocks noGrp="1"/>
          </p:cNvSpPr>
          <p:nvPr>
            <p:ph type="title"/>
          </p:nvPr>
        </p:nvSpPr>
        <p:spPr>
          <a:xfrm>
            <a:off x="2365647" y="159627"/>
            <a:ext cx="6505500" cy="7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820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РАЗВИТИЕ ПРЕДПРОФЕССИОНАЛЬНОГО ОБРАЗОВАНИЯ </a:t>
            </a:r>
            <a:endParaRPr sz="1820">
              <a:solidFill>
                <a:srgbClr val="38A0E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04" name="Google Shape;304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>
                <a:solidFill>
                  <a:srgbClr val="1F497D"/>
                </a:solidFill>
                <a:latin typeface="Montserrat" panose="00000500000000000000" pitchFamily="2" charset="-52"/>
              </a:rPr>
              <a:t>9</a:t>
            </a:fld>
            <a:endParaRPr dirty="0">
              <a:solidFill>
                <a:srgbClr val="1F497D"/>
              </a:solidFill>
              <a:latin typeface="Montserrat" panose="00000500000000000000" pitchFamily="2" charset="-52"/>
            </a:endParaRPr>
          </a:p>
        </p:txBody>
      </p:sp>
      <p:pic>
        <p:nvPicPr>
          <p:cNvPr id="305" name="Google Shape;305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73" y="1588066"/>
            <a:ext cx="791229" cy="791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0309" y="2660313"/>
            <a:ext cx="1779755" cy="519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59371" y="4337830"/>
            <a:ext cx="891842" cy="805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34682" y="2218787"/>
            <a:ext cx="970461" cy="56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79160" y="3765820"/>
            <a:ext cx="1025196" cy="480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074982" y="2411109"/>
            <a:ext cx="978517" cy="10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5905" y="2633275"/>
            <a:ext cx="656966" cy="762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3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5894" y="3828990"/>
            <a:ext cx="873552" cy="834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3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354520" y="3924892"/>
            <a:ext cx="938617" cy="705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565070" y="2524754"/>
            <a:ext cx="890052" cy="867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660511" y="3828990"/>
            <a:ext cx="750465" cy="560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947705" y="3944193"/>
            <a:ext cx="1466735" cy="396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9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432537" y="3924892"/>
            <a:ext cx="1221603" cy="616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9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604675" y="1524294"/>
            <a:ext cx="912610" cy="886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9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2516899" y="3796492"/>
            <a:ext cx="900634" cy="834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9"/>
          <p:cNvPicPr preferRelativeResize="0"/>
          <p:nvPr/>
        </p:nvPicPr>
        <p:blipFill rotWithShape="1">
          <a:blip r:embed="rId18">
            <a:alphaModFix/>
          </a:blip>
          <a:srcRect l="22137" r="22530"/>
          <a:stretch/>
        </p:blipFill>
        <p:spPr>
          <a:xfrm>
            <a:off x="8151740" y="1373487"/>
            <a:ext cx="891846" cy="719213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39"/>
          <p:cNvSpPr txBox="1"/>
          <p:nvPr/>
        </p:nvSpPr>
        <p:spPr>
          <a:xfrm>
            <a:off x="272853" y="861357"/>
            <a:ext cx="87075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" sz="2300" b="1" i="0" u="none" strike="noStrike" cap="none" dirty="0">
                <a:solidFill>
                  <a:srgbClr val="1F497D"/>
                </a:solidFill>
                <a:latin typeface="Montserrat" panose="00000500000000000000" pitchFamily="2" charset="-52"/>
                <a:ea typeface="Candara"/>
                <a:cs typeface="Candara"/>
                <a:sym typeface="Candara"/>
              </a:rPr>
              <a:t>Сетевое взаимодействие и социальное партнерство</a:t>
            </a:r>
            <a:endParaRPr sz="2300" b="1" i="0" u="none" strike="noStrike" cap="none" dirty="0">
              <a:solidFill>
                <a:srgbClr val="1F497D"/>
              </a:solidFill>
              <a:latin typeface="Montserrat" panose="00000500000000000000" pitchFamily="2" charset="-52"/>
              <a:ea typeface="Candara"/>
              <a:cs typeface="Candara"/>
              <a:sym typeface="Candara"/>
            </a:endParaRPr>
          </a:p>
        </p:txBody>
      </p:sp>
      <p:pic>
        <p:nvPicPr>
          <p:cNvPr id="322" name="Google Shape;322;p39"/>
          <p:cNvPicPr preferRelativeResize="0"/>
          <p:nvPr/>
        </p:nvPicPr>
        <p:blipFill rotWithShape="1">
          <a:blip r:embed="rId19">
            <a:alphaModFix/>
          </a:blip>
          <a:srcRect l="27373" t="6772" r="26160" b="9094"/>
          <a:stretch/>
        </p:blipFill>
        <p:spPr>
          <a:xfrm>
            <a:off x="6628564" y="2664613"/>
            <a:ext cx="883198" cy="823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9"/>
          <p:cNvPicPr preferRelativeResize="0"/>
          <p:nvPr/>
        </p:nvPicPr>
        <p:blipFill rotWithShape="1">
          <a:blip r:embed="rId20">
            <a:alphaModFix/>
          </a:blip>
          <a:srcRect l="15554"/>
          <a:stretch/>
        </p:blipFill>
        <p:spPr>
          <a:xfrm>
            <a:off x="3532955" y="1621259"/>
            <a:ext cx="1369953" cy="78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9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2147935" y="1373487"/>
            <a:ext cx="1003909" cy="1209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9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4852387" y="1519127"/>
            <a:ext cx="1423709" cy="856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9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8162359" y="2852406"/>
            <a:ext cx="858799" cy="688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03" y="1482121"/>
            <a:ext cx="1124543" cy="1124543"/>
          </a:xfrm>
          <a:prstGeom prst="rect">
            <a:avLst/>
          </a:prstGeom>
        </p:spPr>
      </p:pic>
      <p:pic>
        <p:nvPicPr>
          <p:cNvPr id="2" name="Рисунок 1" descr="Изображение выглядит как Красочность, Графика, треугольник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5BCCD0B-9C91-5662-9001-5D6306DD325E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94942" y="142199"/>
            <a:ext cx="1080542" cy="7645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1294</Words>
  <Application>Microsoft Office PowerPoint</Application>
  <PresentationFormat>Экран (16:9)</PresentationFormat>
  <Paragraphs>260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Arial</vt:lpstr>
      <vt:lpstr>Times New Roman</vt:lpstr>
      <vt:lpstr>Courier New</vt:lpstr>
      <vt:lpstr>Verdana</vt:lpstr>
      <vt:lpstr>Montserrat</vt:lpstr>
      <vt:lpstr>Roboto</vt:lpstr>
      <vt:lpstr>Montserrat ExtraBold</vt:lpstr>
      <vt:lpstr>Candara</vt:lpstr>
      <vt:lpstr>Simple Light</vt:lpstr>
      <vt:lpstr>Simple Light</vt:lpstr>
      <vt:lpstr>Презентация PowerPoint</vt:lpstr>
      <vt:lpstr>КОНТИНГЕНТ И КАДРОВЫЙ СОСТАВ </vt:lpstr>
      <vt:lpstr>ЗАРПЛАТА ПЕДАГОГИЧЕСКИХ РАБОТНИКОВ</vt:lpstr>
      <vt:lpstr>ОСНОВНЫЕ НАПРАВЛЕНИЯ  РАСХОДОВ БЮДЖЕТА </vt:lpstr>
      <vt:lpstr>СТРОИТЕЛЬСТВО И РЕМОНТ </vt:lpstr>
      <vt:lpstr>ТЕХНОЛОГИЧНОСТЬ И ОСНАЩЕННОСТЬ</vt:lpstr>
      <vt:lpstr>ДОСТИЖЕНИЯ ПЕДАГОГИЧЕСКИХ РАБОТНИКОВ</vt:lpstr>
      <vt:lpstr>РАЗВИТИЕ ПРЕДПРОФЕССИОНАЛЬНОГО ОБРАЗОВАНИЯ </vt:lpstr>
      <vt:lpstr>РАЗВИТИЕ ПРЕДПРОФЕССИОНАЛЬНОГО ОБРАЗОВАНИЯ </vt:lpstr>
      <vt:lpstr>ИЗМЕНЕНИЕ ФОРМАТА ПОДГОТОВКИ К ЕГЭ </vt:lpstr>
      <vt:lpstr>МАССОВОЕ КАЧЕСТВЕННОЕ ОБРАЗОВАНИЕ </vt:lpstr>
      <vt:lpstr>МАССОВОЕ КАЧЕСТВЕННОЕ ОБРАЗОВАНИЕ </vt:lpstr>
      <vt:lpstr>МАССОВОЕ КАЧЕСТВЕННОЕ ОБРАЗОВАНИЕ </vt:lpstr>
      <vt:lpstr>МАССОВОЕ КАЧЕСТВЕННОЕ ОБРАЗОВАНИЕ </vt:lpstr>
      <vt:lpstr>МАССОВОЕ КАЧЕСТВЕННОЕ ОБРАЗОВАНИЕ </vt:lpstr>
      <vt:lpstr>РЕЗУЛЬТАТЫ УЧАСТИЯ В ДВИЖЕНИИ «ГОТОВ К ТРУДУ И ОБОРОНЕ</vt:lpstr>
      <vt:lpstr>УЧАСТИЕ В ЗНАЧИМЫХ СПОРТИВНЫХ МЕРОПРИЯТИЯХ</vt:lpstr>
      <vt:lpstr>Показатели результативности работы школы  по использованию социо-культурных ресурсов города в обучении</vt:lpstr>
      <vt:lpstr>ГОРОДСКИЕ ПРОЕКТЫ В СФЕРЕ ВОСПИТАНИЯ</vt:lpstr>
      <vt:lpstr>ВОСПИТАТЕЛЬНАЯ РАБОТА </vt:lpstr>
      <vt:lpstr>ВОСПИТАТЕЛЬНАЯ РАБОТА </vt:lpstr>
      <vt:lpstr>ВОСПИТАТЕЛЬНАЯ РАБОТА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Валерий</dc:creator>
  <cp:lastModifiedBy>Харламов Валерий</cp:lastModifiedBy>
  <cp:revision>13</cp:revision>
  <dcterms:modified xsi:type="dcterms:W3CDTF">2024-02-16T11:10:17Z</dcterms:modified>
</cp:coreProperties>
</file>