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80" r:id="rId3"/>
    <p:sldId id="257" r:id="rId4"/>
    <p:sldId id="282" r:id="rId5"/>
    <p:sldId id="258" r:id="rId6"/>
    <p:sldId id="277" r:id="rId7"/>
    <p:sldId id="270" r:id="rId8"/>
    <p:sldId id="290" r:id="rId9"/>
    <p:sldId id="291" r:id="rId10"/>
    <p:sldId id="293" r:id="rId11"/>
    <p:sldId id="271" r:id="rId12"/>
    <p:sldId id="274" r:id="rId13"/>
    <p:sldId id="284" r:id="rId14"/>
    <p:sldId id="276" r:id="rId15"/>
    <p:sldId id="286" r:id="rId16"/>
    <p:sldId id="272" r:id="rId17"/>
    <p:sldId id="281" r:id="rId18"/>
    <p:sldId id="287" r:id="rId19"/>
    <p:sldId id="292" r:id="rId20"/>
    <p:sldId id="289" r:id="rId21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301"/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7" autoAdjust="0"/>
    <p:restoredTop sz="94660"/>
  </p:normalViewPr>
  <p:slideViewPr>
    <p:cSldViewPr>
      <p:cViewPr varScale="1">
        <p:scale>
          <a:sx n="114" d="100"/>
          <a:sy n="114" d="100"/>
        </p:scale>
        <p:origin x="534" y="114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46"/>
          <c:y val="9.6566205581143316E-2"/>
          <c:w val="0.37625402733029734"/>
          <c:h val="0.816341104050476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6.2657355556775707E-2"/>
                  <c:y val="-0.310030149725583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93644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9.3369026812368944E-2"/>
                  <c:y val="0.24110853901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119860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93644</c:v>
                </c:pt>
                <c:pt idx="1">
                  <c:v>119860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9475764227"/>
          <c:y val="0.22733855955323043"/>
          <c:w val="0.47337008793094831"/>
          <c:h val="0.60586254693969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344644245877445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3212440681194153"/>
                  <c:y val="-5.81073636418536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 algn="l">
                      <a:defRPr sz="11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sz="1100" dirty="0">
                        <a:solidFill>
                          <a:schemeClr val="tx1"/>
                        </a:solidFill>
                      </a:rPr>
                      <a:t>90</a:t>
                    </a:r>
                    <a:r>
                      <a:rPr lang="en-US" sz="1100" dirty="0">
                        <a:solidFill>
                          <a:schemeClr val="tx1"/>
                        </a:solidFill>
                      </a:rPr>
                      <a:t>%)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dLbl>
              <c:idx val="1"/>
              <c:layout>
                <c:manualLayout>
                  <c:x val="-0.16587145079118193"/>
                  <c:y val="-4.45513174439227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sz="1100" dirty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en-US" sz="1100" dirty="0">
                        <a:solidFill>
                          <a:schemeClr val="tx1"/>
                        </a:solidFill>
                      </a:rPr>
                      <a:t>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20288282561202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246,25 ставок</c:v>
                </c:pt>
                <c:pt idx="1">
                  <c:v>Свободно 27,75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89.5</c:v>
                </c:pt>
                <c:pt idx="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82"/>
          <c:y val="2.747204141732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414"/>
                  <c:y val="-1.16220828114581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900" dirty="0">
                        <a:solidFill>
                          <a:schemeClr val="tx1"/>
                        </a:solidFill>
                      </a:rPr>
                      <a:t> (9</a:t>
                    </a:r>
                    <a:r>
                      <a:rPr lang="ru-RU" sz="900" dirty="0">
                        <a:solidFill>
                          <a:schemeClr val="tx1"/>
                        </a:solidFill>
                      </a:rPr>
                      <a:t>0.3</a:t>
                    </a:r>
                    <a:r>
                      <a:rPr lang="en-US" sz="900" dirty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2177879706487639"/>
                  <c:y val="-6.5858469264929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sz="1200" dirty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95 ставок</c:v>
                </c:pt>
                <c:pt idx="1">
                  <c:v>Свободно 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73"/>
          <c:y val="0"/>
          <c:w val="0.7417601791720268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73"/>
          <c:y val="0"/>
          <c:w val="0.7417601791720268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79"/>
          <c:y val="0"/>
          <c:w val="0.7417601791720268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24E-2"/>
                  <c:y val="3.54415422650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F5-4D52-B125-CE3E8B159877}"/>
                </c:ext>
              </c:extLst>
            </c:dLbl>
            <c:dLbl>
              <c:idx val="1"/>
              <c:layout>
                <c:manualLayout>
                  <c:x val="-2.0757611869153408E-2"/>
                  <c:y val="2.677898877808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5-4D52-B125-CE3E8B159877}"/>
                </c:ext>
              </c:extLst>
            </c:dLbl>
            <c:dLbl>
              <c:idx val="2"/>
              <c:layout>
                <c:manualLayout>
                  <c:x val="-1.0160153556745349E-2"/>
                  <c:y val="1.220539215500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5-4D52-B125-CE3E8B159877}"/>
                </c:ext>
              </c:extLst>
            </c:dLbl>
            <c:dLbl>
              <c:idx val="3"/>
              <c:layout>
                <c:manualLayout>
                  <c:x val="-7.5071240834215427E-3"/>
                  <c:y val="8.3581811089400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4"/>
              <c:layout>
                <c:manualLayout>
                  <c:x val="-1.9518522616896121E-2"/>
                  <c:y val="2.859545602138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5"/>
              <c:layout>
                <c:manualLayout>
                  <c:x val="-3.0028496333686136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6"/>
              <c:layout>
                <c:manualLayout>
                  <c:x val="0"/>
                  <c:y val="3.092259912084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</c:v>
                </c:pt>
                <c:pt idx="1">
                  <c:v>I квартал 2023 г</c:v>
                </c:pt>
                <c:pt idx="2">
                  <c:v>II квартал 2023 г</c:v>
                </c:pt>
                <c:pt idx="3">
                  <c:v>III квартал 2023 г</c:v>
                </c:pt>
                <c:pt idx="4">
                  <c:v>IV квартал 2023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99.5</c:v>
                </c:pt>
                <c:pt idx="1">
                  <c:v>99.2</c:v>
                </c:pt>
                <c:pt idx="2">
                  <c:v>99.7</c:v>
                </c:pt>
                <c:pt idx="3">
                  <c:v>99.7</c:v>
                </c:pt>
                <c:pt idx="4">
                  <c:v>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F5-4D52-B125-CE3E8B159877}"/>
                </c:ext>
              </c:extLst>
            </c:dLbl>
            <c:dLbl>
              <c:idx val="1"/>
              <c:layout>
                <c:manualLayout>
                  <c:x val="-2.0757611869153408E-2"/>
                  <c:y val="-3.611706157670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5-4D52-B125-CE3E8B159877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5-4D52-B125-CE3E8B159877}"/>
                </c:ext>
              </c:extLst>
            </c:dLbl>
            <c:dLbl>
              <c:idx val="3"/>
              <c:layout>
                <c:manualLayout>
                  <c:x val="-3.3031345967054808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4"/>
              <c:layout>
                <c:manualLayout>
                  <c:x val="-5.2549868583950596E-2"/>
                  <c:y val="-1.55975395868468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5"/>
              <c:layout>
                <c:manualLayout>
                  <c:x val="-1.9518522616896017E-2"/>
                  <c:y val="-2.2169852491926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</c:v>
                </c:pt>
                <c:pt idx="1">
                  <c:v>I квартал 2023 г</c:v>
                </c:pt>
                <c:pt idx="2">
                  <c:v>II квартал 2023 г</c:v>
                </c:pt>
                <c:pt idx="3">
                  <c:v>III квартал 2023 г</c:v>
                </c:pt>
                <c:pt idx="4">
                  <c:v>IV квартал 2023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99.5</c:v>
                </c:pt>
                <c:pt idx="1">
                  <c:v>99.8</c:v>
                </c:pt>
                <c:pt idx="2">
                  <c:v>99.8</c:v>
                </c:pt>
                <c:pt idx="3">
                  <c:v>99.9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645E-2"/>
                  <c:y val="-2.9331969404895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5-4D52-B125-CE3E8B159877}"/>
                </c:ext>
              </c:extLst>
            </c:dLbl>
            <c:dLbl>
              <c:idx val="1"/>
              <c:layout>
                <c:manualLayout>
                  <c:x val="-2.075761186915340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5-4D52-B125-CE3E8B159877}"/>
                </c:ext>
              </c:extLst>
            </c:dLbl>
            <c:dLbl>
              <c:idx val="2"/>
              <c:layout>
                <c:manualLayout>
                  <c:x val="-1.0160153556745349E-2"/>
                  <c:y val="2.532709067645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5-4D52-B125-CE3E8B159877}"/>
                </c:ext>
              </c:extLst>
            </c:dLbl>
            <c:dLbl>
              <c:idx val="3"/>
              <c:layout>
                <c:manualLayout>
                  <c:x val="5.5051607317559623E-17"/>
                  <c:y val="4.0563051027122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4"/>
              <c:layout>
                <c:manualLayout>
                  <c:x val="-1.0509973716790143E-2"/>
                  <c:y val="-2.70964863790211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</a:t>
                    </a:r>
                    <a:r>
                      <a:rPr lang="ru-RU" dirty="0"/>
                      <a:t>6</a:t>
                    </a:r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5"/>
              <c:layout>
                <c:manualLayout>
                  <c:x val="-2.1019947433580363E-2"/>
                  <c:y val="2.59958328690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6"/>
              <c:layout>
                <c:manualLayout>
                  <c:x val="0"/>
                  <c:y val="-2.072861604650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</c:v>
                </c:pt>
                <c:pt idx="1">
                  <c:v>I квартал 2023 г</c:v>
                </c:pt>
                <c:pt idx="2">
                  <c:v>II квартал 2023 г</c:v>
                </c:pt>
                <c:pt idx="3">
                  <c:v>III квартал 2023 г</c:v>
                </c:pt>
                <c:pt idx="4">
                  <c:v>IV квартал 2023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99.8</c:v>
                </c:pt>
                <c:pt idx="1">
                  <c:v>99.8</c:v>
                </c:pt>
                <c:pt idx="2">
                  <c:v>99.8</c:v>
                </c:pt>
                <c:pt idx="3">
                  <c:v>99.8</c:v>
                </c:pt>
                <c:pt idx="4">
                  <c:v>99.8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5971072"/>
        <c:axId val="87206720"/>
      </c:lineChart>
      <c:catAx>
        <c:axId val="1559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87206720"/>
        <c:crosses val="autoZero"/>
        <c:auto val="1"/>
        <c:lblAlgn val="ctr"/>
        <c:lblOffset val="100"/>
        <c:noMultiLvlLbl val="0"/>
      </c:catAx>
      <c:valAx>
        <c:axId val="8720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597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56"/>
          <c:y val="7.2047066485529512E-2"/>
          <c:w val="0.37625402733029734"/>
          <c:h val="0.816341104050476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4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717 603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214 418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512117</c:v>
                </c:pt>
                <c:pt idx="1">
                  <c:v>163932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38"/>
          <c:w val="0.46257848026621012"/>
          <c:h val="0.31436777577777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98"/>
          <c:y val="2.2388716068585002E-2"/>
          <c:w val="0.43060183520618217"/>
          <c:h val="0.488506207305142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0.19293972279473948"/>
                  <c:y val="-1.92526056924487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664E-2"/>
                  <c:y val="-4.71208501754069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-6.4313240931580015E-2"/>
                  <c:y val="-6.2827893322579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вакцинация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27252</c:v>
                </c:pt>
                <c:pt idx="1">
                  <c:v>100810</c:v>
                </c:pt>
                <c:pt idx="2">
                  <c:v>51064</c:v>
                </c:pt>
                <c:pt idx="3">
                  <c:v>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91"/>
          <c:y val="0.49360508532417574"/>
          <c:w val="0.55454091993254717"/>
          <c:h val="0.37516776911618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98"/>
          <c:y val="4.5189181425660453E-2"/>
          <c:w val="0.45471930055552429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6612534245534788"/>
                  <c:y val="-4.10409242286873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73,7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5274426371467204"/>
                  <c:y val="2.736025708925413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26,3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66E-2"/>
                  <c:y val="-5.9281334996992903E-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/>
                      <a:t>31%</a:t>
                    </a:r>
                    <a:endParaRPr lang="en-US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лечебной целью</c:v>
                </c:pt>
                <c:pt idx="1">
                  <c:v>Проактивное диспансерное наблюдение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528874</c:v>
                </c:pt>
                <c:pt idx="1">
                  <c:v>188729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729"/>
          <c:y val="0.60719275410454165"/>
          <c:w val="0.56862969752520864"/>
          <c:h val="0.32440570551431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28601688214691E-2"/>
          <c:y val="0.48595381884420924"/>
          <c:w val="0.96562500000000195"/>
          <c:h val="0.365076687679831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rgbClr val="49BED8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55</c:v>
                </c:pt>
                <c:pt idx="1">
                  <c:v>49</c:v>
                </c:pt>
                <c:pt idx="2">
                  <c:v>51</c:v>
                </c:pt>
                <c:pt idx="3">
                  <c:v>57</c:v>
                </c:pt>
                <c:pt idx="4">
                  <c:v>34</c:v>
                </c:pt>
                <c:pt idx="5">
                  <c:v>33</c:v>
                </c:pt>
                <c:pt idx="6">
                  <c:v>43</c:v>
                </c:pt>
                <c:pt idx="7">
                  <c:v>49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  <c:pt idx="1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E-46B3-A5E3-D3892FCFCB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не удовлетворены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3E-46B3-A5E3-D3892FCFCB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3E-46B3-A5E3-D3892FCFCB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Затрудняются с ответом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3E-46B3-A5E3-D3892FCFC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303104"/>
        <c:axId val="158505728"/>
      </c:barChart>
      <c:catAx>
        <c:axId val="1683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58505728"/>
        <c:crosses val="autoZero"/>
        <c:auto val="1"/>
        <c:lblAlgn val="ctr"/>
        <c:lblOffset val="100"/>
        <c:noMultiLvlLbl val="0"/>
      </c:catAx>
      <c:valAx>
        <c:axId val="15850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8303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4266265116494519"/>
          <c:w val="0.9"/>
          <c:h val="4.6867633477041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62"/>
          <c:y val="0"/>
          <c:w val="0.7417601791720268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E8-4320-85BA-D51F3DAF44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E8-4320-85BA-D51F3DAF44B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E8-4320-85BA-D51F3DAF44B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E8-4320-85BA-D51F3DAF44B6}"/>
              </c:ext>
            </c:extLst>
          </c:dPt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Скорее не удовлетворены</c:v>
                </c:pt>
                <c:pt idx="2">
                  <c:v>Не довлетворены</c:v>
                </c:pt>
                <c:pt idx="3">
                  <c:v>Затрудняются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956</c:v>
                </c:pt>
                <c:pt idx="1">
                  <c:v>27</c:v>
                </c:pt>
                <c:pt idx="2">
                  <c:v>27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E8-4320-85BA-D51F3DAF4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68"/>
          <c:y val="0"/>
          <c:w val="0.7417601791720268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45544575734971282"/>
          <c:y val="2.359801381350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22046161537606931"/>
                  <c:y val="-3.0504154353680091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r>
                      <a:rPr lang="en-US" sz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(</a:t>
                    </a:r>
                    <a:r>
                      <a:rPr lang="ru-RU" sz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92</a:t>
                    </a:r>
                    <a:r>
                      <a:rPr lang="en-US" sz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2.729524761798955E-2"/>
                  <c:y val="-0.116221438197668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2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r>
                      <a: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(</a:t>
                    </a:r>
                    <a:r>
                      <a:rPr lang="ru-RU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</a:t>
                    </a:r>
                    <a:r>
                      <a:rPr lang="en-US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  <a:endParaRPr lang="en-US" sz="12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2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330,5 ставок</c:v>
                </c:pt>
                <c:pt idx="1">
                  <c:v>Свободно 17.5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B5CE-3A2E-4A60-92AB-1DB0846D211A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D1032-0255-44A1-8F5B-431B1E3BE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4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0" y="-3124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303912" y="1052736"/>
            <a:ext cx="6659472" cy="864096"/>
          </a:xfrm>
        </p:spPr>
        <p:txBody>
          <a:bodyPr anchor="t">
            <a:noAutofit/>
          </a:bodyPr>
          <a:lstStyle/>
          <a:p>
            <a:pPr algn="l"/>
            <a:r>
              <a:rPr lang="ru-RU" sz="45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68008" y="3573016"/>
            <a:ext cx="5832648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2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32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ГБУЗ «ДЦ № </a:t>
            </a:r>
            <a:r>
              <a:rPr lang="ru-RU" sz="48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ДЗМ»</a:t>
            </a:r>
          </a:p>
          <a:p>
            <a:pPr algn="l">
              <a:lnSpc>
                <a:spcPct val="120000"/>
              </a:lnSpc>
            </a:pPr>
            <a:r>
              <a:rPr lang="ru-RU" sz="32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Лавровой Лилии Петровны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81620" y="458115"/>
            <a:ext cx="5904656" cy="857256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Инвалиды </a:t>
            </a:r>
            <a:br>
              <a:rPr lang="en-US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 </a:t>
            </a:r>
            <a:b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(район Нижегородский)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81620" y="214290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381620" y="164305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77468"/>
              </p:ext>
            </p:extLst>
          </p:nvPr>
        </p:nvGraphicFramePr>
        <p:xfrm>
          <a:off x="5663952" y="1732912"/>
          <a:ext cx="5786478" cy="46420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35224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941985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89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0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17" name="Picture 2" descr="C:\Users\Алексей Игоревич\Desktop\годовой отчет для муниципальных депутатов\2023\WhatsApp Image 2024-02-13 at 16.47.06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9"/>
            <a:ext cx="4727848" cy="68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8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21633" y="1735081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51784" y="1723557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04931" y="1735081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10512" y="1739596"/>
            <a:ext cx="1584176" cy="429512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23556"/>
            <a:ext cx="1584176" cy="4220991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221633" y="2238849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pPr algn="ctr"/>
            <a:r>
              <a:rPr lang="ru-RU" sz="12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42299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1867476" y="3104168"/>
            <a:ext cx="1591335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978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699167" y="3717359"/>
            <a:ext cx="1440160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41</a:t>
            </a:r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3731126" y="3394994"/>
            <a:ext cx="1846429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41574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616229" y="3599308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1457</a:t>
            </a:r>
            <a:r>
              <a:rPr lang="en-US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ru-RU" sz="16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659338" y="3792041"/>
            <a:ext cx="900616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9088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632796" y="3291997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45141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737417" y="3878111"/>
            <a:ext cx="1030539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401102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508987" y="3673300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13886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426842" y="3732371"/>
            <a:ext cx="1204181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13457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372025" y="4002247"/>
            <a:ext cx="942406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8924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501083" y="131182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200176" y="128076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0045699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42" y="1477820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17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2" y="1457933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008256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6518" y="4113073"/>
            <a:ext cx="303476" cy="1557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98481" y="4167585"/>
            <a:ext cx="278282" cy="15032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71624" y="4572345"/>
            <a:ext cx="303476" cy="1110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096061" y="4737346"/>
            <a:ext cx="303476" cy="9382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262278" y="4833155"/>
            <a:ext cx="303476" cy="850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058812" y="4882981"/>
            <a:ext cx="303476" cy="792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70220" y="4572346"/>
            <a:ext cx="303476" cy="1110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4653136"/>
            <a:ext cx="303476" cy="10301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4737346"/>
            <a:ext cx="303476" cy="945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6" y="4833155"/>
            <a:ext cx="303476" cy="8501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86890" y="569884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70146" y="569884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9796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год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54612" y="570065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04931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год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год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2023 год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2год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51383" y="-99392"/>
            <a:ext cx="12443383" cy="7128792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815552" y="4172240"/>
            <a:ext cx="8346658" cy="2785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Обоснованные обращения 2022 – 14; 20</a:t>
            </a:r>
            <a:r>
              <a:rPr lang="en-US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3 – 10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ТОП 3  обращений граждан : 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Справочный характер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Качество медицинской 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Лекарственное обеспечение</a:t>
            </a:r>
          </a:p>
          <a:p>
            <a:pPr>
              <a:spcAft>
                <a:spcPts val="600"/>
              </a:spcAft>
            </a:pPr>
            <a:b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-251383" y="1142984"/>
            <a:ext cx="12443383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83632" y="1857364"/>
            <a:ext cx="115212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050992" y="1884125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655972" y="18715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320136" y="1862331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487488" y="1857364"/>
            <a:ext cx="1152128" cy="198033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815552" y="2428868"/>
            <a:ext cx="99443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1487488" y="2928934"/>
            <a:ext cx="122413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253/259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-96687" y="1471166"/>
            <a:ext cx="1656183" cy="2461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Количество обращений </a:t>
            </a:r>
            <a:endParaRPr lang="en-US" sz="16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2022 / 20</a:t>
            </a:r>
            <a:r>
              <a:rPr lang="en-US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год</a:t>
            </a:r>
          </a:p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966/ 1020 </a:t>
            </a:r>
          </a:p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из них благодарностей</a:t>
            </a:r>
          </a:p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2022/2023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13/23</a:t>
            </a:r>
            <a:endParaRPr lang="ru-RU" sz="16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711624" y="2928934"/>
            <a:ext cx="1339368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148/170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4079776" y="2928934"/>
            <a:ext cx="14113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218/221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5655972" y="292893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71/93</a:t>
            </a: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7320136" y="2928933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149/122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487488" y="2428868"/>
            <a:ext cx="1152128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4050992" y="242886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5655972" y="242886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7273608" y="242886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631504" y="1428737"/>
            <a:ext cx="746495" cy="77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927649" y="1374012"/>
            <a:ext cx="882336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295800" y="136402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879976" y="140857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30933" y="142873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42" y="1575725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97" y="156573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0286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6" y="1616289"/>
            <a:ext cx="482150" cy="48215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8872465" y="185736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147973" y="140857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86" y="1643050"/>
            <a:ext cx="482150" cy="482150"/>
          </a:xfrm>
          <a:prstGeom prst="rect">
            <a:avLst/>
          </a:prstGeom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8870682" y="2428868"/>
            <a:ext cx="13687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8870682" y="292893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60/73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52" y="1471166"/>
            <a:ext cx="555797" cy="55579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10560496" y="1862331"/>
            <a:ext cx="1393802" cy="1980337"/>
          </a:xfrm>
          <a:prstGeom prst="roundRect">
            <a:avLst>
              <a:gd name="adj" fmla="val 50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6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67/82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0719421" y="146651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135" y="1643050"/>
            <a:ext cx="482150" cy="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27508" y="-99392"/>
            <a:ext cx="12192000" cy="6984775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102161106"/>
              </p:ext>
            </p:extLst>
          </p:nvPr>
        </p:nvGraphicFramePr>
        <p:xfrm>
          <a:off x="479376" y="-522630"/>
          <a:ext cx="9865096" cy="516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851300" y="2004502"/>
            <a:ext cx="57606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95325" y="1454844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Динамика результатов опросов удовлетворенности посещением поликлиники, тыс.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624570741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1286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тыс. </a:t>
            </a:r>
          </a:p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23592" y="5120315"/>
            <a:ext cx="117045" cy="11704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3592" y="5453533"/>
            <a:ext cx="117045" cy="11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37077" y="5787049"/>
            <a:ext cx="117045" cy="1170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23591" y="6120267"/>
            <a:ext cx="117045" cy="117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(95,6 %)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Скорее не 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(1,7 %)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(1,2 %)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Затрудняются с ответом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(1,5 %)</a:t>
            </a: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632092" y="2102321"/>
            <a:ext cx="658828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442104" y="2075486"/>
            <a:ext cx="637316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3250204" y="1954244"/>
            <a:ext cx="5924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071322" y="2340757"/>
            <a:ext cx="548476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871864" y="2357001"/>
            <a:ext cx="57606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5640685" y="2239694"/>
            <a:ext cx="624880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384032" y="2119959"/>
            <a:ext cx="598865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176120" y="2011816"/>
            <a:ext cx="642327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968208" y="1997439"/>
            <a:ext cx="736571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8760296" y="1985833"/>
            <a:ext cx="597898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3,6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9624392" y="1985362"/>
            <a:ext cx="719305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5" y="693291"/>
            <a:ext cx="10515600" cy="647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 опроса пациентов в 20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году </a:t>
            </a:r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38150" y="1268760"/>
            <a:ext cx="4061706" cy="466057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412777"/>
            <a:ext cx="5616624" cy="453650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0000"/>
              </a:lnSpc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en-US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r>
              <a:rPr lang="en-US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(1 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монтируется)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		2 ед. </a:t>
            </a:r>
            <a:r>
              <a:rPr lang="en-US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(1 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монтируется)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			8 ед.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+ </a:t>
            </a:r>
            <a:r>
              <a:rPr lang="en-US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U</a:t>
            </a: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дуга 		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6 ед.</a:t>
            </a:r>
          </a:p>
          <a:p>
            <a:pPr>
              <a:lnSpc>
                <a:spcPct val="130000"/>
              </a:lnSpc>
            </a:pPr>
            <a:r>
              <a:rPr lang="ru-RU" sz="1400" dirty="0" err="1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Маммограф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		7 ед. </a:t>
            </a:r>
            <a:r>
              <a:rPr lang="en-US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монтируется)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			38 ед.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  Из них: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- экспертного класса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      		9 ед.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- премиум класса 		2 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		                  	68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			58 ед.</a:t>
            </a:r>
            <a:endParaRPr lang="en-US" sz="1400" b="1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26775"/>
            <a:ext cx="12192000" cy="6984775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67408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24407750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426236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85064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22380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79032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354261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29490" y="205272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1817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298302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968983" y="219674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435381" y="692696"/>
            <a:ext cx="11188217" cy="56646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Виды обратной связи</a:t>
            </a:r>
            <a:endParaRPr lang="en-US" sz="28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ru-RU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- Электронная почта </a:t>
            </a:r>
          </a:p>
          <a:p>
            <a:endParaRPr lang="ru-RU" sz="28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8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- Соц. Сети (Одноклассники,</a:t>
            </a:r>
            <a:r>
              <a:rPr lang="ru-RU" sz="2800" dirty="0">
                <a:latin typeface="Bahnschrift SemiBold SemiConden" panose="020B0502040204020203" pitchFamily="34" charset="0"/>
              </a:rPr>
              <a:t> </a:t>
            </a:r>
            <a:r>
              <a:rPr lang="ru-RU" sz="2800" dirty="0" err="1">
                <a:latin typeface="Bahnschrift SemiBold SemiConden" panose="020B0502040204020203" pitchFamily="34" charset="0"/>
              </a:rPr>
              <a:t>Вконтакте</a:t>
            </a:r>
            <a:r>
              <a:rPr lang="ru-RU" sz="2800" dirty="0">
                <a:latin typeface="Bahnschrift SemiBold SemiConden" panose="020B0502040204020203" pitchFamily="34" charset="0"/>
              </a:rPr>
              <a:t> , </a:t>
            </a:r>
            <a:r>
              <a:rPr lang="en-US" sz="2800" dirty="0" err="1">
                <a:latin typeface="Bahnschrift SemiBold SemiConden" panose="020B0502040204020203" pitchFamily="34" charset="0"/>
              </a:rPr>
              <a:t>Telegramm</a:t>
            </a:r>
            <a:r>
              <a:rPr lang="ru-RU" sz="2800" dirty="0">
                <a:latin typeface="Bahnschrift SemiBold SemiConden" panose="020B0502040204020203" pitchFamily="34" charset="0"/>
              </a:rPr>
              <a:t> и др. )</a:t>
            </a:r>
          </a:p>
          <a:p>
            <a:br>
              <a:rPr lang="ru-RU" sz="2800" dirty="0">
                <a:latin typeface="Bahnschrift SemiBold SemiConden" panose="020B0502040204020203" pitchFamily="34" charset="0"/>
              </a:rPr>
            </a:br>
            <a:r>
              <a:rPr lang="ru-RU" sz="2800" dirty="0">
                <a:latin typeface="Bahnschrift SemiBold SemiConden" panose="020B0502040204020203" pitchFamily="34" charset="0"/>
              </a:rPr>
              <a:t>  - Личный прием главного врача и заместителей </a:t>
            </a:r>
          </a:p>
          <a:p>
            <a:endParaRPr lang="ru-RU" sz="2800" dirty="0">
              <a:latin typeface="Bahnschrift SemiBold SemiConden" panose="020B0502040204020203" pitchFamily="34" charset="0"/>
            </a:endParaRPr>
          </a:p>
          <a:p>
            <a:r>
              <a:rPr lang="ru-RU" sz="2800" dirty="0">
                <a:latin typeface="Bahnschrift SemiBold SemiConden" panose="020B0502040204020203" pitchFamily="34" charset="0"/>
              </a:rPr>
              <a:t>  - Обращения граждан на сайт ДЦ№3 , Правительства Москвы и др.</a:t>
            </a:r>
          </a:p>
          <a:p>
            <a:r>
              <a:rPr lang="ru-RU" sz="2800" dirty="0">
                <a:latin typeface="Bahnschrift SemiBold SemiConden" panose="020B0502040204020203" pitchFamily="34" charset="0"/>
              </a:rPr>
              <a:t> </a:t>
            </a:r>
          </a:p>
          <a:p>
            <a:r>
              <a:rPr lang="ru-RU" sz="2800" dirty="0">
                <a:latin typeface="Bahnschrift SemiBold SemiConden" panose="020B0502040204020203" pitchFamily="34" charset="0"/>
              </a:rPr>
              <a:t>  - Единый телефон горячей линии +7 (495) 122-02-21 или 122</a:t>
            </a:r>
            <a:endParaRPr lang="en-US" sz="2800" dirty="0">
              <a:latin typeface="Bahnschrift SemiBold SemiConden" panose="020B0502040204020203" pitchFamily="34" charset="0"/>
            </a:endParaRPr>
          </a:p>
          <a:p>
            <a:endParaRPr lang="ru-RU" sz="2800" dirty="0">
              <a:latin typeface="Bahnschrift SemiBold SemiConden" panose="020B0502040204020203" pitchFamily="34" charset="0"/>
            </a:endParaRPr>
          </a:p>
          <a:p>
            <a:r>
              <a:rPr lang="ru-RU" sz="2800" dirty="0">
                <a:latin typeface="Bahnschrift SemiBold SemiConden" panose="020B0502040204020203" pitchFamily="34" charset="0"/>
              </a:rPr>
              <a:t>  - Письменное обращение в адрес главного врача</a:t>
            </a:r>
          </a:p>
          <a:p>
            <a:r>
              <a:rPr lang="ru-RU" sz="2800" dirty="0">
                <a:latin typeface="Bahnschrift SemiBold SemiConden" panose="020B0502040204020203" pitchFamily="34" charset="0"/>
              </a:rPr>
              <a:t> </a:t>
            </a:r>
          </a:p>
          <a:p>
            <a:r>
              <a:rPr lang="ru-RU" sz="2800" dirty="0">
                <a:latin typeface="Bahnschrift SemiBold SemiConden" panose="020B0502040204020203" pitchFamily="34" charset="0"/>
              </a:rPr>
              <a:t>  - Опросы пациентов при выходе из поликлиники </a:t>
            </a:r>
          </a:p>
          <a:p>
            <a:endParaRPr lang="ru-RU" sz="2800" dirty="0"/>
          </a:p>
          <a:p>
            <a:r>
              <a:rPr lang="ru-RU" sz="2400" dirty="0"/>
              <a:t>  </a:t>
            </a:r>
            <a:endParaRPr lang="ru-RU" sz="3200" dirty="0"/>
          </a:p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Кадры 2023 года. </a:t>
            </a:r>
            <a:r>
              <a:rPr lang="ru-RU" sz="300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Всего сотрудников 778 чел.</a:t>
            </a:r>
            <a:endParaRPr lang="ru-RU" sz="30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4786322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2023 год было принято 194 человек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231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17240988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95237919"/>
              </p:ext>
            </p:extLst>
          </p:nvPr>
        </p:nvGraphicFramePr>
        <p:xfrm>
          <a:off x="4524364" y="1357298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68053832"/>
              </p:ext>
            </p:extLst>
          </p:nvPr>
        </p:nvGraphicFramePr>
        <p:xfrm>
          <a:off x="8544272" y="1301725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356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38744" y="2428868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274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264352" y="2450597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43472" y="4149080"/>
            <a:ext cx="1481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Занято 330,5 ставок</a:t>
            </a:r>
          </a:p>
          <a:p>
            <a:r>
              <a:rPr lang="ru-RU" sz="1100" dirty="0"/>
              <a:t>Свободно 25,5 ставок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71464" y="4221088"/>
            <a:ext cx="72008" cy="72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71464" y="443711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095868" y="4143380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Занято 246,25 ставок</a:t>
            </a:r>
          </a:p>
          <a:p>
            <a:r>
              <a:rPr lang="ru-RU" sz="1100" dirty="0"/>
              <a:t>Свободно 27,75 ставок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24430" y="4214818"/>
            <a:ext cx="72008" cy="72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24430" y="442913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408368" y="4149080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Занято 227,75 ставок</a:t>
            </a:r>
          </a:p>
          <a:p>
            <a:r>
              <a:rPr lang="ru-RU" sz="1100" dirty="0"/>
              <a:t>Свободно 24,25 ставок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336360" y="4221088"/>
            <a:ext cx="72008" cy="72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336360" y="443711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672064" y="1556792"/>
            <a:ext cx="5328592" cy="4203847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Bahnschrift SemiBold SemiConden" panose="020B0502040204020203" pitchFamily="34" charset="0"/>
              </a:rPr>
              <a:t>В ГБУЗ «ДЦ №3 ДЗМ»  с мая по октябрь работал павильон «Здоровая Москва» у станции  метро «Юго-Восточная» для прохождения диспансеризации.</a:t>
            </a:r>
          </a:p>
          <a:p>
            <a:r>
              <a:rPr lang="ru-RU" sz="1400" dirty="0">
                <a:latin typeface="Bahnschrift SemiBold SemiConden" panose="020B0502040204020203" pitchFamily="34" charset="0"/>
              </a:rPr>
              <a:t>Вакцинация у метро «Выхино»</a:t>
            </a:r>
          </a:p>
          <a:p>
            <a:r>
              <a:rPr lang="ru-RU" sz="1400" dirty="0">
                <a:latin typeface="Bahnschrift SemiBold SemiConden" panose="020B0502040204020203" pitchFamily="34" charset="0"/>
              </a:rPr>
              <a:t>Медицинское обеспечение массовых мероприятий (Спортивные мероприятия, выборы и т.д.)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/>
          </a:p>
          <a:p>
            <a:pPr marL="0" lvl="0" indent="0">
              <a:buNone/>
            </a:pPr>
            <a:b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Алексей Игоревич\Downloads\WhatsApp Image 2024-02-13 at 14.11.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501008"/>
            <a:ext cx="5544616" cy="3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 Игоревич\Downloads\WhatsApp Image 2024-02-13 at 14.59.5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620688"/>
            <a:ext cx="4516760" cy="33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67408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95325" y="1454844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24407750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426236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85064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22380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79032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354261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29490" y="205272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1817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298302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968983" y="219674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4" y="693291"/>
            <a:ext cx="11044277" cy="56646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300" b="1" dirty="0">
              <a:latin typeface="Bahnschrift SemiBold SemiConden" panose="020B0502040204020203" pitchFamily="34" charset="0"/>
            </a:endParaRPr>
          </a:p>
          <a:p>
            <a:pPr algn="ctr"/>
            <a:r>
              <a:rPr lang="ru-RU" sz="5200" b="1" dirty="0">
                <a:latin typeface="Bahnschrift SemiBold SemiConden" panose="020B0502040204020203" pitchFamily="34" charset="0"/>
              </a:rPr>
              <a:t>Наши задачи на 2024 год </a:t>
            </a:r>
          </a:p>
          <a:p>
            <a:pPr algn="ctr"/>
            <a:endParaRPr lang="ru-RU" sz="2800" dirty="0"/>
          </a:p>
          <a:p>
            <a:pPr algn="ctr"/>
            <a:endParaRPr lang="ru-RU" sz="3900" dirty="0"/>
          </a:p>
          <a:p>
            <a:pPr algn="ctr"/>
            <a:r>
              <a:rPr lang="ru-RU" sz="4700" dirty="0">
                <a:latin typeface="Bahnschrift SemiBold Condensed" panose="020B0502040204020203" pitchFamily="34" charset="0"/>
              </a:rPr>
              <a:t>Повышение информированности населения</a:t>
            </a:r>
          </a:p>
          <a:p>
            <a:pPr algn="ctr">
              <a:buFontTx/>
              <a:buChar char="-"/>
            </a:pPr>
            <a:endParaRPr lang="ru-RU" sz="4700" dirty="0">
              <a:latin typeface="Bahnschrift SemiBold Condensed" panose="020B0502040204020203" pitchFamily="34" charset="0"/>
            </a:endParaRPr>
          </a:p>
          <a:p>
            <a:pPr algn="ctr"/>
            <a:r>
              <a:rPr lang="ru-RU" sz="4700" dirty="0">
                <a:latin typeface="Bahnschrift SemiBold Condensed" panose="020B0502040204020203" pitchFamily="34" charset="0"/>
              </a:rPr>
              <a:t>Развитие доверия между пациентом и мед. работником</a:t>
            </a:r>
          </a:p>
          <a:p>
            <a:pPr algn="ctr"/>
            <a:endParaRPr lang="ru-RU" sz="4700" dirty="0">
              <a:latin typeface="Bahnschrift SemiBold Condensed" panose="020B0502040204020203" pitchFamily="34" charset="0"/>
            </a:endParaRPr>
          </a:p>
          <a:p>
            <a:pPr algn="ctr"/>
            <a:r>
              <a:rPr lang="ru-RU" sz="4700" dirty="0">
                <a:latin typeface="Bahnschrift SemiBold Condensed" panose="020B0502040204020203" pitchFamily="34" charset="0"/>
              </a:rPr>
              <a:t> </a:t>
            </a:r>
            <a:r>
              <a:rPr lang="ru-RU" sz="4700" dirty="0" err="1">
                <a:latin typeface="Bahnschrift SemiBold Condensed" panose="020B0502040204020203" pitchFamily="34" charset="0"/>
              </a:rPr>
              <a:t>Клиентоцентричность</a:t>
            </a:r>
            <a:endParaRPr lang="ru-RU" sz="4700" dirty="0">
              <a:latin typeface="Bahnschrift SemiBold Condensed" panose="020B0502040204020203" pitchFamily="34" charset="0"/>
            </a:endParaRPr>
          </a:p>
          <a:p>
            <a:pPr algn="ctr"/>
            <a:r>
              <a:rPr lang="ru-RU" sz="4700" dirty="0"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ru-RU" sz="4700" dirty="0">
                <a:latin typeface="Bahnschrift SemiBold Condensed" panose="020B0502040204020203" pitchFamily="34" charset="0"/>
              </a:rPr>
              <a:t> Повышение качества медицинской  помощи</a:t>
            </a:r>
          </a:p>
          <a:p>
            <a:pPr algn="ctr"/>
            <a:r>
              <a:rPr lang="ru-RU" sz="4700" dirty="0"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ru-RU" sz="4700" dirty="0">
                <a:latin typeface="Bahnschrift SemiBold Condensed" panose="020B0502040204020203" pitchFamily="34" charset="0"/>
              </a:rPr>
              <a:t> Дружелюбная поликлиника</a:t>
            </a:r>
            <a:r>
              <a:rPr lang="ru-RU" sz="4300" dirty="0"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ru-RU" sz="3600" dirty="0"/>
              <a:t>  </a:t>
            </a:r>
          </a:p>
          <a:p>
            <a:pPr algn="ctr"/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67408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1948635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426236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85064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22380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79032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354261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29490" y="205272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1817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298302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968983" y="219674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384032" y="692696"/>
            <a:ext cx="5453791" cy="58086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300" b="1" dirty="0"/>
          </a:p>
          <a:p>
            <a:pPr algn="ctr"/>
            <a:r>
              <a:rPr lang="ru-RU" sz="5200" b="1" dirty="0">
                <a:latin typeface="Bahnschrift SemiBold SemiConden" panose="020B0502040204020203" pitchFamily="34" charset="0"/>
              </a:rPr>
              <a:t>Капитальный ремонт.</a:t>
            </a:r>
          </a:p>
          <a:p>
            <a:pPr algn="ctr"/>
            <a:endParaRPr lang="ru-RU" sz="3900" dirty="0">
              <a:latin typeface="Bahnschrift SemiBold SemiConden" panose="020B0502040204020203" pitchFamily="34" charset="0"/>
            </a:endParaRPr>
          </a:p>
          <a:p>
            <a:pPr algn="ctr"/>
            <a:r>
              <a:rPr lang="ru-RU" sz="3600" dirty="0">
                <a:latin typeface="Bahnschrift SemiBold SemiConden" panose="020B0502040204020203" pitchFamily="34" charset="0"/>
              </a:rPr>
              <a:t>Диагностический центр № 3 – головное здание </a:t>
            </a:r>
          </a:p>
          <a:p>
            <a:pPr algn="ctr"/>
            <a:r>
              <a:rPr lang="ru-RU" sz="3600" dirty="0">
                <a:latin typeface="Bahnschrift SemiBold SemiConden" panose="020B0502040204020203" pitchFamily="34" charset="0"/>
              </a:rPr>
              <a:t>- объект сдан</a:t>
            </a:r>
          </a:p>
          <a:p>
            <a:pPr algn="ctr"/>
            <a:endParaRPr lang="ru-RU" sz="3600" dirty="0">
              <a:latin typeface="Bahnschrift SemiBold SemiConden" panose="020B0502040204020203" pitchFamily="34" charset="0"/>
            </a:endParaRPr>
          </a:p>
          <a:p>
            <a:pPr algn="ctr"/>
            <a:r>
              <a:rPr lang="ru-RU" sz="3600" dirty="0">
                <a:latin typeface="Bahnschrift SemiBold SemiConden" panose="020B0502040204020203" pitchFamily="34" charset="0"/>
              </a:rPr>
              <a:t>Филиал № 2- объект сдан</a:t>
            </a:r>
          </a:p>
          <a:p>
            <a:pPr algn="ctr"/>
            <a:endParaRPr lang="ru-RU" sz="3600" dirty="0">
              <a:latin typeface="Bahnschrift SemiBold SemiConden" panose="020B0502040204020203" pitchFamily="34" charset="0"/>
            </a:endParaRPr>
          </a:p>
          <a:p>
            <a:pPr algn="ctr"/>
            <a:r>
              <a:rPr lang="ru-RU" sz="3600" dirty="0">
                <a:latin typeface="Bahnschrift SemiBold SemiConden" panose="020B0502040204020203" pitchFamily="34" charset="0"/>
              </a:rPr>
              <a:t>Филиал № 5- объект сдан</a:t>
            </a:r>
          </a:p>
          <a:p>
            <a:pPr algn="ctr"/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C:\Users\Алексей Игоревич\Downloads\WhatsApp Image 2024-02-13 at 14.01.4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5" y="582687"/>
            <a:ext cx="2979810" cy="38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 Игоревич\Downloads\WhatsApp Image 2024-02-13 at 14.04.4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54" y="1375380"/>
            <a:ext cx="28123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 Игоревич\Downloads\WhatsApp Image 2024-02-13 at 14.11.4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5" y="3642038"/>
            <a:ext cx="2968409" cy="28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4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следующим профилям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1905" y="1556792"/>
            <a:ext cx="309634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Профили медицинской помощи</a:t>
            </a:r>
            <a:endParaRPr lang="ru-RU" sz="1000" dirty="0"/>
          </a:p>
          <a:p>
            <a:r>
              <a:rPr lang="ru-RU" sz="1000" dirty="0"/>
              <a:t>·         терапия;</a:t>
            </a:r>
          </a:p>
          <a:p>
            <a:r>
              <a:rPr lang="ru-RU" sz="1000" dirty="0"/>
              <a:t>·         общая врачебная практика (семейная медицина);</a:t>
            </a:r>
          </a:p>
          <a:p>
            <a:r>
              <a:rPr lang="ru-RU" sz="1000" dirty="0"/>
              <a:t>·         офтальмология;</a:t>
            </a:r>
          </a:p>
          <a:p>
            <a:r>
              <a:rPr lang="ru-RU" sz="1000" dirty="0"/>
              <a:t>·         урология;</a:t>
            </a:r>
          </a:p>
          <a:p>
            <a:r>
              <a:rPr lang="ru-RU" sz="1000" dirty="0"/>
              <a:t>·         хирургия;</a:t>
            </a:r>
          </a:p>
          <a:p>
            <a:r>
              <a:rPr lang="ru-RU" sz="1000" dirty="0"/>
              <a:t>·         оториноларингология</a:t>
            </a:r>
          </a:p>
          <a:p>
            <a:r>
              <a:rPr lang="ru-RU" sz="1000" dirty="0"/>
              <a:t>·         неврология;</a:t>
            </a:r>
          </a:p>
          <a:p>
            <a:r>
              <a:rPr lang="ru-RU" sz="1000" dirty="0"/>
              <a:t>·         кардиология;</a:t>
            </a:r>
          </a:p>
          <a:p>
            <a:r>
              <a:rPr lang="ru-RU" sz="1000" dirty="0"/>
              <a:t>·         пульмонология;</a:t>
            </a:r>
          </a:p>
          <a:p>
            <a:r>
              <a:rPr lang="ru-RU" sz="1000" dirty="0"/>
              <a:t>·         эндокринология;</a:t>
            </a:r>
          </a:p>
          <a:p>
            <a:r>
              <a:rPr lang="ru-RU" sz="1000" dirty="0"/>
              <a:t>·         гастроэнтерология;</a:t>
            </a:r>
          </a:p>
          <a:p>
            <a:r>
              <a:rPr lang="ru-RU" sz="1000" dirty="0"/>
              <a:t>·         травматология и ортопедия;</a:t>
            </a:r>
          </a:p>
          <a:p>
            <a:r>
              <a:rPr lang="ru-RU" sz="1000" dirty="0"/>
              <a:t>·         </a:t>
            </a:r>
            <a:r>
              <a:rPr lang="ru-RU" sz="1000" dirty="0" err="1"/>
              <a:t>колопроктология</a:t>
            </a:r>
            <a:r>
              <a:rPr lang="ru-RU" sz="1000" dirty="0"/>
              <a:t>;</a:t>
            </a:r>
          </a:p>
          <a:p>
            <a:r>
              <a:rPr lang="ru-RU" sz="1000" dirty="0"/>
              <a:t>·         аллергология и иммунология;</a:t>
            </a:r>
          </a:p>
          <a:p>
            <a:r>
              <a:rPr lang="ru-RU" sz="1000" dirty="0"/>
              <a:t>·         функциональная диагностика;</a:t>
            </a:r>
          </a:p>
          <a:p>
            <a:r>
              <a:rPr lang="ru-RU" sz="1000" dirty="0"/>
              <a:t>·         акушерство и гинекология (за исключением использования вспомогательных репродуктивных технологий);</a:t>
            </a:r>
          </a:p>
          <a:p>
            <a:r>
              <a:rPr lang="ru-RU" sz="1000" dirty="0"/>
              <a:t>·         медицинская реабилитация;</a:t>
            </a:r>
          </a:p>
          <a:p>
            <a:r>
              <a:rPr lang="ru-RU" sz="1000" dirty="0"/>
              <a:t>·         рентгенология;</a:t>
            </a:r>
          </a:p>
          <a:p>
            <a:r>
              <a:rPr lang="ru-RU" sz="1000" dirty="0"/>
              <a:t>·         ультразвуковая диагностика;</a:t>
            </a:r>
          </a:p>
          <a:p>
            <a:r>
              <a:rPr lang="ru-RU" sz="1000" dirty="0"/>
              <a:t>·         эндоскопия;</a:t>
            </a:r>
          </a:p>
          <a:p>
            <a:r>
              <a:rPr lang="ru-RU" sz="1000" dirty="0"/>
              <a:t>·         инфекционные болезни;</a:t>
            </a:r>
          </a:p>
          <a:p>
            <a:r>
              <a:rPr lang="ru-RU" sz="1000" dirty="0"/>
              <a:t>·         вакцинация (проведение профилактических прививок);</a:t>
            </a:r>
          </a:p>
          <a:p>
            <a:r>
              <a:rPr lang="ru-RU" sz="1000" dirty="0"/>
              <a:t>·         Медицинские осмотры (предварительные, периодические);</a:t>
            </a:r>
          </a:p>
          <a:p>
            <a:r>
              <a:rPr lang="ru-RU" sz="1000" dirty="0"/>
              <a:t>·         Медицинские осмотры профилактические;</a:t>
            </a:r>
          </a:p>
          <a:p>
            <a:r>
              <a:rPr lang="ru-RU" sz="1000" dirty="0"/>
              <a:t>·         Платные медицинские услуги</a:t>
            </a:r>
          </a:p>
          <a:p>
            <a:pPr fontAlgn="base"/>
            <a:endParaRPr lang="ru-RU" sz="900" dirty="0"/>
          </a:p>
        </p:txBody>
      </p:sp>
      <p:pic>
        <p:nvPicPr>
          <p:cNvPr id="3074" name="Picture 2" descr="C:\Users\Алексей Игоревич\Downloads\WhatsApp Image 2024-02-13 at 16.47.05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8441"/>
            <a:ext cx="5087890" cy="69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67408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95325" y="1454844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24407750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1426236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85064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22380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79032" y="2340759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354261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29490" y="205272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1817" y="241276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298302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968983" y="219674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4" y="1778582"/>
            <a:ext cx="11044277" cy="457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Благодарю</a:t>
            </a:r>
          </a:p>
          <a:p>
            <a:pPr algn="ctr"/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за внимание!</a:t>
            </a:r>
            <a:b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4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66646" y="1071546"/>
            <a:ext cx="11858708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8480" y="1296326"/>
            <a:ext cx="1285884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74397" y="1278232"/>
            <a:ext cx="1285884" cy="2722092"/>
          </a:xfrm>
          <a:prstGeom prst="roundRect">
            <a:avLst>
              <a:gd name="adj" fmla="val 11361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50276" y="1278232"/>
            <a:ext cx="1285884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56521" y="1257670"/>
            <a:ext cx="1285884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58066" y="1296326"/>
            <a:ext cx="1357322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населения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8066" y="1365854"/>
            <a:ext cx="13573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480" y="12858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369" y="1073165"/>
            <a:ext cx="129058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003985" y="1964237"/>
            <a:ext cx="901904" cy="600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1100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58066" y="2433257"/>
            <a:ext cx="1318344" cy="1464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47 219</a:t>
            </a:r>
          </a:p>
          <a:p>
            <a:pPr algn="ctr"/>
            <a:endParaRPr lang="ru-RU" sz="13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3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(13404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3799" y="2433258"/>
            <a:ext cx="1809720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154139" y="2413642"/>
            <a:ext cx="1440160" cy="1674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28 220</a:t>
            </a:r>
          </a:p>
          <a:p>
            <a:pPr algn="ctr"/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(8371 старше 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78640" y="2413642"/>
            <a:ext cx="1440160" cy="1586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49 002 </a:t>
            </a:r>
          </a:p>
          <a:p>
            <a:pPr algn="ctr"/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(14943 старше 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178838" y="2418024"/>
            <a:ext cx="1440160" cy="1640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22667</a:t>
            </a:r>
          </a:p>
          <a:p>
            <a:pPr algn="ctr"/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(7754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679383" y="2395611"/>
            <a:ext cx="1440160" cy="1692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27499</a:t>
            </a:r>
          </a:p>
          <a:p>
            <a:pPr algn="ctr"/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(7962 старше 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214818"/>
            <a:ext cx="1053898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 в 20</a:t>
            </a:r>
            <a:r>
              <a:rPr lang="en-US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3 году возросла на </a:t>
            </a:r>
            <a:r>
              <a:rPr lang="ru-RU" sz="1600" dirty="0">
                <a:solidFill>
                  <a:srgbClr val="FF0000"/>
                </a:solidFill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+ 12762 человек </a:t>
            </a: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351584" y="5445223"/>
            <a:ext cx="2076944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213 504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58189400"/>
              </p:ext>
            </p:extLst>
          </p:nvPr>
        </p:nvGraphicFramePr>
        <p:xfrm>
          <a:off x="4294298" y="4700921"/>
          <a:ext cx="6483724" cy="199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" y="1493664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8" y="3032788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" y="3088053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2" y="4924676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9" y="5045052"/>
            <a:ext cx="1305787" cy="1305787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501908" y="1962514"/>
            <a:ext cx="865900" cy="451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129367" y="1956172"/>
            <a:ext cx="1069290" cy="47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6562342" y="1922696"/>
            <a:ext cx="793228" cy="490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326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058876" y="1902428"/>
            <a:ext cx="812222" cy="418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15347" y="1240729"/>
            <a:ext cx="1285884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638013" y="1268324"/>
            <a:ext cx="1285884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9485994" y="1888047"/>
            <a:ext cx="744590" cy="402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10866956" y="1884729"/>
            <a:ext cx="827998" cy="408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9096396" y="2395611"/>
            <a:ext cx="1440160" cy="171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17 196</a:t>
            </a:r>
          </a:p>
          <a:p>
            <a:pPr algn="ctr"/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(7136 старше трудоспособного возраста)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10536557" y="2395611"/>
            <a:ext cx="1488798" cy="1710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15 298</a:t>
            </a:r>
          </a:p>
          <a:p>
            <a:pPr algn="ctr"/>
            <a:endParaRPr lang="ru-RU" sz="1400" dirty="0">
              <a:latin typeface="Bahnschrift SemiBold SemiConden" panose="020B050204020402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(7086 старше трудоспособного возраста)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3183830" y="1375348"/>
            <a:ext cx="13573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№ 1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4774397" y="1357297"/>
            <a:ext cx="13573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№ 2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6178838" y="1357296"/>
            <a:ext cx="13573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№ 3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7679036" y="1346392"/>
            <a:ext cx="13573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№ 4</a:t>
            </a: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9153584" y="1347407"/>
            <a:ext cx="13573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№ 5</a:t>
            </a: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0566575" y="1308371"/>
            <a:ext cx="135732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ДЦ № 3</a:t>
            </a:r>
          </a:p>
          <a:p>
            <a:pPr algn="ctr"/>
            <a:r>
              <a:rPr lang="ru-RU" sz="14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Филиал № 6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медицинской помощи в 20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45502937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976" y="4333731"/>
            <a:ext cx="11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</a:t>
            </a:r>
          </a:p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976" y="2966872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823" y="2290978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88399" y="1615109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99,5%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88399" y="4869160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37137" y="3284984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90434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115" y="548680"/>
            <a:ext cx="6840835" cy="397639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6796" y="332656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92605308"/>
              </p:ext>
            </p:extLst>
          </p:nvPr>
        </p:nvGraphicFramePr>
        <p:xfrm>
          <a:off x="6458575" y="1074729"/>
          <a:ext cx="5110033" cy="156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2038358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932 021</a:t>
            </a:r>
            <a:endParaRPr lang="en-US" sz="18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</a:t>
            </a:r>
            <a:r>
              <a:rPr lang="en-US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 14,3%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 85,7%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247361046"/>
              </p:ext>
            </p:extLst>
          </p:nvPr>
        </p:nvGraphicFramePr>
        <p:xfrm>
          <a:off x="4767859" y="287663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350902343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6347627" y="2648426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13%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476655" y="379539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47%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903567" y="3599189"/>
            <a:ext cx="773286" cy="848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24%</a:t>
            </a:r>
          </a:p>
        </p:txBody>
      </p:sp>
      <p:pic>
        <p:nvPicPr>
          <p:cNvPr id="1026" name="Picture 2" descr="C:\Users\Алексей Игоревич\Desktop\годовой отчет для муниципальных депутатов\2023\WhatsApp Image 2024-02-13 at 16.47.06 (1) — копия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6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47728" y="620688"/>
            <a:ext cx="5040636" cy="64747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151784" y="1742294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8358" y="472588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64322" y="4005064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2023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060848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81620" y="458115"/>
            <a:ext cx="5904656" cy="857256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Инвалиды </a:t>
            </a:r>
            <a:br>
              <a:rPr lang="en-US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 </a:t>
            </a:r>
            <a:b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(район Выхино-Жулебино)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81620" y="214290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381620" y="164305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43234"/>
              </p:ext>
            </p:extLst>
          </p:nvPr>
        </p:nvGraphicFramePr>
        <p:xfrm>
          <a:off x="5663952" y="1732912"/>
          <a:ext cx="5786478" cy="42080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35224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941985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89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0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050" name="Picture 2" descr="C:\Users\Алексей Игоревич\Desktop\годовой отчет для муниципальных депутатов\2023\WhatsApp Image 2024-02-13 at 16.47.06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9"/>
            <a:ext cx="4727848" cy="68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81620" y="458115"/>
            <a:ext cx="5904656" cy="857256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Инвалиды </a:t>
            </a:r>
            <a:br>
              <a:rPr lang="en-US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 </a:t>
            </a:r>
            <a:b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(район Лефортово)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81620" y="214290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381620" y="164305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01911"/>
              </p:ext>
            </p:extLst>
          </p:nvPr>
        </p:nvGraphicFramePr>
        <p:xfrm>
          <a:off x="5663952" y="1732912"/>
          <a:ext cx="5786478" cy="42080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35224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941985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89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0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17" name="Picture 2" descr="C:\Users\Алексей Игоревич\Desktop\годовой отчет для муниципальных депутатов\2023\WhatsApp Image 2024-02-13 at 16.47.06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9"/>
            <a:ext cx="4727848" cy="68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8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81620" y="458115"/>
            <a:ext cx="5904656" cy="857256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Инвалиды </a:t>
            </a:r>
            <a:br>
              <a:rPr lang="en-US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 </a:t>
            </a:r>
            <a:b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Bahnschrift SemiBold SemiConden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(район Рязанский)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81620" y="214290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381620" y="164305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4339"/>
              </p:ext>
            </p:extLst>
          </p:nvPr>
        </p:nvGraphicFramePr>
        <p:xfrm>
          <a:off x="5663952" y="1732912"/>
          <a:ext cx="5786478" cy="42080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35224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941985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89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1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0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17" name="Picture 2" descr="C:\Users\Алексей Игоревич\Desktop\годовой отчет для муниципальных депутатов\2023\WhatsApp Image 2024-02-13 at 16.47.06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9"/>
            <a:ext cx="4727848" cy="68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76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18394</TotalTime>
  <Words>1502</Words>
  <Application>Microsoft Office PowerPoint</Application>
  <PresentationFormat>Широкоэкранный</PresentationFormat>
  <Paragraphs>462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Bahnschrift SemiBold Condensed</vt:lpstr>
      <vt:lpstr>Bahnschrift SemiBold SemiConden</vt:lpstr>
      <vt:lpstr>Calibri</vt:lpstr>
      <vt:lpstr>Calibri Light</vt:lpstr>
      <vt:lpstr>Roboto</vt:lpstr>
      <vt:lpstr>Тема Office</vt:lpstr>
      <vt:lpstr>Годовой отчет</vt:lpstr>
      <vt:lpstr>Медицинские организации оказывают помощь по следующим профилям</vt:lpstr>
      <vt:lpstr>Основные показатели населения</vt:lpstr>
      <vt:lpstr>Презентация PowerPoint</vt:lpstr>
      <vt:lpstr>Посещения поликлиники в 2021 году </vt:lpstr>
      <vt:lpstr>Прививочная работа:</vt:lpstr>
      <vt:lpstr>Инвалиды  и участники ВОВ  (район Выхино-Жулебино)</vt:lpstr>
      <vt:lpstr>Инвалиды  и участники ВОВ  (район Лефортово)</vt:lpstr>
      <vt:lpstr>Инвалиды  и участники ВОВ  (район Рязанский)</vt:lpstr>
      <vt:lpstr>Инвалиды  и участники ВОВ  (район Нижегородский)</vt:lpstr>
      <vt:lpstr>Показатели заболеваемости</vt:lpstr>
      <vt:lpstr>Работа по рассмотрению жалоб и обращений граждан</vt:lpstr>
      <vt:lpstr>Презентация PowerPoint</vt:lpstr>
      <vt:lpstr>Оборудование поликлиники</vt:lpstr>
      <vt:lpstr>Презентация PowerPoint</vt:lpstr>
      <vt:lpstr>Кадры 2023 года. Всего сотрудников 778 чел.</vt:lpstr>
      <vt:lpstr>Участие в массовых акциях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Stat</cp:lastModifiedBy>
  <cp:revision>455</cp:revision>
  <cp:lastPrinted>2024-02-14T07:57:30Z</cp:lastPrinted>
  <dcterms:created xsi:type="dcterms:W3CDTF">2019-02-11T07:19:05Z</dcterms:created>
  <dcterms:modified xsi:type="dcterms:W3CDTF">2024-02-14T10:05:09Z</dcterms:modified>
</cp:coreProperties>
</file>