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3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notesMasterIdLst>
    <p:notesMasterId r:id="rId23"/>
  </p:notesMasterIdLst>
  <p:sldIdLst>
    <p:sldId id="287" r:id="rId2"/>
    <p:sldId id="265" r:id="rId3"/>
    <p:sldId id="257" r:id="rId4"/>
    <p:sldId id="288" r:id="rId5"/>
    <p:sldId id="259" r:id="rId6"/>
    <p:sldId id="261" r:id="rId7"/>
    <p:sldId id="295" r:id="rId8"/>
    <p:sldId id="292" r:id="rId9"/>
    <p:sldId id="300" r:id="rId10"/>
    <p:sldId id="266" r:id="rId11"/>
    <p:sldId id="301" r:id="rId12"/>
    <p:sldId id="269" r:id="rId13"/>
    <p:sldId id="267" r:id="rId14"/>
    <p:sldId id="290" r:id="rId15"/>
    <p:sldId id="289" r:id="rId16"/>
    <p:sldId id="298" r:id="rId17"/>
    <p:sldId id="296" r:id="rId18"/>
    <p:sldId id="279" r:id="rId19"/>
    <p:sldId id="297" r:id="rId20"/>
    <p:sldId id="277" r:id="rId21"/>
    <p:sldId id="280" r:id="rId22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08C"/>
    <a:srgbClr val="6DC0F3"/>
    <a:srgbClr val="B3EBFF"/>
    <a:srgbClr val="3399FF"/>
    <a:srgbClr val="FF99CC"/>
    <a:srgbClr val="FF6600"/>
    <a:srgbClr val="81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 /><Relationship Id="rId2" Type="http://schemas.microsoft.com/office/2011/relationships/chartColorStyle" Target="colors3.xml" /><Relationship Id="rId1" Type="http://schemas.microsoft.com/office/2011/relationships/chartStyle" Target="style3.xml" /><Relationship Id="rId4" Type="http://schemas.openxmlformats.org/officeDocument/2006/relationships/chartUserShapes" Target="../drawings/drawing1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 /><Relationship Id="rId2" Type="http://schemas.microsoft.com/office/2011/relationships/chartColorStyle" Target="colors4.xml" /><Relationship Id="rId1" Type="http://schemas.microsoft.com/office/2011/relationships/chartStyle" Target="style4.xml" /><Relationship Id="rId4" Type="http://schemas.openxmlformats.org/officeDocument/2006/relationships/chartUserShapes" Target="../drawings/drawing2.xml" 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 /><Relationship Id="rId2" Type="http://schemas.microsoft.com/office/2011/relationships/chartColorStyle" Target="colors5.xml" /><Relationship Id="rId1" Type="http://schemas.microsoft.com/office/2011/relationships/chartStyle" Target="style5.xml" /><Relationship Id="rId4" Type="http://schemas.openxmlformats.org/officeDocument/2006/relationships/chartUserShapes" Target="../drawings/drawing3.xml" 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 /><Relationship Id="rId2" Type="http://schemas.microsoft.com/office/2011/relationships/chartColorStyle" Target="colors6.xml" /><Relationship Id="rId1" Type="http://schemas.microsoft.com/office/2011/relationships/chartStyle" Target="style6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688127281668029"/>
          <c:y val="0.16999130294658044"/>
          <c:w val="0.50224839542116062"/>
          <c:h val="0.7524915412015111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Посещения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bubble3D val="0"/>
            <c:spPr>
              <a:gradFill>
                <a:gsLst>
                  <a:gs pos="20000">
                    <a:schemeClr val="bg2">
                      <a:tint val="84000"/>
                      <a:shade val="100000"/>
                      <a:hueMod val="92000"/>
                      <a:satMod val="180000"/>
                      <a:lumMod val="114000"/>
                    </a:schemeClr>
                  </a:gs>
                  <a:gs pos="100000">
                    <a:schemeClr val="bg2">
                      <a:shade val="92000"/>
                      <a:satMod val="170000"/>
                      <a:lumMod val="9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2C-44CD-B367-0806ACDBF270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2C-44CD-B367-0806ACDBF270}"/>
              </c:ext>
            </c:extLst>
          </c:dPt>
          <c:dLbls>
            <c:dLbl>
              <c:idx val="0"/>
              <c:layout>
                <c:manualLayout>
                  <c:x val="7.8298523065972681E-2"/>
                  <c:y val="-0.4275455280721492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29378531073445"/>
                      <c:h val="0.186742461931965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F2C-44CD-B367-0806ACDBF270}"/>
                </c:ext>
              </c:extLst>
            </c:dLbl>
            <c:dLbl>
              <c:idx val="1"/>
              <c:layout>
                <c:manualLayout>
                  <c:x val="-6.9818608479024852E-2"/>
                  <c:y val="0.40536956587100131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86440677966104"/>
                      <c:h val="0.140383918677452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F2C-44CD-B367-0806ACDBF2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Посещений с профилактической целью</c:v>
                </c:pt>
                <c:pt idx="1">
                  <c:v>Посещений по заболеваниям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67053</c:v>
                </c:pt>
                <c:pt idx="1">
                  <c:v>53871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2C-44CD-B367-0806ACDBF2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38797423049389"/>
          <c:y val="0.14263056791814066"/>
          <c:w val="0.43437568599379622"/>
          <c:h val="0.6924829776712693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explosion val="2"/>
          <c:dPt>
            <c:idx val="0"/>
            <c:bubble3D val="0"/>
            <c:explosion val="11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FB-4E88-80E7-0B159C0E90D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FB-4E88-80E7-0B159C0E90D9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0FB-4E88-80E7-0B159C0E90D9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0FB-4E88-80E7-0B159C0E90D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0FB-4E88-80E7-0B159C0E90D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0FB-4E88-80E7-0B159C0E90D9}"/>
              </c:ext>
            </c:extLst>
          </c:dPt>
          <c:dLbls>
            <c:dLbl>
              <c:idx val="0"/>
              <c:layout>
                <c:manualLayout>
                  <c:x val="-0.12591409667541556"/>
                  <c:y val="-0.35259707921125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58690475-682E-4630-A8A9-68FC32DECFE4}" type="CATEGORYNAME">
                      <a:rPr lang="ru-RU" sz="140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77%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01515151515153"/>
                      <c:h val="0.128550724637681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0FB-4E88-80E7-0B159C0E90D9}"/>
                </c:ext>
              </c:extLst>
            </c:dLbl>
            <c:dLbl>
              <c:idx val="1"/>
              <c:layout>
                <c:manualLayout>
                  <c:x val="-2.3609520400858983E-2"/>
                  <c:y val="-3.0273118034158772E-3"/>
                </c:manualLayout>
              </c:layout>
              <c:tx>
                <c:rich>
                  <a:bodyPr/>
                  <a:lstStyle/>
                  <a:p>
                    <a:fld id="{DA044993-5E9F-402D-9CF2-0C3F393D886C}" type="CATEGORYNAME">
                      <a:rPr lang="ru-RU" sz="1400" dirty="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4B41F882-A5A0-45A1-A652-17A42B93B3B1}" type="PERCENTAGE">
                      <a:rPr lang="ru-RU" baseline="0" dirty="0"/>
                      <a:pPr/>
                      <a:t>[ПРОЦЕНТ]</a:t>
                    </a:fld>
                    <a:endParaRPr lang="ru-RU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FB-4E88-80E7-0B159C0E90D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42968EB-68AB-4CEA-B4EA-14294A99D0F9}" type="CATEGORYNAME">
                      <a:rPr lang="ru-RU" sz="1400"/>
                      <a:pPr/>
                      <a:t>[ИМЯ КАТЕГОРИИ]</a:t>
                    </a:fld>
                    <a:r>
                      <a:rPr lang="ru-RU" sz="1400" baseline="0" dirty="0"/>
                      <a:t>
</a:t>
                    </a:r>
                    <a:fld id="{82EC657B-2BAD-41E7-8B4C-F8435884A3AD}" type="PERCENTAGE">
                      <a:rPr lang="ru-RU" sz="1400" baseline="0"/>
                      <a:pPr/>
                      <a:t>[ПРОЦЕНТ]</a:t>
                    </a:fld>
                    <a:endParaRPr lang="ru-RU" sz="14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FB-4E88-80E7-0B159C0E90D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8D8A205-3F75-410B-95F7-8989A9691244}" type="CATEGORYNAME">
                      <a:rPr lang="ru-RU" sz="140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0801527F-04F1-45DA-AA95-82546D467403}" type="PERCENTAGE">
                      <a:rPr lang="ru-RU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FB-4E88-80E7-0B159C0E90D9}"/>
                </c:ext>
              </c:extLst>
            </c:dLbl>
            <c:dLbl>
              <c:idx val="4"/>
              <c:layout>
                <c:manualLayout>
                  <c:x val="-3.5329754235266048E-2"/>
                  <c:y val="6.0386473429951688E-4"/>
                </c:manualLayout>
              </c:layout>
              <c:tx>
                <c:rich>
                  <a:bodyPr/>
                  <a:lstStyle/>
                  <a:p>
                    <a:fld id="{A31CC8CE-1ADE-480C-8863-B547B5788A34}" type="CATEGORYNAME">
                      <a:rPr lang="ru-RU" sz="1400" dirty="0"/>
                      <a:pPr/>
                      <a:t>[ИМЯ КАТЕГОРИИ]</a:t>
                    </a:fld>
                    <a:r>
                      <a:rPr lang="ru-RU" sz="1400" baseline="0" dirty="0"/>
                      <a:t>
</a:t>
                    </a:r>
                    <a:fld id="{524F38ED-D3EF-413D-BF99-A63B80072E1F}" type="PERCENTAGE">
                      <a:rPr lang="ru-RU" sz="1400" baseline="0" dirty="0"/>
                      <a:pPr/>
                      <a:t>[ПРОЦЕНТ]</a:t>
                    </a:fld>
                    <a:endParaRPr lang="ru-RU" sz="14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FB-4E88-80E7-0B159C0E90D9}"/>
                </c:ext>
              </c:extLst>
            </c:dLbl>
            <c:dLbl>
              <c:idx val="5"/>
              <c:layout>
                <c:manualLayout>
                  <c:x val="0.18194449912510935"/>
                  <c:y val="2.399051080153442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E176F274-F4C6-44E1-8D03-E974EBE4FD1B}" type="CATEGORYNAME">
                      <a:rPr lang="ru-RU" sz="140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и обмена веществ 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96969696969697"/>
                      <c:h val="0.108091787439613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0FB-4E88-80E7-0B159C0E90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Заболевания органов дыхания </c:v>
                </c:pt>
                <c:pt idx="1">
                  <c:v>Заболевания костно-мышечной системы </c:v>
                </c:pt>
                <c:pt idx="2">
                  <c:v>Заболевания органов зрения </c:v>
                </c:pt>
                <c:pt idx="3">
                  <c:v>Врождённая патология</c:v>
                </c:pt>
                <c:pt idx="4">
                  <c:v>Заболевания пищеварительной системы </c:v>
                </c:pt>
                <c:pt idx="5">
                  <c:v>Заболевания эндокринной системы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72545</c:v>
                </c:pt>
                <c:pt idx="1">
                  <c:v>4361</c:v>
                </c:pt>
                <c:pt idx="2">
                  <c:v>10862</c:v>
                </c:pt>
                <c:pt idx="3">
                  <c:v>1868</c:v>
                </c:pt>
                <c:pt idx="4">
                  <c:v>1989</c:v>
                </c:pt>
                <c:pt idx="5">
                  <c:v>2469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FB-4E88-80E7-0B159C0E9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AC8-4C78-B8F1-C01F55367C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AC8-4C78-B8F1-C01F55367C04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0.22</c:v>
                </c:pt>
                <c:pt idx="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C8-4C78-B8F1-C01F55367C0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993-426D-8897-BFEFE7AAFA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993-426D-8897-BFEFE7AAFA12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0.08</c:v>
                </c:pt>
                <c:pt idx="1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93-426D-8897-BFEFE7AAFA1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</a:t>
            </a:r>
            <a:r>
              <a:rPr lang="ru-RU" b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персонал</a:t>
            </a:r>
            <a:endParaRPr lang="ru-RU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C01-4A2A-83C0-F48BF7C853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C01-4A2A-83C0-F48BF7C853B3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0.12</c:v>
                </c:pt>
                <c:pt idx="1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01-4A2A-83C0-F48BF7C853B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 sz="1400" b="1" dirty="0">
              <a:effectLst/>
            </a:endParaRPr>
          </a:p>
          <a:p>
            <a:pPr>
              <a:defRPr sz="1400">
                <a:effectLst/>
              </a:defRPr>
            </a:pPr>
            <a:endParaRPr lang="ru-RU" sz="1400" b="1" dirty="0">
              <a:effectLst/>
            </a:endParaRPr>
          </a:p>
          <a:p>
            <a:pPr>
              <a:defRPr sz="1400">
                <a:effectLst/>
              </a:defRPr>
            </a:pPr>
            <a:r>
              <a:rPr lang="ru-RU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год основные темы обращений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996526749945722E-2"/>
          <c:y val="4.0363933881460048E-2"/>
          <c:w val="0.82638722791230046"/>
          <c:h val="0.639774911587596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7FA-432C-97A4-AC616283D277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7FA-432C-97A4-AC616283D277}"/>
              </c:ext>
            </c:extLst>
          </c:dPt>
          <c:dPt>
            <c:idx val="2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7FA-432C-97A4-AC616283D27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A7FA-432C-97A4-AC616283D27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A7FA-432C-97A4-AC616283D277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A7FA-432C-97A4-AC616283D277}"/>
              </c:ext>
            </c:extLst>
          </c:dPt>
          <c:dPt>
            <c:idx val="6"/>
            <c:invertIfNegative val="0"/>
            <c:bubble3D val="0"/>
            <c:spPr>
              <a:solidFill>
                <a:srgbClr val="FF99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A7FA-432C-97A4-AC616283D277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A7FA-432C-97A4-AC616283D27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A7FA-432C-97A4-AC616283D27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A7FA-432C-97A4-AC616283D277}"/>
              </c:ext>
            </c:extLst>
          </c:dPt>
          <c:dPt>
            <c:idx val="10"/>
            <c:invertIfNegative val="0"/>
            <c:bubble3D val="0"/>
            <c:spPr>
              <a:solidFill>
                <a:srgbClr val="FF99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A7FA-432C-97A4-AC616283D277}"/>
              </c:ext>
            </c:extLst>
          </c:dPt>
          <c:dLbls>
            <c:dLbl>
              <c:idx val="2"/>
              <c:layout>
                <c:manualLayout>
                  <c:x val="1.2531328320802004E-3"/>
                  <c:y val="-6.00046775299806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FA-432C-97A4-AC616283D2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0"/>
                <c:pt idx="0">
                  <c:v>Благодарности </c:v>
                </c:pt>
                <c:pt idx="1">
                  <c:v>Качество оказания МП</c:v>
                </c:pt>
                <c:pt idx="2">
                  <c:v>Прикрепление/открепление</c:v>
                </c:pt>
                <c:pt idx="3">
                  <c:v>Некорректная информация в ЭМК</c:v>
                </c:pt>
                <c:pt idx="4">
                  <c:v>Сроки оказания МП</c:v>
                </c:pt>
                <c:pt idx="5">
                  <c:v>Вакцинация</c:v>
                </c:pt>
                <c:pt idx="6">
                  <c:v>Этика и деонтология</c:v>
                </c:pt>
                <c:pt idx="7">
                  <c:v>Обеспечение лекарствами, питанием</c:v>
                </c:pt>
                <c:pt idx="8">
                  <c:v>Организация работы </c:v>
                </c:pt>
                <c:pt idx="9">
                  <c:v>Вызов врача на дом/работа 122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</c:v>
                </c:pt>
                <c:pt idx="1">
                  <c:v>8</c:v>
                </c:pt>
                <c:pt idx="2">
                  <c:v>11</c:v>
                </c:pt>
                <c:pt idx="3">
                  <c:v>4</c:v>
                </c:pt>
                <c:pt idx="4">
                  <c:v>7</c:v>
                </c:pt>
                <c:pt idx="5">
                  <c:v>4</c:v>
                </c:pt>
                <c:pt idx="6">
                  <c:v>2</c:v>
                </c:pt>
                <c:pt idx="7">
                  <c:v>6</c:v>
                </c:pt>
                <c:pt idx="8">
                  <c:v>14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7FA-432C-97A4-AC616283D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996008"/>
        <c:axId val="106996400"/>
        <c:axId val="107803384"/>
      </c:bar3DChart>
      <c:catAx>
        <c:axId val="106996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996400"/>
        <c:crosses val="autoZero"/>
        <c:auto val="1"/>
        <c:lblAlgn val="ctr"/>
        <c:lblOffset val="100"/>
        <c:noMultiLvlLbl val="0"/>
      </c:catAx>
      <c:valAx>
        <c:axId val="10699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996008"/>
        <c:crosses val="autoZero"/>
        <c:crossBetween val="between"/>
      </c:valAx>
      <c:serAx>
        <c:axId val="1078033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0699640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0.3984</cdr:x>
      <cdr:y>0.70008</cdr:y>
    </cdr:from>
    <cdr:to>
      <cdr:x>0.60795</cdr:x>
      <cdr:y>0.74314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81899" y="1574727"/>
          <a:ext cx="726868" cy="96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0.18239</cdr:x>
      <cdr:y>0.57653</cdr:y>
    </cdr:from>
    <cdr:to>
      <cdr:x>0.93229</cdr:x>
      <cdr:y>0.72268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2644" y="1296824"/>
          <a:ext cx="2601126" cy="328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УКОМПЛЕКТОВАННОСТЬ 78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0.3984</cdr:x>
      <cdr:y>0.70008</cdr:y>
    </cdr:from>
    <cdr:to>
      <cdr:x>0.60795</cdr:x>
      <cdr:y>0.74314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81899" y="1574727"/>
          <a:ext cx="726868" cy="96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0.18239</cdr:x>
      <cdr:y>0.57653</cdr:y>
    </cdr:from>
    <cdr:to>
      <cdr:x>0.93229</cdr:x>
      <cdr:y>0.72268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2644" y="1296824"/>
          <a:ext cx="2601126" cy="328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УКОМПЛЕКТОВАННОСТЬ 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0.3984</cdr:x>
      <cdr:y>0.70008</cdr:y>
    </cdr:from>
    <cdr:to>
      <cdr:x>0.60795</cdr:x>
      <cdr:y>0.74314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81899" y="1574727"/>
          <a:ext cx="726868" cy="96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0.18239</cdr:x>
      <cdr:y>0.57653</cdr:y>
    </cdr:from>
    <cdr:to>
      <cdr:x>0.93229</cdr:x>
      <cdr:y>0.72268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2644" y="1296824"/>
          <a:ext cx="2601126" cy="328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УКОМПЛЕКТОВАННОСТЬ 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88%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95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8388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9953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018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9673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0354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2856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464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2403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873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57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0649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9104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412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556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275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4708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394" tIns="40197" rIns="80394" bIns="40197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663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1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3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2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6273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37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65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77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54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08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200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29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6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9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7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7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1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8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06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7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1.jpe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D8033BD-8BA2-486D-860B-01287869CC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5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3" r:id="rId18"/>
    <p:sldLayoutId id="2147483914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9.xml" /><Relationship Id="rId6" Type="http://schemas.openxmlformats.org/officeDocument/2006/relationships/chart" Target="../charts/chart5.xml" /><Relationship Id="rId5" Type="http://schemas.openxmlformats.org/officeDocument/2006/relationships/chart" Target="../charts/chart4.xml" /><Relationship Id="rId4" Type="http://schemas.openxmlformats.org/officeDocument/2006/relationships/chart" Target="../charts/chart3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0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2.jpe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 /><Relationship Id="rId3" Type="http://schemas.openxmlformats.org/officeDocument/2006/relationships/image" Target="../media/image33.jpg" /><Relationship Id="rId7" Type="http://schemas.openxmlformats.org/officeDocument/2006/relationships/image" Target="../media/image37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jpg" /><Relationship Id="rId5" Type="http://schemas.openxmlformats.org/officeDocument/2006/relationships/image" Target="../media/image35.jpg" /><Relationship Id="rId4" Type="http://schemas.openxmlformats.org/officeDocument/2006/relationships/image" Target="../media/image34.jp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 /><Relationship Id="rId3" Type="http://schemas.openxmlformats.org/officeDocument/2006/relationships/image" Target="../media/image39.jpeg" /><Relationship Id="rId7" Type="http://schemas.microsoft.com/office/2007/relationships/hdphoto" Target="../media/hdphoto6.wdp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2.png" /><Relationship Id="rId5" Type="http://schemas.openxmlformats.org/officeDocument/2006/relationships/image" Target="../media/image41.PNG" /><Relationship Id="rId4" Type="http://schemas.openxmlformats.org/officeDocument/2006/relationships/image" Target="../media/image40.png" /><Relationship Id="rId9" Type="http://schemas.microsoft.com/office/2007/relationships/hdphoto" Target="../media/hdphoto7.wdp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6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8.wdp" /><Relationship Id="rId4" Type="http://schemas.openxmlformats.org/officeDocument/2006/relationships/image" Target="../media/image48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 /><Relationship Id="rId2" Type="http://schemas.openxmlformats.org/officeDocument/2006/relationships/chart" Target="../charts/chart6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 /><Relationship Id="rId3" Type="http://schemas.openxmlformats.org/officeDocument/2006/relationships/image" Target="../media/image50.png" /><Relationship Id="rId7" Type="http://schemas.openxmlformats.org/officeDocument/2006/relationships/image" Target="../media/image54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Relationship Id="rId9" Type="http://schemas.openxmlformats.org/officeDocument/2006/relationships/image" Target="../media/image56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9.jpeg" /><Relationship Id="rId5" Type="http://schemas.microsoft.com/office/2007/relationships/hdphoto" Target="../media/hdphoto9.wdp" /><Relationship Id="rId4" Type="http://schemas.openxmlformats.org/officeDocument/2006/relationships/image" Target="../media/image58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1.wdp" /><Relationship Id="rId4" Type="http://schemas.openxmlformats.org/officeDocument/2006/relationships/image" Target="../media/image7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2.PNG" /><Relationship Id="rId4" Type="http://schemas.openxmlformats.org/officeDocument/2006/relationships/image" Target="../media/image61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 /><Relationship Id="rId13" Type="http://schemas.openxmlformats.org/officeDocument/2006/relationships/image" Target="../media/image73.jpeg" /><Relationship Id="rId3" Type="http://schemas.openxmlformats.org/officeDocument/2006/relationships/image" Target="../media/image63.PNG" /><Relationship Id="rId7" Type="http://schemas.openxmlformats.org/officeDocument/2006/relationships/image" Target="../media/image67.jpg" /><Relationship Id="rId12" Type="http://schemas.openxmlformats.org/officeDocument/2006/relationships/image" Target="../media/image72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9.xml" /><Relationship Id="rId6" Type="http://schemas.openxmlformats.org/officeDocument/2006/relationships/image" Target="../media/image66.PNG" /><Relationship Id="rId11" Type="http://schemas.openxmlformats.org/officeDocument/2006/relationships/image" Target="../media/image71.PNG" /><Relationship Id="rId5" Type="http://schemas.openxmlformats.org/officeDocument/2006/relationships/image" Target="../media/image65.PNG" /><Relationship Id="rId10" Type="http://schemas.openxmlformats.org/officeDocument/2006/relationships/image" Target="../media/image70.png" /><Relationship Id="rId4" Type="http://schemas.openxmlformats.org/officeDocument/2006/relationships/image" Target="../media/image64.PNG" /><Relationship Id="rId9" Type="http://schemas.openxmlformats.org/officeDocument/2006/relationships/image" Target="../media/image69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jpeg" /><Relationship Id="rId5" Type="http://schemas.openxmlformats.org/officeDocument/2006/relationships/chart" Target="../charts/chart1.xml" /><Relationship Id="rId4" Type="http://schemas.openxmlformats.org/officeDocument/2006/relationships/image" Target="../media/image9.png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7" Type="http://schemas.microsoft.com/office/2007/relationships/hdphoto" Target="../media/hdphoto4.wdp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3.png" /><Relationship Id="rId5" Type="http://schemas.microsoft.com/office/2007/relationships/hdphoto" Target="../media/hdphoto3.wdp" /><Relationship Id="rId4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 /><Relationship Id="rId3" Type="http://schemas.openxmlformats.org/officeDocument/2006/relationships/image" Target="../media/image14.jpeg" /><Relationship Id="rId7" Type="http://schemas.openxmlformats.org/officeDocument/2006/relationships/image" Target="../media/image18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jpg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9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2.jpeg" /><Relationship Id="rId5" Type="http://schemas.openxmlformats.org/officeDocument/2006/relationships/image" Target="../media/image21.jpeg" /><Relationship Id="rId4" Type="http://schemas.openxmlformats.org/officeDocument/2006/relationships/image" Target="../media/image20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7" Type="http://schemas.openxmlformats.org/officeDocument/2006/relationships/image" Target="../media/image26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5.jpg" /><Relationship Id="rId5" Type="http://schemas.openxmlformats.org/officeDocument/2006/relationships/image" Target="../media/image24.jpg" /><Relationship Id="rId4" Type="http://schemas.microsoft.com/office/2007/relationships/hdphoto" Target="../media/hdphoto5.wdp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914400" y="420322"/>
            <a:ext cx="6934200" cy="646478"/>
          </a:xfrm>
          <a:noFill/>
          <a:effectLst/>
        </p:spPr>
        <p:txBody>
          <a:bodyPr anchor="t">
            <a:noAutofit/>
          </a:bodyPr>
          <a:lstStyle/>
          <a:p>
            <a:pPr algn="r"/>
            <a:r>
              <a:rPr lang="ru-RU" sz="32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Годовой отчет </a:t>
            </a:r>
            <a:r>
              <a:rPr lang="ru-RU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</a:t>
            </a:r>
            <a:r>
              <a:rPr lang="ru-RU" sz="32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год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5363" y="1143000"/>
            <a:ext cx="5886951" cy="153540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Главного врача ГБУЗ «ДГП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NSimSun" panose="02010609030101010101" pitchFamily="49" charset="-122"/>
                <a:cs typeface="Roboto" panose="02000000000000000000" pitchFamily="2" charset="0"/>
              </a:rPr>
              <a:t>№</a:t>
            </a:r>
            <a:r>
              <a:rPr lang="ru-RU" sz="2400" dirty="0">
                <a:latin typeface="Roboto" panose="02000000000000000000" pitchFamily="2" charset="0"/>
                <a:ea typeface="NSimSun" panose="02010609030101010101" pitchFamily="49" charset="-122"/>
                <a:cs typeface="Roboto" panose="02000000000000000000" pitchFamily="2" charset="0"/>
              </a:rPr>
              <a:t>143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NSimSun" panose="02010609030101010101" pitchFamily="49" charset="-122"/>
                <a:cs typeface="Roboto" panose="02000000000000000000" pitchFamily="2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ДЗМ» Власовой Юлии Ивановны</a:t>
            </a:r>
          </a:p>
          <a:p>
            <a:pPr>
              <a:lnSpc>
                <a:spcPct val="120000"/>
              </a:lnSpc>
            </a:pP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медицинскому обслуживанию </a:t>
            </a:r>
          </a:p>
          <a:p>
            <a:pPr>
              <a:lnSpc>
                <a:spcPct val="120000"/>
              </a:lnSpc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детского населения  Рязанского района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ru-RU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14" y="1447800"/>
            <a:ext cx="5081650" cy="434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5186621" cy="29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84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430779" y="4885816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159512" y="0"/>
                </a:moveTo>
                <a:lnTo>
                  <a:pt x="0" y="0"/>
                </a:lnTo>
                <a:lnTo>
                  <a:pt x="0" y="159511"/>
                </a:lnTo>
                <a:lnTo>
                  <a:pt x="24511" y="184022"/>
                </a:lnTo>
                <a:lnTo>
                  <a:pt x="184022" y="184022"/>
                </a:lnTo>
                <a:lnTo>
                  <a:pt x="184022" y="147192"/>
                </a:lnTo>
                <a:lnTo>
                  <a:pt x="12318" y="147192"/>
                </a:lnTo>
                <a:lnTo>
                  <a:pt x="12318" y="12318"/>
                </a:lnTo>
                <a:lnTo>
                  <a:pt x="171767" y="12318"/>
                </a:lnTo>
                <a:lnTo>
                  <a:pt x="159512" y="0"/>
                </a:lnTo>
                <a:close/>
              </a:path>
              <a:path w="184150" h="184150">
                <a:moveTo>
                  <a:pt x="171767" y="12318"/>
                </a:moveTo>
                <a:lnTo>
                  <a:pt x="147193" y="12318"/>
                </a:lnTo>
                <a:lnTo>
                  <a:pt x="147193" y="147192"/>
                </a:lnTo>
                <a:lnTo>
                  <a:pt x="184022" y="147192"/>
                </a:lnTo>
                <a:lnTo>
                  <a:pt x="184022" y="24637"/>
                </a:lnTo>
                <a:lnTo>
                  <a:pt x="171767" y="123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443098" y="4898135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5" h="135254">
                <a:moveTo>
                  <a:pt x="0" y="0"/>
                </a:moveTo>
                <a:lnTo>
                  <a:pt x="0" y="134874"/>
                </a:lnTo>
                <a:lnTo>
                  <a:pt x="134874" y="134874"/>
                </a:lnTo>
                <a:lnTo>
                  <a:pt x="134874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4536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1271015" y="2498659"/>
            <a:ext cx="211210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63310" y="2655883"/>
            <a:ext cx="99631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20"/>
              </a:lnSpc>
            </a:pPr>
            <a:endParaRPr sz="1400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11708" y="4911852"/>
            <a:ext cx="1301496" cy="1301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11708" y="990600"/>
            <a:ext cx="10801350" cy="0"/>
          </a:xfrm>
          <a:custGeom>
            <a:avLst/>
            <a:gdLst/>
            <a:ahLst/>
            <a:cxnLst/>
            <a:rect l="l" t="t" r="r" b="b"/>
            <a:pathLst>
              <a:path w="10801350">
                <a:moveTo>
                  <a:pt x="0" y="0"/>
                </a:moveTo>
                <a:lnTo>
                  <a:pt x="10801350" y="0"/>
                </a:lnTo>
              </a:path>
            </a:pathLst>
          </a:custGeom>
          <a:ln w="57912">
            <a:solidFill>
              <a:srgbClr val="48BDD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TextBox 50"/>
          <p:cNvSpPr txBox="1"/>
          <p:nvPr/>
        </p:nvSpPr>
        <p:spPr>
          <a:xfrm>
            <a:off x="4752552" y="317821"/>
            <a:ext cx="2311568" cy="4308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200" dirty="0"/>
              <a:t>КАДРЫ 2023 ГОД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663310" y="2889372"/>
            <a:ext cx="157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3" name="Диаграмма 72"/>
          <p:cNvGraphicFramePr/>
          <p:nvPr>
            <p:extLst>
              <p:ext uri="{D42A27DB-BD31-4B8C-83A1-F6EECF244321}">
                <p14:modId xmlns:p14="http://schemas.microsoft.com/office/powerpoint/2010/main" val="3017554126"/>
              </p:ext>
            </p:extLst>
          </p:nvPr>
        </p:nvGraphicFramePr>
        <p:xfrm>
          <a:off x="7902426" y="1421297"/>
          <a:ext cx="3468637" cy="246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4" name="Диаграмма 73"/>
          <p:cNvGraphicFramePr/>
          <p:nvPr>
            <p:extLst>
              <p:ext uri="{D42A27DB-BD31-4B8C-83A1-F6EECF244321}">
                <p14:modId xmlns:p14="http://schemas.microsoft.com/office/powerpoint/2010/main" val="3470174258"/>
              </p:ext>
            </p:extLst>
          </p:nvPr>
        </p:nvGraphicFramePr>
        <p:xfrm>
          <a:off x="533400" y="1443130"/>
          <a:ext cx="3468637" cy="243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1062609" y="3996968"/>
            <a:ext cx="282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Физических лиц -29</a:t>
            </a:r>
          </a:p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штатам – 31,5 ставок</a:t>
            </a:r>
          </a:p>
        </p:txBody>
      </p:sp>
      <p:graphicFrame>
        <p:nvGraphicFramePr>
          <p:cNvPr id="80" name="Диаграмма 79"/>
          <p:cNvGraphicFramePr/>
          <p:nvPr>
            <p:extLst>
              <p:ext uri="{D42A27DB-BD31-4B8C-83A1-F6EECF244321}">
                <p14:modId xmlns:p14="http://schemas.microsoft.com/office/powerpoint/2010/main" val="141103833"/>
              </p:ext>
            </p:extLst>
          </p:nvPr>
        </p:nvGraphicFramePr>
        <p:xfrm>
          <a:off x="4289134" y="1443130"/>
          <a:ext cx="3468637" cy="2442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1" name="TextBox 80"/>
          <p:cNvSpPr txBox="1"/>
          <p:nvPr/>
        </p:nvSpPr>
        <p:spPr>
          <a:xfrm>
            <a:off x="4858269" y="4036103"/>
            <a:ext cx="318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Физических лиц - 30</a:t>
            </a:r>
          </a:p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штатам – 34,25 ставки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610600" y="4114800"/>
            <a:ext cx="27556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Физических лиц - 17</a:t>
            </a:r>
          </a:p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штатам – 21,75 ставки</a:t>
            </a:r>
          </a:p>
          <a:p>
            <a:endParaRPr lang="ru-RU" dirty="0"/>
          </a:p>
        </p:txBody>
      </p:sp>
      <p:sp>
        <p:nvSpPr>
          <p:cNvPr id="84" name="TextBox 83"/>
          <p:cNvSpPr txBox="1"/>
          <p:nvPr/>
        </p:nvSpPr>
        <p:spPr>
          <a:xfrm>
            <a:off x="2667000" y="4777470"/>
            <a:ext cx="929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2023 год было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принято 17 врачей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том числе: 6 педиатров участковых, 6 педиатров, 1 заведующая педиатрическим отделением, 1 травматолог-ортопед, 1 невролог, 2 врача ультразвуковой диагностики.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631625" y="5751683"/>
            <a:ext cx="910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к врачам – педиатрам составляет 1-2 дня, к врачам - специалистам 1-3 дня, на лабораторные исследования -1-3 дня, инструментальные исследования 1-5 дня</a:t>
            </a:r>
          </a:p>
        </p:txBody>
      </p:sp>
      <p:sp>
        <p:nvSpPr>
          <p:cNvPr id="87" name="object 5"/>
          <p:cNvSpPr/>
          <p:nvPr/>
        </p:nvSpPr>
        <p:spPr>
          <a:xfrm>
            <a:off x="2447475" y="583878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159512" y="0"/>
                </a:moveTo>
                <a:lnTo>
                  <a:pt x="0" y="0"/>
                </a:lnTo>
                <a:lnTo>
                  <a:pt x="0" y="159511"/>
                </a:lnTo>
                <a:lnTo>
                  <a:pt x="24511" y="184022"/>
                </a:lnTo>
                <a:lnTo>
                  <a:pt x="184022" y="184022"/>
                </a:lnTo>
                <a:lnTo>
                  <a:pt x="184022" y="147192"/>
                </a:lnTo>
                <a:lnTo>
                  <a:pt x="12318" y="147192"/>
                </a:lnTo>
                <a:lnTo>
                  <a:pt x="12318" y="12318"/>
                </a:lnTo>
                <a:lnTo>
                  <a:pt x="171767" y="12318"/>
                </a:lnTo>
                <a:lnTo>
                  <a:pt x="159512" y="0"/>
                </a:lnTo>
                <a:close/>
              </a:path>
              <a:path w="184150" h="184150">
                <a:moveTo>
                  <a:pt x="171767" y="12318"/>
                </a:moveTo>
                <a:lnTo>
                  <a:pt x="147193" y="12318"/>
                </a:lnTo>
                <a:lnTo>
                  <a:pt x="147193" y="147192"/>
                </a:lnTo>
                <a:lnTo>
                  <a:pt x="184022" y="147192"/>
                </a:lnTo>
                <a:lnTo>
                  <a:pt x="184022" y="24637"/>
                </a:lnTo>
                <a:lnTo>
                  <a:pt x="171767" y="123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3845" y="1798766"/>
            <a:ext cx="1447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СТАЛО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204345"/>
            <a:ext cx="8259445" cy="743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850"/>
              </a:lnSpc>
            </a:pPr>
            <a:r>
              <a:rPr sz="2200" spc="-60" dirty="0">
                <a:solidFill>
                  <a:prstClr val="black"/>
                </a:solidFill>
                <a:cs typeface="Calibri"/>
              </a:rPr>
              <a:t>К</a:t>
            </a:r>
            <a:r>
              <a:rPr sz="2200" spc="-50" dirty="0">
                <a:solidFill>
                  <a:prstClr val="black"/>
                </a:solidFill>
                <a:cs typeface="Calibri"/>
              </a:rPr>
              <a:t>А</a:t>
            </a:r>
            <a:r>
              <a:rPr sz="2200" spc="100" dirty="0">
                <a:solidFill>
                  <a:prstClr val="black"/>
                </a:solidFill>
                <a:cs typeface="Calibri"/>
              </a:rPr>
              <a:t>ПИ</a:t>
            </a:r>
            <a:r>
              <a:rPr sz="2200" spc="25" dirty="0">
                <a:solidFill>
                  <a:prstClr val="black"/>
                </a:solidFill>
                <a:cs typeface="Calibri"/>
              </a:rPr>
              <a:t>ТАЛ</a:t>
            </a:r>
            <a:r>
              <a:rPr sz="2200" spc="15" dirty="0">
                <a:solidFill>
                  <a:prstClr val="black"/>
                </a:solidFill>
                <a:cs typeface="Calibri"/>
              </a:rPr>
              <a:t>Ь</a:t>
            </a:r>
            <a:r>
              <a:rPr sz="2200" spc="165" dirty="0">
                <a:solidFill>
                  <a:prstClr val="black"/>
                </a:solidFill>
                <a:cs typeface="Calibri"/>
              </a:rPr>
              <a:t>Н</a:t>
            </a:r>
            <a:r>
              <a:rPr sz="2200" dirty="0">
                <a:solidFill>
                  <a:prstClr val="black"/>
                </a:solidFill>
                <a:cs typeface="Calibri"/>
              </a:rPr>
              <a:t>ЫЙ</a:t>
            </a:r>
            <a:r>
              <a:rPr sz="2200" spc="30" dirty="0">
                <a:solidFill>
                  <a:prstClr val="black"/>
                </a:solidFill>
                <a:cs typeface="Calibri"/>
              </a:rPr>
              <a:t> </a:t>
            </a:r>
            <a:r>
              <a:rPr sz="2200" spc="50" dirty="0">
                <a:solidFill>
                  <a:prstClr val="black"/>
                </a:solidFill>
                <a:cs typeface="Calibri"/>
              </a:rPr>
              <a:t>Р</a:t>
            </a:r>
            <a:r>
              <a:rPr sz="2200" spc="125" dirty="0">
                <a:solidFill>
                  <a:prstClr val="black"/>
                </a:solidFill>
                <a:cs typeface="Calibri"/>
              </a:rPr>
              <a:t>Е</a:t>
            </a:r>
            <a:r>
              <a:rPr sz="2200" spc="-250" dirty="0">
                <a:solidFill>
                  <a:prstClr val="black"/>
                </a:solidFill>
                <a:cs typeface="Calibri"/>
              </a:rPr>
              <a:t>М</a:t>
            </a:r>
            <a:r>
              <a:rPr sz="2200" spc="175" dirty="0">
                <a:solidFill>
                  <a:prstClr val="black"/>
                </a:solidFill>
                <a:cs typeface="Calibri"/>
              </a:rPr>
              <a:t>О</a:t>
            </a:r>
            <a:r>
              <a:rPr sz="2200" spc="165" dirty="0">
                <a:solidFill>
                  <a:prstClr val="black"/>
                </a:solidFill>
                <a:cs typeface="Calibri"/>
              </a:rPr>
              <a:t>Н</a:t>
            </a:r>
            <a:r>
              <a:rPr lang="ru-RU" sz="2200" spc="220" dirty="0">
                <a:solidFill>
                  <a:prstClr val="black"/>
                </a:solidFill>
                <a:cs typeface="Calibri"/>
              </a:rPr>
              <a:t>Т ПОЛИКЛИНИК</a:t>
            </a:r>
            <a:endParaRPr sz="2200" dirty="0">
              <a:solidFill>
                <a:prstClr val="black"/>
              </a:solidFill>
              <a:cs typeface="Calibri"/>
            </a:endParaRPr>
          </a:p>
          <a:p>
            <a:pPr marL="12700" algn="ctr">
              <a:lnSpc>
                <a:spcPts val="2850"/>
              </a:lnSpc>
            </a:pPr>
            <a:r>
              <a:rPr sz="2200" spc="100" dirty="0">
                <a:solidFill>
                  <a:prstClr val="black"/>
                </a:solidFill>
                <a:cs typeface="Calibri"/>
              </a:rPr>
              <a:t>П</a:t>
            </a:r>
            <a:r>
              <a:rPr sz="2200" spc="165" dirty="0">
                <a:solidFill>
                  <a:prstClr val="black"/>
                </a:solidFill>
                <a:cs typeface="Calibri"/>
              </a:rPr>
              <a:t>О</a:t>
            </a:r>
            <a:r>
              <a:rPr sz="2200" spc="60" dirty="0">
                <a:solidFill>
                  <a:prstClr val="black"/>
                </a:solidFill>
                <a:cs typeface="Calibri"/>
              </a:rPr>
              <a:t> </a:t>
            </a:r>
            <a:r>
              <a:rPr sz="2200" spc="165" dirty="0">
                <a:solidFill>
                  <a:prstClr val="black"/>
                </a:solidFill>
                <a:cs typeface="Calibri"/>
              </a:rPr>
              <a:t>Н</a:t>
            </a:r>
            <a:r>
              <a:rPr sz="2200" spc="175" dirty="0">
                <a:solidFill>
                  <a:prstClr val="black"/>
                </a:solidFill>
                <a:cs typeface="Calibri"/>
              </a:rPr>
              <a:t>О</a:t>
            </a:r>
            <a:r>
              <a:rPr sz="2200" spc="110" dirty="0">
                <a:solidFill>
                  <a:prstClr val="black"/>
                </a:solidFill>
                <a:cs typeface="Calibri"/>
              </a:rPr>
              <a:t>В</a:t>
            </a:r>
            <a:r>
              <a:rPr sz="2200" spc="150" dirty="0">
                <a:solidFill>
                  <a:prstClr val="black"/>
                </a:solidFill>
                <a:cs typeface="Calibri"/>
              </a:rPr>
              <a:t>О</a:t>
            </a:r>
            <a:r>
              <a:rPr sz="2200" spc="-250" dirty="0">
                <a:solidFill>
                  <a:prstClr val="black"/>
                </a:solidFill>
                <a:cs typeface="Calibri"/>
              </a:rPr>
              <a:t>М</a:t>
            </a:r>
            <a:r>
              <a:rPr sz="2200" spc="80" dirty="0">
                <a:solidFill>
                  <a:prstClr val="black"/>
                </a:solidFill>
                <a:cs typeface="Calibri"/>
              </a:rPr>
              <a:t>У</a:t>
            </a:r>
            <a:r>
              <a:rPr sz="2200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2200" spc="-250" dirty="0">
                <a:solidFill>
                  <a:prstClr val="black"/>
                </a:solidFill>
                <a:cs typeface="Calibri"/>
              </a:rPr>
              <a:t>М</a:t>
            </a:r>
            <a:r>
              <a:rPr sz="2200" spc="175" dirty="0">
                <a:solidFill>
                  <a:prstClr val="black"/>
                </a:solidFill>
                <a:cs typeface="Calibri"/>
              </a:rPr>
              <a:t>О</a:t>
            </a:r>
            <a:r>
              <a:rPr sz="2200" spc="260" dirty="0">
                <a:solidFill>
                  <a:prstClr val="black"/>
                </a:solidFill>
                <a:cs typeface="Calibri"/>
              </a:rPr>
              <a:t>С</a:t>
            </a:r>
            <a:r>
              <a:rPr sz="2200" spc="40" dirty="0">
                <a:solidFill>
                  <a:prstClr val="black"/>
                </a:solidFill>
                <a:cs typeface="Calibri"/>
              </a:rPr>
              <a:t>К</a:t>
            </a:r>
            <a:r>
              <a:rPr sz="2200" spc="60" dirty="0">
                <a:solidFill>
                  <a:prstClr val="black"/>
                </a:solidFill>
                <a:cs typeface="Calibri"/>
              </a:rPr>
              <a:t>О</a:t>
            </a:r>
            <a:r>
              <a:rPr sz="2200" spc="165" dirty="0">
                <a:solidFill>
                  <a:prstClr val="black"/>
                </a:solidFill>
                <a:cs typeface="Calibri"/>
              </a:rPr>
              <a:t>В</a:t>
            </a:r>
            <a:r>
              <a:rPr sz="2200" spc="170" dirty="0">
                <a:solidFill>
                  <a:prstClr val="black"/>
                </a:solidFill>
                <a:cs typeface="Calibri"/>
              </a:rPr>
              <a:t>С</a:t>
            </a:r>
            <a:r>
              <a:rPr sz="2200" spc="-50" dirty="0">
                <a:solidFill>
                  <a:prstClr val="black"/>
                </a:solidFill>
                <a:cs typeface="Calibri"/>
              </a:rPr>
              <a:t>КО</a:t>
            </a:r>
            <a:r>
              <a:rPr sz="2200" spc="-55" dirty="0">
                <a:solidFill>
                  <a:prstClr val="black"/>
                </a:solidFill>
                <a:cs typeface="Calibri"/>
              </a:rPr>
              <a:t>М</a:t>
            </a:r>
            <a:r>
              <a:rPr sz="2200" spc="80" dirty="0">
                <a:solidFill>
                  <a:prstClr val="black"/>
                </a:solidFill>
                <a:cs typeface="Calibri"/>
              </a:rPr>
              <a:t>У</a:t>
            </a:r>
            <a:r>
              <a:rPr sz="2200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200" spc="260" dirty="0">
                <a:solidFill>
                  <a:prstClr val="black"/>
                </a:solidFill>
                <a:cs typeface="Calibri"/>
              </a:rPr>
              <a:t>С</a:t>
            </a:r>
            <a:r>
              <a:rPr sz="2200" spc="225" dirty="0">
                <a:solidFill>
                  <a:prstClr val="black"/>
                </a:solidFill>
                <a:cs typeface="Calibri"/>
              </a:rPr>
              <a:t>Т</a:t>
            </a:r>
            <a:r>
              <a:rPr sz="2200" spc="-10" dirty="0">
                <a:solidFill>
                  <a:prstClr val="black"/>
                </a:solidFill>
                <a:cs typeface="Calibri"/>
              </a:rPr>
              <a:t>А</a:t>
            </a:r>
            <a:r>
              <a:rPr sz="2200" spc="165" dirty="0">
                <a:solidFill>
                  <a:prstClr val="black"/>
                </a:solidFill>
                <a:cs typeface="Calibri"/>
              </a:rPr>
              <a:t>Н</a:t>
            </a:r>
            <a:r>
              <a:rPr sz="2200" spc="85" dirty="0">
                <a:solidFill>
                  <a:prstClr val="black"/>
                </a:solidFill>
                <a:cs typeface="Calibri"/>
              </a:rPr>
              <a:t>ДАРТУ</a:t>
            </a:r>
            <a:r>
              <a:rPr lang="ru-RU" sz="2200" spc="85" dirty="0">
                <a:solidFill>
                  <a:prstClr val="black"/>
                </a:solidFill>
                <a:cs typeface="Calibri"/>
              </a:rPr>
              <a:t> – ФИЛИАЛ №1</a:t>
            </a:r>
            <a:endParaRPr sz="2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2127" y="1752600"/>
            <a:ext cx="1912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БЫЛО:</a:t>
            </a:r>
          </a:p>
        </p:txBody>
      </p:sp>
      <p:pic>
        <p:nvPicPr>
          <p:cNvPr id="2050" name="Picture 2" descr="https://avatars.mds.yandex.net/get-altay/1981910/2a0000017001eb3fed23f6b4dc417dbd8a40/ori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3"/>
          <a:stretch/>
        </p:blipFill>
        <p:spPr bwMode="auto">
          <a:xfrm>
            <a:off x="609600" y="2362200"/>
            <a:ext cx="5257516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r="13980"/>
          <a:stretch/>
        </p:blipFill>
        <p:spPr>
          <a:xfrm>
            <a:off x="6400800" y="2364377"/>
            <a:ext cx="525780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9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3845" y="1798766"/>
            <a:ext cx="1447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СТАЛО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204345"/>
            <a:ext cx="8259445" cy="743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850"/>
              </a:lnSpc>
            </a:pPr>
            <a:r>
              <a:rPr sz="2200" spc="-60" dirty="0">
                <a:cs typeface="Calibri"/>
              </a:rPr>
              <a:t>К</a:t>
            </a:r>
            <a:r>
              <a:rPr sz="2200" spc="-50" dirty="0">
                <a:cs typeface="Calibri"/>
              </a:rPr>
              <a:t>А</a:t>
            </a:r>
            <a:r>
              <a:rPr sz="2200" spc="100" dirty="0">
                <a:cs typeface="Calibri"/>
              </a:rPr>
              <a:t>ПИ</a:t>
            </a:r>
            <a:r>
              <a:rPr sz="2200" spc="25" dirty="0">
                <a:cs typeface="Calibri"/>
              </a:rPr>
              <a:t>ТАЛ</a:t>
            </a:r>
            <a:r>
              <a:rPr sz="2200" spc="15" dirty="0">
                <a:cs typeface="Calibri"/>
              </a:rPr>
              <a:t>Ь</a:t>
            </a:r>
            <a:r>
              <a:rPr sz="2200" spc="165" dirty="0">
                <a:cs typeface="Calibri"/>
              </a:rPr>
              <a:t>Н</a:t>
            </a:r>
            <a:r>
              <a:rPr sz="2200" dirty="0">
                <a:cs typeface="Calibri"/>
              </a:rPr>
              <a:t>ЫЙ</a:t>
            </a:r>
            <a:r>
              <a:rPr sz="2200" spc="30" dirty="0">
                <a:cs typeface="Calibri"/>
              </a:rPr>
              <a:t> </a:t>
            </a:r>
            <a:r>
              <a:rPr sz="2200" spc="50" dirty="0">
                <a:cs typeface="Calibri"/>
              </a:rPr>
              <a:t>Р</a:t>
            </a:r>
            <a:r>
              <a:rPr sz="2200" spc="125" dirty="0">
                <a:cs typeface="Calibri"/>
              </a:rPr>
              <a:t>Е</a:t>
            </a:r>
            <a:r>
              <a:rPr sz="2200" spc="-250" dirty="0">
                <a:cs typeface="Calibri"/>
              </a:rPr>
              <a:t>М</a:t>
            </a:r>
            <a:r>
              <a:rPr sz="2200" spc="175" dirty="0">
                <a:cs typeface="Calibri"/>
              </a:rPr>
              <a:t>О</a:t>
            </a:r>
            <a:r>
              <a:rPr sz="2200" spc="165" dirty="0">
                <a:cs typeface="Calibri"/>
              </a:rPr>
              <a:t>Н</a:t>
            </a:r>
            <a:r>
              <a:rPr lang="ru-RU" sz="2200" spc="220" dirty="0">
                <a:cs typeface="Calibri"/>
              </a:rPr>
              <a:t>Т ПОЛИКЛИНИК</a:t>
            </a:r>
            <a:endParaRPr sz="2200" dirty="0">
              <a:cs typeface="Calibri"/>
            </a:endParaRPr>
          </a:p>
          <a:p>
            <a:pPr marL="12700" algn="ctr">
              <a:lnSpc>
                <a:spcPts val="2850"/>
              </a:lnSpc>
            </a:pPr>
            <a:r>
              <a:rPr sz="2200" spc="100" dirty="0">
                <a:cs typeface="Calibri"/>
              </a:rPr>
              <a:t>П</a:t>
            </a:r>
            <a:r>
              <a:rPr sz="2200" spc="165" dirty="0">
                <a:cs typeface="Calibri"/>
              </a:rPr>
              <a:t>О</a:t>
            </a:r>
            <a:r>
              <a:rPr sz="2200" spc="60" dirty="0">
                <a:cs typeface="Calibri"/>
              </a:rPr>
              <a:t> </a:t>
            </a:r>
            <a:r>
              <a:rPr sz="2200" spc="165" dirty="0">
                <a:cs typeface="Calibri"/>
              </a:rPr>
              <a:t>Н</a:t>
            </a:r>
            <a:r>
              <a:rPr sz="2200" spc="175" dirty="0">
                <a:cs typeface="Calibri"/>
              </a:rPr>
              <a:t>О</a:t>
            </a:r>
            <a:r>
              <a:rPr sz="2200" spc="110" dirty="0">
                <a:cs typeface="Calibri"/>
              </a:rPr>
              <a:t>В</a:t>
            </a:r>
            <a:r>
              <a:rPr sz="2200" spc="150" dirty="0">
                <a:cs typeface="Calibri"/>
              </a:rPr>
              <a:t>О</a:t>
            </a:r>
            <a:r>
              <a:rPr sz="2200" spc="-250" dirty="0">
                <a:cs typeface="Calibri"/>
              </a:rPr>
              <a:t>М</a:t>
            </a:r>
            <a:r>
              <a:rPr sz="2200" spc="80" dirty="0">
                <a:cs typeface="Calibri"/>
              </a:rPr>
              <a:t>У</a:t>
            </a:r>
            <a:r>
              <a:rPr sz="2200" spc="35" dirty="0">
                <a:cs typeface="Calibri"/>
              </a:rPr>
              <a:t> </a:t>
            </a:r>
            <a:r>
              <a:rPr sz="2200" spc="-250" dirty="0">
                <a:cs typeface="Calibri"/>
              </a:rPr>
              <a:t>М</a:t>
            </a:r>
            <a:r>
              <a:rPr sz="2200" spc="175" dirty="0">
                <a:cs typeface="Calibri"/>
              </a:rPr>
              <a:t>О</a:t>
            </a:r>
            <a:r>
              <a:rPr sz="2200" spc="260" dirty="0">
                <a:cs typeface="Calibri"/>
              </a:rPr>
              <a:t>С</a:t>
            </a:r>
            <a:r>
              <a:rPr sz="2200" spc="40" dirty="0">
                <a:cs typeface="Calibri"/>
              </a:rPr>
              <a:t>К</a:t>
            </a:r>
            <a:r>
              <a:rPr sz="2200" spc="60" dirty="0">
                <a:cs typeface="Calibri"/>
              </a:rPr>
              <a:t>О</a:t>
            </a:r>
            <a:r>
              <a:rPr sz="2200" spc="165" dirty="0">
                <a:cs typeface="Calibri"/>
              </a:rPr>
              <a:t>В</a:t>
            </a:r>
            <a:r>
              <a:rPr sz="2200" spc="170" dirty="0">
                <a:cs typeface="Calibri"/>
              </a:rPr>
              <a:t>С</a:t>
            </a:r>
            <a:r>
              <a:rPr sz="2200" spc="-50" dirty="0">
                <a:cs typeface="Calibri"/>
              </a:rPr>
              <a:t>КО</a:t>
            </a:r>
            <a:r>
              <a:rPr sz="2200" spc="-55" dirty="0">
                <a:cs typeface="Calibri"/>
              </a:rPr>
              <a:t>М</a:t>
            </a:r>
            <a:r>
              <a:rPr sz="2200" spc="80" dirty="0">
                <a:cs typeface="Calibri"/>
              </a:rPr>
              <a:t>У</a:t>
            </a:r>
            <a:r>
              <a:rPr sz="2200" spc="20" dirty="0">
                <a:cs typeface="Calibri"/>
              </a:rPr>
              <a:t> </a:t>
            </a:r>
            <a:r>
              <a:rPr sz="2200" spc="260" dirty="0">
                <a:cs typeface="Calibri"/>
              </a:rPr>
              <a:t>С</a:t>
            </a:r>
            <a:r>
              <a:rPr sz="2200" spc="225" dirty="0">
                <a:cs typeface="Calibri"/>
              </a:rPr>
              <a:t>Т</a:t>
            </a:r>
            <a:r>
              <a:rPr sz="2200" spc="-10" dirty="0">
                <a:cs typeface="Calibri"/>
              </a:rPr>
              <a:t>А</a:t>
            </a:r>
            <a:r>
              <a:rPr sz="2200" spc="165" dirty="0">
                <a:cs typeface="Calibri"/>
              </a:rPr>
              <a:t>Н</a:t>
            </a:r>
            <a:r>
              <a:rPr sz="2200" spc="85" dirty="0">
                <a:cs typeface="Calibri"/>
              </a:rPr>
              <a:t>ДАРТУ</a:t>
            </a:r>
            <a:r>
              <a:rPr lang="ru-RU" sz="2200" spc="85" dirty="0">
                <a:cs typeface="Calibri"/>
              </a:rPr>
              <a:t> – ФИЛИАЛ №1</a:t>
            </a:r>
            <a:endParaRPr sz="2200" dirty="0"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2127" y="1752600"/>
            <a:ext cx="1912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БЫЛО:</a:t>
            </a:r>
          </a:p>
        </p:txBody>
      </p:sp>
      <p:pic>
        <p:nvPicPr>
          <p:cNvPr id="10" name="Рисунок 9" descr="https://avatars.mds.yandex.net/get-altay/367512/2a0000015b9617d7c47a145cf4b81b2f7b77/XXL_height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/>
          <a:stretch/>
        </p:blipFill>
        <p:spPr bwMode="auto">
          <a:xfrm>
            <a:off x="381000" y="2370908"/>
            <a:ext cx="5559425" cy="34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249" r="405" b="-249"/>
          <a:stretch/>
        </p:blipFill>
        <p:spPr>
          <a:xfrm>
            <a:off x="6084396" y="2355668"/>
            <a:ext cx="5686697" cy="349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flipH="1">
            <a:off x="12175958" y="0"/>
            <a:ext cx="473242" cy="292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146504"/>
            <a:ext cx="11734800" cy="664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Торжественное открытие после капитального ремонта 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08.09.2023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35816"/>
            <a:ext cx="3463102" cy="28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810000"/>
            <a:ext cx="3463102" cy="28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22187"/>
            <a:ext cx="3463103" cy="28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0"/>
            <a:ext cx="3463102" cy="2880000"/>
          </a:xfrm>
          <a:prstGeom prst="rect">
            <a:avLst/>
          </a:prstGeom>
        </p:spPr>
      </p:pic>
      <p:pic>
        <p:nvPicPr>
          <p:cNvPr id="3074" name="Picture 2" descr="https://yt3.googleusercontent.com/KoUfqFnfWsu34u1aQNIOWzd4sTLNyZKof8P5M0TP7EF-iUTaovbR06RvTzOBuB0xpXLxQh1QmA=s900-c-k-c0x00ffffff-no-rj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36" y="2667000"/>
            <a:ext cx="3816000" cy="3816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8200" y="262314"/>
            <a:ext cx="10591800" cy="3718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850"/>
              </a:lnSpc>
            </a:pPr>
            <a:r>
              <a:rPr sz="2200" spc="-60" dirty="0">
                <a:cs typeface="Calibri"/>
              </a:rPr>
              <a:t>К</a:t>
            </a:r>
            <a:r>
              <a:rPr sz="2200" spc="-50" dirty="0">
                <a:cs typeface="Calibri"/>
              </a:rPr>
              <a:t>А</a:t>
            </a:r>
            <a:r>
              <a:rPr sz="2200" spc="100" dirty="0">
                <a:cs typeface="Calibri"/>
              </a:rPr>
              <a:t>ПИ</a:t>
            </a:r>
            <a:r>
              <a:rPr sz="2200" spc="25" dirty="0">
                <a:cs typeface="Calibri"/>
              </a:rPr>
              <a:t>ТАЛ</a:t>
            </a:r>
            <a:r>
              <a:rPr sz="2200" spc="15" dirty="0">
                <a:cs typeface="Calibri"/>
              </a:rPr>
              <a:t>Ь</a:t>
            </a:r>
            <a:r>
              <a:rPr sz="2200" spc="165" dirty="0">
                <a:cs typeface="Calibri"/>
              </a:rPr>
              <a:t>Н</a:t>
            </a:r>
            <a:r>
              <a:rPr sz="2200" dirty="0">
                <a:cs typeface="Calibri"/>
              </a:rPr>
              <a:t>ЫЙ</a:t>
            </a:r>
            <a:r>
              <a:rPr sz="2200" spc="30" dirty="0">
                <a:cs typeface="Calibri"/>
              </a:rPr>
              <a:t> </a:t>
            </a:r>
            <a:r>
              <a:rPr sz="2200" spc="50" dirty="0">
                <a:cs typeface="Calibri"/>
              </a:rPr>
              <a:t>Р</a:t>
            </a:r>
            <a:r>
              <a:rPr sz="2200" spc="125" dirty="0">
                <a:cs typeface="Calibri"/>
              </a:rPr>
              <a:t>Е</a:t>
            </a:r>
            <a:r>
              <a:rPr sz="2200" spc="-250" dirty="0">
                <a:cs typeface="Calibri"/>
              </a:rPr>
              <a:t>М</a:t>
            </a:r>
            <a:r>
              <a:rPr sz="2200" spc="175" dirty="0">
                <a:cs typeface="Calibri"/>
              </a:rPr>
              <a:t>О</a:t>
            </a:r>
            <a:r>
              <a:rPr sz="2200" spc="165" dirty="0">
                <a:cs typeface="Calibri"/>
              </a:rPr>
              <a:t>Н</a:t>
            </a:r>
            <a:r>
              <a:rPr lang="ru-RU" sz="2200" spc="220" dirty="0">
                <a:cs typeface="Calibri"/>
              </a:rPr>
              <a:t>Т ПОЛИКЛИНИК </a:t>
            </a:r>
            <a:r>
              <a:rPr sz="2200" spc="100" dirty="0">
                <a:cs typeface="Calibri"/>
              </a:rPr>
              <a:t>П</a:t>
            </a:r>
            <a:r>
              <a:rPr sz="2200" spc="165" dirty="0">
                <a:cs typeface="Calibri"/>
              </a:rPr>
              <a:t>О</a:t>
            </a:r>
            <a:r>
              <a:rPr sz="2200" spc="60" dirty="0">
                <a:cs typeface="Calibri"/>
              </a:rPr>
              <a:t> </a:t>
            </a:r>
            <a:r>
              <a:rPr sz="2200" spc="165" dirty="0">
                <a:cs typeface="Calibri"/>
              </a:rPr>
              <a:t>Н</a:t>
            </a:r>
            <a:r>
              <a:rPr sz="2200" spc="175" dirty="0">
                <a:cs typeface="Calibri"/>
              </a:rPr>
              <a:t>О</a:t>
            </a:r>
            <a:r>
              <a:rPr sz="2200" spc="110" dirty="0">
                <a:cs typeface="Calibri"/>
              </a:rPr>
              <a:t>В</a:t>
            </a:r>
            <a:r>
              <a:rPr sz="2200" spc="150" dirty="0">
                <a:cs typeface="Calibri"/>
              </a:rPr>
              <a:t>О</a:t>
            </a:r>
            <a:r>
              <a:rPr sz="2200" spc="-250" dirty="0">
                <a:cs typeface="Calibri"/>
              </a:rPr>
              <a:t>М</a:t>
            </a:r>
            <a:r>
              <a:rPr sz="2200" spc="80" dirty="0">
                <a:cs typeface="Calibri"/>
              </a:rPr>
              <a:t>У</a:t>
            </a:r>
            <a:r>
              <a:rPr sz="2200" spc="35" dirty="0">
                <a:cs typeface="Calibri"/>
              </a:rPr>
              <a:t> </a:t>
            </a:r>
            <a:r>
              <a:rPr sz="2200" spc="-250" dirty="0">
                <a:cs typeface="Calibri"/>
              </a:rPr>
              <a:t>М</a:t>
            </a:r>
            <a:r>
              <a:rPr sz="2200" spc="175" dirty="0">
                <a:cs typeface="Calibri"/>
              </a:rPr>
              <a:t>О</a:t>
            </a:r>
            <a:r>
              <a:rPr sz="2200" spc="260" dirty="0">
                <a:cs typeface="Calibri"/>
              </a:rPr>
              <a:t>С</a:t>
            </a:r>
            <a:r>
              <a:rPr sz="2200" spc="40" dirty="0">
                <a:cs typeface="Calibri"/>
              </a:rPr>
              <a:t>К</a:t>
            </a:r>
            <a:r>
              <a:rPr sz="2200" spc="60" dirty="0">
                <a:cs typeface="Calibri"/>
              </a:rPr>
              <a:t>О</a:t>
            </a:r>
            <a:r>
              <a:rPr sz="2200" spc="165" dirty="0">
                <a:cs typeface="Calibri"/>
              </a:rPr>
              <a:t>В</a:t>
            </a:r>
            <a:r>
              <a:rPr sz="2200" spc="170" dirty="0">
                <a:cs typeface="Calibri"/>
              </a:rPr>
              <a:t>С</a:t>
            </a:r>
            <a:r>
              <a:rPr sz="2200" spc="-50" dirty="0">
                <a:cs typeface="Calibri"/>
              </a:rPr>
              <a:t>КО</a:t>
            </a:r>
            <a:r>
              <a:rPr sz="2200" spc="-55" dirty="0">
                <a:cs typeface="Calibri"/>
              </a:rPr>
              <a:t>М</a:t>
            </a:r>
            <a:r>
              <a:rPr sz="2200" spc="80" dirty="0">
                <a:cs typeface="Calibri"/>
              </a:rPr>
              <a:t>У</a:t>
            </a:r>
            <a:r>
              <a:rPr sz="2200" spc="20" dirty="0">
                <a:cs typeface="Calibri"/>
              </a:rPr>
              <a:t> </a:t>
            </a:r>
            <a:r>
              <a:rPr sz="2200" spc="260" dirty="0">
                <a:cs typeface="Calibri"/>
              </a:rPr>
              <a:t>С</a:t>
            </a:r>
            <a:r>
              <a:rPr sz="2200" spc="225" dirty="0">
                <a:cs typeface="Calibri"/>
              </a:rPr>
              <a:t>Т</a:t>
            </a:r>
            <a:r>
              <a:rPr sz="2200" spc="-10" dirty="0">
                <a:cs typeface="Calibri"/>
              </a:rPr>
              <a:t>А</a:t>
            </a:r>
            <a:r>
              <a:rPr sz="2200" spc="165" dirty="0">
                <a:cs typeface="Calibri"/>
              </a:rPr>
              <a:t>Н</a:t>
            </a:r>
            <a:r>
              <a:rPr sz="2200" spc="85" dirty="0">
                <a:cs typeface="Calibri"/>
              </a:rPr>
              <a:t>ДАРТУ</a:t>
            </a:r>
            <a:endParaRPr sz="2200" dirty="0"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8"/>
          <a:stretch/>
        </p:blipFill>
        <p:spPr>
          <a:xfrm>
            <a:off x="4108269" y="837146"/>
            <a:ext cx="3810000" cy="289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"/>
          <a:stretch/>
        </p:blipFill>
        <p:spPr>
          <a:xfrm>
            <a:off x="4204064" y="3795740"/>
            <a:ext cx="3714205" cy="2513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22"/>
          <a:stretch/>
        </p:blipFill>
        <p:spPr>
          <a:xfrm>
            <a:off x="7931332" y="852386"/>
            <a:ext cx="3803468" cy="2915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19"/>
          <a:stretch/>
        </p:blipFill>
        <p:spPr>
          <a:xfrm rot="5400000">
            <a:off x="-333697" y="1823045"/>
            <a:ext cx="5361318" cy="34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" r="10022"/>
          <a:stretch/>
        </p:blipFill>
        <p:spPr>
          <a:xfrm>
            <a:off x="7953102" y="3795746"/>
            <a:ext cx="3810001" cy="2484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81451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3808" y="113837"/>
            <a:ext cx="10486192" cy="571963"/>
          </a:xfr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marL="12700">
              <a:lnSpc>
                <a:spcPts val="2850"/>
              </a:lnSpc>
            </a:pPr>
            <a:r>
              <a:rPr lang="ru-RU" sz="2200" spc="-60" dirty="0">
                <a:cs typeface="Calibri"/>
              </a:rPr>
              <a:t>К</a:t>
            </a:r>
            <a:r>
              <a:rPr lang="ru-RU" sz="2200" spc="-50" dirty="0">
                <a:cs typeface="Calibri"/>
              </a:rPr>
              <a:t>А</a:t>
            </a:r>
            <a:r>
              <a:rPr lang="ru-RU" sz="2200" spc="100" dirty="0">
                <a:cs typeface="Calibri"/>
              </a:rPr>
              <a:t>ПИ</a:t>
            </a:r>
            <a:r>
              <a:rPr lang="ru-RU" sz="2200" spc="25" dirty="0">
                <a:cs typeface="Calibri"/>
              </a:rPr>
              <a:t>ТАЛ</a:t>
            </a:r>
            <a:r>
              <a:rPr lang="ru-RU" sz="2200" spc="15" dirty="0">
                <a:cs typeface="Calibri"/>
              </a:rPr>
              <a:t>Ь</a:t>
            </a:r>
            <a:r>
              <a:rPr lang="ru-RU" sz="2200" spc="165" dirty="0">
                <a:cs typeface="Calibri"/>
              </a:rPr>
              <a:t>Н</a:t>
            </a:r>
            <a:r>
              <a:rPr lang="ru-RU" sz="2200" dirty="0">
                <a:cs typeface="Calibri"/>
              </a:rPr>
              <a:t>ЫЙ</a:t>
            </a:r>
            <a:r>
              <a:rPr lang="ru-RU" sz="2200" spc="30" dirty="0">
                <a:cs typeface="Calibri"/>
              </a:rPr>
              <a:t> </a:t>
            </a:r>
            <a:r>
              <a:rPr lang="ru-RU" sz="2200" spc="50" dirty="0">
                <a:cs typeface="Calibri"/>
              </a:rPr>
              <a:t>Р</a:t>
            </a:r>
            <a:r>
              <a:rPr lang="ru-RU" sz="2200" spc="125" dirty="0">
                <a:cs typeface="Calibri"/>
              </a:rPr>
              <a:t>Е</a:t>
            </a:r>
            <a:r>
              <a:rPr lang="ru-RU" sz="2200" spc="-250" dirty="0">
                <a:cs typeface="Calibri"/>
              </a:rPr>
              <a:t>М</a:t>
            </a:r>
            <a:r>
              <a:rPr lang="ru-RU" sz="2200" spc="175" dirty="0">
                <a:cs typeface="Calibri"/>
              </a:rPr>
              <a:t>О</a:t>
            </a:r>
            <a:r>
              <a:rPr lang="ru-RU" sz="2200" spc="165" dirty="0">
                <a:cs typeface="Calibri"/>
              </a:rPr>
              <a:t>Н</a:t>
            </a:r>
            <a:r>
              <a:rPr lang="ru-RU" sz="2200" spc="220" dirty="0">
                <a:cs typeface="Calibri"/>
              </a:rPr>
              <a:t>Т ПОЛИКЛИНИК </a:t>
            </a:r>
            <a:r>
              <a:rPr lang="ru-RU" sz="2200" spc="100" dirty="0">
                <a:cs typeface="Calibri"/>
              </a:rPr>
              <a:t>П</a:t>
            </a:r>
            <a:r>
              <a:rPr lang="ru-RU" sz="2200" spc="165" dirty="0">
                <a:cs typeface="Calibri"/>
              </a:rPr>
              <a:t>О</a:t>
            </a:r>
            <a:r>
              <a:rPr lang="ru-RU" sz="2200" spc="60" dirty="0">
                <a:cs typeface="Calibri"/>
              </a:rPr>
              <a:t> </a:t>
            </a:r>
            <a:r>
              <a:rPr lang="ru-RU" sz="2200" spc="165" dirty="0">
                <a:cs typeface="Calibri"/>
              </a:rPr>
              <a:t>Н</a:t>
            </a:r>
            <a:r>
              <a:rPr lang="ru-RU" sz="2200" spc="175" dirty="0">
                <a:cs typeface="Calibri"/>
              </a:rPr>
              <a:t>О</a:t>
            </a:r>
            <a:r>
              <a:rPr lang="ru-RU" sz="2200" spc="110" dirty="0">
                <a:cs typeface="Calibri"/>
              </a:rPr>
              <a:t>В</a:t>
            </a:r>
            <a:r>
              <a:rPr lang="ru-RU" sz="2200" spc="150" dirty="0">
                <a:cs typeface="Calibri"/>
              </a:rPr>
              <a:t>О</a:t>
            </a:r>
            <a:r>
              <a:rPr lang="ru-RU" sz="2200" spc="-250" dirty="0">
                <a:cs typeface="Calibri"/>
              </a:rPr>
              <a:t>М</a:t>
            </a:r>
            <a:r>
              <a:rPr lang="ru-RU" sz="2200" spc="80" dirty="0">
                <a:cs typeface="Calibri"/>
              </a:rPr>
              <a:t>У</a:t>
            </a:r>
            <a:r>
              <a:rPr lang="ru-RU" sz="2200" spc="35" dirty="0">
                <a:cs typeface="Calibri"/>
              </a:rPr>
              <a:t> </a:t>
            </a:r>
            <a:r>
              <a:rPr lang="ru-RU" sz="2200" spc="-250" dirty="0">
                <a:cs typeface="Calibri"/>
              </a:rPr>
              <a:t>М</a:t>
            </a:r>
            <a:r>
              <a:rPr lang="ru-RU" sz="2200" spc="175" dirty="0">
                <a:cs typeface="Calibri"/>
              </a:rPr>
              <a:t>О</a:t>
            </a:r>
            <a:r>
              <a:rPr lang="ru-RU" sz="2200" spc="260" dirty="0">
                <a:cs typeface="Calibri"/>
              </a:rPr>
              <a:t>С</a:t>
            </a:r>
            <a:r>
              <a:rPr lang="ru-RU" sz="2200" spc="40" dirty="0">
                <a:cs typeface="Calibri"/>
              </a:rPr>
              <a:t>К</a:t>
            </a:r>
            <a:r>
              <a:rPr lang="ru-RU" sz="2200" spc="60" dirty="0">
                <a:cs typeface="Calibri"/>
              </a:rPr>
              <a:t>О</a:t>
            </a:r>
            <a:r>
              <a:rPr lang="ru-RU" sz="2200" spc="165" dirty="0">
                <a:cs typeface="Calibri"/>
              </a:rPr>
              <a:t>В</a:t>
            </a:r>
            <a:r>
              <a:rPr lang="ru-RU" sz="2200" spc="170" dirty="0">
                <a:cs typeface="Calibri"/>
              </a:rPr>
              <a:t>С</a:t>
            </a:r>
            <a:r>
              <a:rPr lang="ru-RU" sz="2200" spc="-50" dirty="0">
                <a:cs typeface="Calibri"/>
              </a:rPr>
              <a:t>КО</a:t>
            </a:r>
            <a:r>
              <a:rPr lang="ru-RU" sz="2200" spc="-55" dirty="0">
                <a:cs typeface="Calibri"/>
              </a:rPr>
              <a:t>М</a:t>
            </a:r>
            <a:r>
              <a:rPr lang="ru-RU" sz="2200" spc="80" dirty="0">
                <a:cs typeface="Calibri"/>
              </a:rPr>
              <a:t>У</a:t>
            </a:r>
            <a:r>
              <a:rPr lang="ru-RU" sz="2200" spc="20" dirty="0">
                <a:cs typeface="Calibri"/>
              </a:rPr>
              <a:t> </a:t>
            </a:r>
            <a:r>
              <a:rPr lang="ru-RU" sz="2200" spc="260" dirty="0">
                <a:cs typeface="Calibri"/>
              </a:rPr>
              <a:t>С</a:t>
            </a:r>
            <a:r>
              <a:rPr lang="ru-RU" sz="2200" spc="225" dirty="0">
                <a:cs typeface="Calibri"/>
              </a:rPr>
              <a:t>Т</a:t>
            </a:r>
            <a:r>
              <a:rPr lang="ru-RU" sz="2200" spc="-10" dirty="0">
                <a:cs typeface="Calibri"/>
              </a:rPr>
              <a:t>А</a:t>
            </a:r>
            <a:r>
              <a:rPr lang="ru-RU" sz="2200" spc="165" dirty="0">
                <a:cs typeface="Calibri"/>
              </a:rPr>
              <a:t>Н</a:t>
            </a:r>
            <a:r>
              <a:rPr lang="ru-RU" sz="2200" spc="85" dirty="0">
                <a:cs typeface="Calibri"/>
              </a:rPr>
              <a:t>ДАРТУ</a:t>
            </a:r>
            <a:endParaRPr lang="ru-RU" sz="2200" dirty="0"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00400"/>
            <a:ext cx="3323530" cy="313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15834" y="609600"/>
            <a:ext cx="108204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Доступная среда в поликлинике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Пологие пандусы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Лифты с большой кабиной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Широкие дверные проёмы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Наличие кресел-каталок в достаточном количестве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3190900"/>
            <a:ext cx="3568262" cy="321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69" y="3229303"/>
            <a:ext cx="3933130" cy="313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383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-71991"/>
            <a:ext cx="10364451" cy="63927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0" tIns="297814" rIns="0" bIns="0" rtlCol="0">
            <a:spAutoFit/>
          </a:bodyPr>
          <a:lstStyle/>
          <a:p>
            <a:pPr marL="112395">
              <a:lnSpc>
                <a:spcPct val="100000"/>
              </a:lnSpc>
            </a:pPr>
            <a:r>
              <a:rPr sz="2200" spc="165" dirty="0">
                <a:latin typeface="+mn-lt"/>
              </a:rPr>
              <a:t>Н</a:t>
            </a:r>
            <a:r>
              <a:rPr sz="2200" spc="-10" dirty="0">
                <a:latin typeface="+mn-lt"/>
              </a:rPr>
              <a:t>А</a:t>
            </a:r>
            <a:r>
              <a:rPr sz="2200" spc="30" dirty="0">
                <a:latin typeface="+mn-lt"/>
              </a:rPr>
              <a:t>Ш</a:t>
            </a:r>
            <a:r>
              <a:rPr sz="2200" spc="95" dirty="0">
                <a:latin typeface="+mn-lt"/>
              </a:rPr>
              <a:t>И</a:t>
            </a:r>
            <a:r>
              <a:rPr sz="2200" spc="25" dirty="0">
                <a:latin typeface="+mn-lt"/>
              </a:rPr>
              <a:t> </a:t>
            </a:r>
            <a:r>
              <a:rPr sz="2200" spc="135" dirty="0">
                <a:latin typeface="+mn-lt"/>
              </a:rPr>
              <a:t>Ц</a:t>
            </a:r>
            <a:r>
              <a:rPr sz="2200" spc="150" dirty="0">
                <a:latin typeface="+mn-lt"/>
              </a:rPr>
              <a:t>ЕНН</a:t>
            </a:r>
            <a:r>
              <a:rPr sz="2200" spc="175" dirty="0">
                <a:latin typeface="+mn-lt"/>
              </a:rPr>
              <a:t>О</a:t>
            </a:r>
            <a:r>
              <a:rPr sz="2200" spc="260" dirty="0">
                <a:latin typeface="+mn-lt"/>
              </a:rPr>
              <a:t>С</a:t>
            </a:r>
            <a:r>
              <a:rPr sz="2200" spc="225" dirty="0">
                <a:latin typeface="+mn-lt"/>
              </a:rPr>
              <a:t>Т</a:t>
            </a:r>
            <a:r>
              <a:rPr sz="2200" spc="95" dirty="0">
                <a:latin typeface="+mn-lt"/>
              </a:rPr>
              <a:t>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4395" b="9891"/>
          <a:stretch/>
        </p:blipFill>
        <p:spPr>
          <a:xfrm>
            <a:off x="2514600" y="89600"/>
            <a:ext cx="1755343" cy="1649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8171" y="1922561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 Уважение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 Командная работа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 Доверие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 Профессионализм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 Доброжелательность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 Пациентоориентированность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" r="8046"/>
          <a:stretch/>
        </p:blipFill>
        <p:spPr>
          <a:xfrm>
            <a:off x="5909391" y="1828800"/>
            <a:ext cx="5791201" cy="364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29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249839" cy="268666"/>
          </a:xfr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200" dirty="0"/>
              <a:t>Работа с обращениями граждан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936622102"/>
              </p:ext>
            </p:extLst>
          </p:nvPr>
        </p:nvGraphicFramePr>
        <p:xfrm>
          <a:off x="381000" y="508494"/>
          <a:ext cx="10134600" cy="6349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54705" y="5105400"/>
            <a:ext cx="304559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Всего за 2023 год – </a:t>
            </a:r>
            <a:r>
              <a:rPr lang="ru-RU" sz="1400" b="1" dirty="0"/>
              <a:t>70 обращений</a:t>
            </a:r>
          </a:p>
          <a:p>
            <a:endParaRPr lang="ru-RU" sz="800" dirty="0"/>
          </a:p>
          <a:p>
            <a:r>
              <a:rPr lang="ru-RU" sz="1400" dirty="0"/>
              <a:t>Обоснованных жалоб – </a:t>
            </a:r>
            <a:r>
              <a:rPr lang="ru-RU" sz="1400" b="1" dirty="0"/>
              <a:t>6 (8,6%)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" r="5714" b="10988"/>
          <a:stretch/>
        </p:blipFill>
        <p:spPr>
          <a:xfrm>
            <a:off x="9070208" y="2851678"/>
            <a:ext cx="2814586" cy="1746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3000" y="825927"/>
            <a:ext cx="3429000" cy="18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15900">
              <a:buClr>
                <a:srgbClr val="001F5F"/>
              </a:buClr>
              <a:buFont typeface="Arial"/>
              <a:buChar char="•"/>
              <a:tabLst>
                <a:tab pos="229235" algn="l"/>
              </a:tabLst>
            </a:pPr>
            <a:r>
              <a:rPr lang="ru-RU" sz="1400" spc="75" dirty="0">
                <a:latin typeface="Calibri"/>
                <a:cs typeface="Calibri"/>
              </a:rPr>
              <a:t>В</a:t>
            </a:r>
            <a:r>
              <a:rPr lang="ru-RU" sz="1400" spc="50" dirty="0">
                <a:latin typeface="Calibri"/>
                <a:cs typeface="Calibri"/>
              </a:rPr>
              <a:t>с</a:t>
            </a:r>
            <a:r>
              <a:rPr lang="ru-RU" sz="1400" dirty="0">
                <a:latin typeface="Calibri"/>
                <a:cs typeface="Calibri"/>
              </a:rPr>
              <a:t>е</a:t>
            </a:r>
            <a:r>
              <a:rPr lang="ru-RU" sz="1400" spc="20" dirty="0">
                <a:latin typeface="Calibri"/>
                <a:cs typeface="Calibri"/>
              </a:rPr>
              <a:t> </a:t>
            </a:r>
            <a:r>
              <a:rPr lang="ru-RU" sz="1400" spc="15" dirty="0">
                <a:latin typeface="Calibri"/>
                <a:cs typeface="Calibri"/>
              </a:rPr>
              <a:t>обращени</a:t>
            </a:r>
            <a:r>
              <a:rPr lang="ru-RU" sz="1400" spc="-15" dirty="0">
                <a:latin typeface="Calibri"/>
                <a:cs typeface="Calibri"/>
              </a:rPr>
              <a:t>я</a:t>
            </a:r>
            <a:r>
              <a:rPr lang="ru-RU" sz="1400" spc="25" dirty="0">
                <a:latin typeface="Calibri"/>
                <a:cs typeface="Calibri"/>
              </a:rPr>
              <a:t> </a:t>
            </a:r>
            <a:r>
              <a:rPr lang="ru-RU" sz="1400" spc="40" dirty="0">
                <a:latin typeface="Calibri"/>
                <a:cs typeface="Calibri"/>
              </a:rPr>
              <a:t>рас</a:t>
            </a:r>
            <a:r>
              <a:rPr lang="ru-RU" sz="1400" spc="25" dirty="0">
                <a:latin typeface="Calibri"/>
                <a:cs typeface="Calibri"/>
              </a:rPr>
              <a:t>с</a:t>
            </a:r>
            <a:r>
              <a:rPr lang="ru-RU" sz="1400" spc="-10" dirty="0">
                <a:latin typeface="Calibri"/>
                <a:cs typeface="Calibri"/>
              </a:rPr>
              <a:t>ма</a:t>
            </a:r>
            <a:r>
              <a:rPr lang="ru-RU" sz="1400" spc="-5" dirty="0">
                <a:latin typeface="Calibri"/>
                <a:cs typeface="Calibri"/>
              </a:rPr>
              <a:t>т</a:t>
            </a:r>
            <a:r>
              <a:rPr lang="ru-RU" sz="1400" spc="5" dirty="0">
                <a:latin typeface="Calibri"/>
                <a:cs typeface="Calibri"/>
              </a:rPr>
              <a:t>р</a:t>
            </a:r>
            <a:r>
              <a:rPr lang="ru-RU" sz="1400" spc="-5" dirty="0">
                <a:latin typeface="Calibri"/>
                <a:cs typeface="Calibri"/>
              </a:rPr>
              <a:t>и</a:t>
            </a:r>
            <a:r>
              <a:rPr lang="ru-RU" sz="1400" spc="25" dirty="0">
                <a:latin typeface="Calibri"/>
                <a:cs typeface="Calibri"/>
              </a:rPr>
              <a:t>вают</a:t>
            </a:r>
            <a:r>
              <a:rPr lang="ru-RU" sz="1400" spc="10" dirty="0">
                <a:latin typeface="Calibri"/>
                <a:cs typeface="Calibri"/>
              </a:rPr>
              <a:t>с</a:t>
            </a:r>
            <a:r>
              <a:rPr lang="ru-RU" sz="1400" spc="-15" dirty="0">
                <a:latin typeface="Calibri"/>
                <a:cs typeface="Calibri"/>
              </a:rPr>
              <a:t>я</a:t>
            </a:r>
            <a:r>
              <a:rPr lang="ru-RU" sz="1400" spc="-1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в</a:t>
            </a:r>
            <a:r>
              <a:rPr lang="ru-RU" sz="1400" spc="4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индив</a:t>
            </a:r>
            <a:r>
              <a:rPr lang="ru-RU" sz="1400" spc="5" dirty="0">
                <a:latin typeface="Calibri"/>
                <a:cs typeface="Calibri"/>
              </a:rPr>
              <a:t>и</a:t>
            </a:r>
            <a:r>
              <a:rPr lang="ru-RU" sz="1400" spc="-15" dirty="0">
                <a:latin typeface="Calibri"/>
                <a:cs typeface="Calibri"/>
              </a:rPr>
              <a:t>дуал</a:t>
            </a:r>
            <a:r>
              <a:rPr lang="ru-RU" sz="1400" spc="-25" dirty="0">
                <a:latin typeface="Calibri"/>
                <a:cs typeface="Calibri"/>
              </a:rPr>
              <a:t>ь</a:t>
            </a:r>
            <a:r>
              <a:rPr lang="ru-RU" sz="1400" spc="-20" dirty="0">
                <a:latin typeface="Calibri"/>
                <a:cs typeface="Calibri"/>
              </a:rPr>
              <a:t>ном</a:t>
            </a:r>
            <a:r>
              <a:rPr lang="ru-RU" sz="1400" spc="5" dirty="0">
                <a:latin typeface="Calibri"/>
                <a:cs typeface="Calibri"/>
              </a:rPr>
              <a:t> </a:t>
            </a:r>
            <a:r>
              <a:rPr lang="ru-RU" sz="1400" spc="20" dirty="0">
                <a:latin typeface="Calibri"/>
                <a:cs typeface="Calibri"/>
              </a:rPr>
              <a:t>п</a:t>
            </a:r>
            <a:r>
              <a:rPr lang="ru-RU" sz="1400" spc="10" dirty="0">
                <a:latin typeface="Calibri"/>
                <a:cs typeface="Calibri"/>
              </a:rPr>
              <a:t>о</a:t>
            </a:r>
            <a:r>
              <a:rPr lang="ru-RU" sz="1400" dirty="0">
                <a:latin typeface="Calibri"/>
                <a:cs typeface="Calibri"/>
              </a:rPr>
              <a:t>р</a:t>
            </a:r>
            <a:r>
              <a:rPr lang="ru-RU" sz="1400" spc="5" dirty="0">
                <a:latin typeface="Calibri"/>
                <a:cs typeface="Calibri"/>
              </a:rPr>
              <a:t>я</a:t>
            </a:r>
            <a:r>
              <a:rPr lang="ru-RU" sz="1400" spc="-30" dirty="0">
                <a:latin typeface="Calibri"/>
                <a:cs typeface="Calibri"/>
              </a:rPr>
              <a:t>дке</a:t>
            </a:r>
            <a:endParaRPr lang="ru-RU" sz="1400" dirty="0">
              <a:latin typeface="Calibri"/>
              <a:cs typeface="Calibri"/>
            </a:endParaRPr>
          </a:p>
          <a:p>
            <a:pPr marL="228600" marR="5080" lvl="0" indent="-215900">
              <a:lnSpc>
                <a:spcPts val="1510"/>
              </a:lnSpc>
              <a:spcBef>
                <a:spcPts val="620"/>
              </a:spcBef>
              <a:buClr>
                <a:srgbClr val="001F5F"/>
              </a:buClr>
              <a:buFont typeface="Arial"/>
              <a:buChar char="•"/>
              <a:tabLst>
                <a:tab pos="229235" algn="l"/>
              </a:tabLst>
            </a:pPr>
            <a:r>
              <a:rPr lang="ru-RU" sz="1400" spc="75" dirty="0">
                <a:latin typeface="Calibri"/>
                <a:cs typeface="Calibri"/>
              </a:rPr>
              <a:t>В</a:t>
            </a:r>
            <a:r>
              <a:rPr lang="ru-RU" sz="1400" spc="30" dirty="0">
                <a:latin typeface="Calibri"/>
                <a:cs typeface="Calibri"/>
              </a:rPr>
              <a:t> </a:t>
            </a:r>
            <a:r>
              <a:rPr lang="ru-RU" sz="1400" spc="45" dirty="0">
                <a:latin typeface="Calibri"/>
                <a:cs typeface="Calibri"/>
              </a:rPr>
              <a:t>с</a:t>
            </a:r>
            <a:r>
              <a:rPr lang="ru-RU" sz="1400" spc="-10" dirty="0">
                <a:latin typeface="Calibri"/>
                <a:cs typeface="Calibri"/>
              </a:rPr>
              <a:t>лучае</a:t>
            </a:r>
            <a:r>
              <a:rPr lang="ru-RU" sz="1400" spc="2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не</a:t>
            </a:r>
            <a:r>
              <a:rPr lang="ru-RU" sz="1400" spc="30" dirty="0">
                <a:latin typeface="Calibri"/>
                <a:cs typeface="Calibri"/>
              </a:rPr>
              <a:t>га</a:t>
            </a:r>
            <a:r>
              <a:rPr lang="ru-RU" sz="1400" spc="35" dirty="0">
                <a:latin typeface="Calibri"/>
                <a:cs typeface="Calibri"/>
              </a:rPr>
              <a:t>т</a:t>
            </a:r>
            <a:r>
              <a:rPr lang="ru-RU" sz="1400" dirty="0">
                <a:latin typeface="Calibri"/>
                <a:cs typeface="Calibri"/>
              </a:rPr>
              <a:t>ивн</a:t>
            </a:r>
            <a:r>
              <a:rPr lang="ru-RU" sz="1400" spc="35" dirty="0">
                <a:latin typeface="Calibri"/>
                <a:cs typeface="Calibri"/>
              </a:rPr>
              <a:t>ого</a:t>
            </a:r>
            <a:r>
              <a:rPr lang="ru-RU" sz="1400" spc="15" dirty="0">
                <a:latin typeface="Calibri"/>
                <a:cs typeface="Calibri"/>
              </a:rPr>
              <a:t> </a:t>
            </a:r>
            <a:r>
              <a:rPr lang="ru-RU" sz="1400" spc="45" dirty="0">
                <a:latin typeface="Calibri"/>
                <a:cs typeface="Calibri"/>
              </a:rPr>
              <a:t>с</a:t>
            </a:r>
            <a:r>
              <a:rPr lang="ru-RU" sz="1400" spc="5" dirty="0">
                <a:latin typeface="Calibri"/>
                <a:cs typeface="Calibri"/>
              </a:rPr>
              <a:t>о</a:t>
            </a:r>
            <a:r>
              <a:rPr lang="ru-RU" sz="1400" spc="-5" dirty="0">
                <a:latin typeface="Calibri"/>
                <a:cs typeface="Calibri"/>
              </a:rPr>
              <a:t>д</a:t>
            </a:r>
            <a:r>
              <a:rPr lang="ru-RU" sz="1400" dirty="0">
                <a:latin typeface="Calibri"/>
                <a:cs typeface="Calibri"/>
              </a:rPr>
              <a:t>е</a:t>
            </a:r>
            <a:r>
              <a:rPr lang="ru-RU" sz="1400" spc="-20" dirty="0">
                <a:latin typeface="Calibri"/>
                <a:cs typeface="Calibri"/>
              </a:rPr>
              <a:t>ржа</a:t>
            </a:r>
            <a:r>
              <a:rPr lang="ru-RU" sz="1400" spc="-30" dirty="0">
                <a:latin typeface="Calibri"/>
                <a:cs typeface="Calibri"/>
              </a:rPr>
              <a:t>н</a:t>
            </a:r>
            <a:r>
              <a:rPr lang="ru-RU" sz="1400" spc="-10" dirty="0">
                <a:latin typeface="Calibri"/>
                <a:cs typeface="Calibri"/>
              </a:rPr>
              <a:t>ия </a:t>
            </a:r>
            <a:r>
              <a:rPr lang="ru-RU" sz="1400" spc="15" dirty="0">
                <a:latin typeface="Calibri"/>
                <a:cs typeface="Calibri"/>
              </a:rPr>
              <a:t>обращени</a:t>
            </a:r>
            <a:r>
              <a:rPr lang="ru-RU" sz="1400" spc="-25" dirty="0">
                <a:latin typeface="Calibri"/>
                <a:cs typeface="Calibri"/>
              </a:rPr>
              <a:t>я</a:t>
            </a:r>
            <a:r>
              <a:rPr lang="ru-RU" sz="1400" spc="-60" dirty="0">
                <a:latin typeface="Calibri"/>
                <a:cs typeface="Calibri"/>
              </a:rPr>
              <a:t>,</a:t>
            </a:r>
            <a:r>
              <a:rPr lang="ru-RU" sz="1400" spc="10" dirty="0">
                <a:latin typeface="Calibri"/>
                <a:cs typeface="Calibri"/>
              </a:rPr>
              <a:t> </a:t>
            </a:r>
            <a:r>
              <a:rPr lang="ru-RU" sz="1400" spc="50" dirty="0">
                <a:latin typeface="Calibri"/>
                <a:cs typeface="Calibri"/>
              </a:rPr>
              <a:t>с</a:t>
            </a:r>
            <a:r>
              <a:rPr lang="ru-RU" sz="1400" spc="5" dirty="0">
                <a:latin typeface="Calibri"/>
                <a:cs typeface="Calibri"/>
              </a:rPr>
              <a:t>пеци</a:t>
            </a:r>
            <a:r>
              <a:rPr lang="ru-RU" sz="1400" dirty="0">
                <a:latin typeface="Calibri"/>
                <a:cs typeface="Calibri"/>
              </a:rPr>
              <a:t>алисты</a:t>
            </a:r>
            <a:r>
              <a:rPr lang="ru-RU" sz="1400" spc="5" dirty="0">
                <a:latin typeface="Calibri"/>
                <a:cs typeface="Calibri"/>
              </a:rPr>
              <a:t> </a:t>
            </a:r>
            <a:r>
              <a:rPr lang="ru-RU" sz="1400" spc="20" dirty="0">
                <a:latin typeface="Calibri"/>
                <a:cs typeface="Calibri"/>
              </a:rPr>
              <a:t>п</a:t>
            </a:r>
            <a:r>
              <a:rPr lang="ru-RU" sz="1400" spc="10" dirty="0">
                <a:latin typeface="Calibri"/>
                <a:cs typeface="Calibri"/>
              </a:rPr>
              <a:t>о</a:t>
            </a:r>
            <a:r>
              <a:rPr lang="ru-RU" sz="1400" spc="-30" dirty="0">
                <a:latin typeface="Calibri"/>
                <a:cs typeface="Calibri"/>
              </a:rPr>
              <a:t>ли</a:t>
            </a:r>
            <a:r>
              <a:rPr lang="ru-RU" sz="1400" spc="-25" dirty="0">
                <a:latin typeface="Calibri"/>
                <a:cs typeface="Calibri"/>
              </a:rPr>
              <a:t>к</a:t>
            </a:r>
            <a:r>
              <a:rPr lang="ru-RU" sz="1400" spc="-10" dirty="0">
                <a:latin typeface="Calibri"/>
                <a:cs typeface="Calibri"/>
              </a:rPr>
              <a:t>лини</a:t>
            </a:r>
            <a:r>
              <a:rPr lang="ru-RU" sz="1400" spc="-60" dirty="0">
                <a:latin typeface="Calibri"/>
                <a:cs typeface="Calibri"/>
              </a:rPr>
              <a:t>к</a:t>
            </a:r>
            <a:r>
              <a:rPr lang="ru-RU" sz="1400" spc="5" dirty="0">
                <a:latin typeface="Calibri"/>
                <a:cs typeface="Calibri"/>
              </a:rPr>
              <a:t>и</a:t>
            </a:r>
            <a:r>
              <a:rPr lang="ru-RU" sz="1400" spc="-15" dirty="0">
                <a:latin typeface="Calibri"/>
                <a:cs typeface="Calibri"/>
              </a:rPr>
              <a:t> </a:t>
            </a:r>
            <a:r>
              <a:rPr lang="ru-RU" sz="1400" spc="20" dirty="0">
                <a:latin typeface="Calibri"/>
                <a:cs typeface="Calibri"/>
              </a:rPr>
              <a:t>вст</a:t>
            </a:r>
            <a:r>
              <a:rPr lang="ru-RU" sz="1400" spc="30" dirty="0">
                <a:latin typeface="Calibri"/>
                <a:cs typeface="Calibri"/>
              </a:rPr>
              <a:t>у</a:t>
            </a:r>
            <a:r>
              <a:rPr lang="ru-RU" sz="1400" spc="20" dirty="0">
                <a:latin typeface="Calibri"/>
                <a:cs typeface="Calibri"/>
              </a:rPr>
              <a:t>пают</a:t>
            </a:r>
            <a:r>
              <a:rPr lang="ru-RU" sz="1400" spc="1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в</a:t>
            </a:r>
            <a:r>
              <a:rPr lang="ru-RU" sz="1400" spc="30" dirty="0">
                <a:latin typeface="Calibri"/>
                <a:cs typeface="Calibri"/>
              </a:rPr>
              <a:t> </a:t>
            </a:r>
            <a:r>
              <a:rPr lang="ru-RU" sz="1400" spc="-35" dirty="0">
                <a:latin typeface="Calibri"/>
                <a:cs typeface="Calibri"/>
              </a:rPr>
              <a:t>д</a:t>
            </a:r>
            <a:r>
              <a:rPr lang="ru-RU" sz="1400" spc="10" dirty="0">
                <a:latin typeface="Calibri"/>
                <a:cs typeface="Calibri"/>
              </a:rPr>
              <a:t>иалог</a:t>
            </a:r>
            <a:r>
              <a:rPr lang="ru-RU" sz="1400" spc="40" dirty="0">
                <a:latin typeface="Calibri"/>
                <a:cs typeface="Calibri"/>
              </a:rPr>
              <a:t> </a:t>
            </a:r>
            <a:r>
              <a:rPr lang="ru-RU" sz="1400" spc="55" dirty="0">
                <a:latin typeface="Calibri"/>
                <a:cs typeface="Calibri"/>
              </a:rPr>
              <a:t>с</a:t>
            </a:r>
            <a:r>
              <a:rPr lang="ru-RU" sz="1400" spc="30" dirty="0">
                <a:latin typeface="Calibri"/>
                <a:cs typeface="Calibri"/>
              </a:rPr>
              <a:t> </a:t>
            </a:r>
            <a:r>
              <a:rPr lang="ru-RU" sz="1400" spc="-10" dirty="0">
                <a:latin typeface="Calibri"/>
                <a:cs typeface="Calibri"/>
              </a:rPr>
              <a:t>п</a:t>
            </a:r>
            <a:r>
              <a:rPr lang="ru-RU" sz="1400" spc="10" dirty="0">
                <a:latin typeface="Calibri"/>
                <a:cs typeface="Calibri"/>
              </a:rPr>
              <a:t>аци</a:t>
            </a:r>
            <a:r>
              <a:rPr lang="ru-RU" sz="1400" dirty="0">
                <a:latin typeface="Calibri"/>
                <a:cs typeface="Calibri"/>
              </a:rPr>
              <a:t>е</a:t>
            </a:r>
            <a:r>
              <a:rPr lang="ru-RU" sz="1400" spc="30" dirty="0">
                <a:latin typeface="Calibri"/>
                <a:cs typeface="Calibri"/>
              </a:rPr>
              <a:t>нт</a:t>
            </a:r>
            <a:r>
              <a:rPr lang="ru-RU" sz="1400" spc="-35" dirty="0">
                <a:latin typeface="Calibri"/>
                <a:cs typeface="Calibri"/>
              </a:rPr>
              <a:t>ом</a:t>
            </a:r>
            <a:r>
              <a:rPr lang="ru-RU" sz="1400" spc="-15" dirty="0">
                <a:latin typeface="Calibri"/>
                <a:cs typeface="Calibri"/>
              </a:rPr>
              <a:t> </a:t>
            </a:r>
            <a:r>
              <a:rPr lang="ru-RU" sz="1400" spc="5" dirty="0">
                <a:latin typeface="Calibri"/>
                <a:cs typeface="Calibri"/>
              </a:rPr>
              <a:t>и</a:t>
            </a:r>
            <a:r>
              <a:rPr lang="ru-RU" sz="1400" spc="30" dirty="0">
                <a:latin typeface="Calibri"/>
                <a:cs typeface="Calibri"/>
              </a:rPr>
              <a:t> </a:t>
            </a:r>
            <a:r>
              <a:rPr lang="ru-RU" sz="1400" spc="10" dirty="0">
                <a:latin typeface="Calibri"/>
                <a:cs typeface="Calibri"/>
              </a:rPr>
              <a:t>де</a:t>
            </a:r>
            <a:r>
              <a:rPr lang="ru-RU" sz="1400" spc="15" dirty="0">
                <a:latin typeface="Calibri"/>
                <a:cs typeface="Calibri"/>
              </a:rPr>
              <a:t>т</a:t>
            </a:r>
            <a:r>
              <a:rPr lang="ru-RU" sz="1400" dirty="0">
                <a:latin typeface="Calibri"/>
                <a:cs typeface="Calibri"/>
              </a:rPr>
              <a:t>ализир</a:t>
            </a:r>
            <a:r>
              <a:rPr lang="ru-RU" sz="1400" spc="5" dirty="0">
                <a:latin typeface="Calibri"/>
                <a:cs typeface="Calibri"/>
              </a:rPr>
              <a:t>у</a:t>
            </a:r>
            <a:r>
              <a:rPr lang="ru-RU" sz="1400" spc="-25" dirty="0">
                <a:latin typeface="Calibri"/>
                <a:cs typeface="Calibri"/>
              </a:rPr>
              <a:t>ю</a:t>
            </a:r>
            <a:r>
              <a:rPr lang="ru-RU" sz="1400" spc="55" dirty="0">
                <a:latin typeface="Calibri"/>
                <a:cs typeface="Calibri"/>
              </a:rPr>
              <a:t>т</a:t>
            </a:r>
            <a:r>
              <a:rPr lang="ru-RU" sz="1400" spc="-15" dirty="0">
                <a:latin typeface="Calibri"/>
                <a:cs typeface="Calibri"/>
              </a:rPr>
              <a:t> </a:t>
            </a:r>
            <a:r>
              <a:rPr lang="ru-RU" sz="1400" spc="20" dirty="0">
                <a:latin typeface="Calibri"/>
                <a:cs typeface="Calibri"/>
              </a:rPr>
              <a:t>пр</a:t>
            </a:r>
            <a:r>
              <a:rPr lang="ru-RU" sz="1400" spc="10" dirty="0">
                <a:latin typeface="Calibri"/>
                <a:cs typeface="Calibri"/>
              </a:rPr>
              <a:t>о</a:t>
            </a:r>
            <a:r>
              <a:rPr lang="ru-RU" sz="1400" spc="-30" dirty="0">
                <a:latin typeface="Calibri"/>
                <a:cs typeface="Calibri"/>
              </a:rPr>
              <a:t>бле</a:t>
            </a:r>
            <a:r>
              <a:rPr lang="ru-RU" sz="1400" spc="-35" dirty="0">
                <a:latin typeface="Calibri"/>
                <a:cs typeface="Calibri"/>
              </a:rPr>
              <a:t>м</a:t>
            </a:r>
            <a:r>
              <a:rPr lang="ru-RU" sz="1400" spc="-20" dirty="0">
                <a:latin typeface="Calibri"/>
                <a:cs typeface="Calibri"/>
              </a:rPr>
              <a:t>у</a:t>
            </a:r>
            <a:r>
              <a:rPr lang="ru-RU" sz="1400" spc="10" dirty="0">
                <a:latin typeface="Calibri"/>
                <a:cs typeface="Calibri"/>
              </a:rPr>
              <a:t> </a:t>
            </a:r>
            <a:r>
              <a:rPr lang="ru-RU" sz="1400" spc="-35" dirty="0">
                <a:latin typeface="Calibri"/>
                <a:cs typeface="Calibri"/>
              </a:rPr>
              <a:t>дл</a:t>
            </a:r>
            <a:r>
              <a:rPr lang="ru-RU" sz="1400" spc="-15" dirty="0">
                <a:latin typeface="Calibri"/>
                <a:cs typeface="Calibri"/>
              </a:rPr>
              <a:t>я</a:t>
            </a:r>
            <a:r>
              <a:rPr lang="ru-RU" sz="1400" spc="35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ее</a:t>
            </a:r>
            <a:r>
              <a:rPr lang="ru-RU" sz="1400" spc="20" dirty="0">
                <a:latin typeface="Calibri"/>
                <a:cs typeface="Calibri"/>
              </a:rPr>
              <a:t> </a:t>
            </a:r>
            <a:r>
              <a:rPr lang="ru-RU" sz="1400" spc="5" dirty="0">
                <a:latin typeface="Calibri"/>
                <a:cs typeface="Calibri"/>
              </a:rPr>
              <a:t>р</a:t>
            </a:r>
            <a:r>
              <a:rPr lang="ru-RU" sz="1400" spc="10" dirty="0">
                <a:latin typeface="Calibri"/>
                <a:cs typeface="Calibri"/>
              </a:rPr>
              <a:t>е</a:t>
            </a:r>
            <a:r>
              <a:rPr lang="ru-RU" sz="1400" spc="-10" dirty="0">
                <a:latin typeface="Calibri"/>
                <a:cs typeface="Calibri"/>
              </a:rPr>
              <a:t>ш</a:t>
            </a:r>
            <a:r>
              <a:rPr lang="ru-RU" sz="1400" dirty="0">
                <a:latin typeface="Calibri"/>
                <a:cs typeface="Calibri"/>
              </a:rPr>
              <a:t>ения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2276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941614" y="20186"/>
            <a:ext cx="10211425" cy="6392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297814" rIns="0" bIns="0" rtlCol="0">
            <a:spAutoFit/>
          </a:bodyPr>
          <a:lstStyle/>
          <a:p>
            <a:pPr marL="112395">
              <a:lnSpc>
                <a:spcPct val="100000"/>
              </a:lnSpc>
            </a:pPr>
            <a:r>
              <a:rPr lang="ru-RU" sz="2200" spc="40" dirty="0"/>
              <a:t>ИСТОЧНИКИ Обратной связи</a:t>
            </a:r>
            <a:endParaRPr sz="2200" spc="-120" dirty="0"/>
          </a:p>
        </p:txBody>
      </p:sp>
      <p:sp>
        <p:nvSpPr>
          <p:cNvPr id="47" name="TextBox 46"/>
          <p:cNvSpPr txBox="1"/>
          <p:nvPr/>
        </p:nvSpPr>
        <p:spPr>
          <a:xfrm>
            <a:off x="1098659" y="2936250"/>
            <a:ext cx="735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  ✓</a:t>
            </a:r>
            <a:r>
              <a:rPr lang="en-US" b="1" dirty="0">
                <a:solidFill>
                  <a:schemeClr val="tx2"/>
                </a:solidFill>
              </a:rPr>
              <a:t>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СЕТИ: ОДНОКЛАССНИКИ, ВКОНТАКТЕ, ТЕЛЕГРАМ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219200" y="1137848"/>
            <a:ext cx="730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«ГОРЯЧЕЙ ЛИНИИ»: 8-985-076-29-01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38950" y="1665446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САЙТ: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 DGP 143. RU</a:t>
            </a:r>
            <a:endParaRPr lang="ru-RU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38721" y="226782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  ✓</a:t>
            </a:r>
            <a:r>
              <a:rPr lang="en-US" b="1" dirty="0">
                <a:solidFill>
                  <a:schemeClr val="tx2"/>
                </a:solidFill>
              </a:rPr>
              <a:t>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 ЭЛЕКТРОННОЙ ПОЧТЫ:  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DGP 143 @ ZDRAV. MOS. RU</a:t>
            </a:r>
          </a:p>
          <a:p>
            <a:r>
              <a:rPr lang="ru-RU" dirty="0"/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03818" y="3576106"/>
            <a:ext cx="870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✓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ЛИЧНЫЙ ПРИЁМ ГЛАВНОГО ВРАЧА, ЗАМЕСТИТЕЛЕЙ, ЗАВЕДУЮЩИХ ФИЛИАЛАМИ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r="9980" b="2080"/>
          <a:stretch/>
        </p:blipFill>
        <p:spPr>
          <a:xfrm>
            <a:off x="5381365" y="4281894"/>
            <a:ext cx="1662742" cy="1962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07" y="4326385"/>
            <a:ext cx="1447800" cy="1869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0" t="51" r="-559" b="1713"/>
          <a:stretch/>
        </p:blipFill>
        <p:spPr>
          <a:xfrm>
            <a:off x="1904999" y="4311564"/>
            <a:ext cx="1440685" cy="200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6726" r="4585" b="-57"/>
          <a:stretch/>
        </p:blipFill>
        <p:spPr>
          <a:xfrm>
            <a:off x="481572" y="4330158"/>
            <a:ext cx="1371600" cy="1924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70" y="4311565"/>
            <a:ext cx="1429604" cy="1945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r="2553" b="3125"/>
          <a:stretch/>
        </p:blipFill>
        <p:spPr>
          <a:xfrm>
            <a:off x="3397511" y="4003139"/>
            <a:ext cx="1933409" cy="2727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4374" r="11124" b="-843"/>
          <a:stretch/>
        </p:blipFill>
        <p:spPr>
          <a:xfrm>
            <a:off x="10077408" y="4302816"/>
            <a:ext cx="1828799" cy="200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97449"/>
            <a:ext cx="10364451" cy="63927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0" tIns="297814" rIns="0" bIns="0" rtlCol="0">
            <a:spAutoFit/>
          </a:bodyPr>
          <a:lstStyle/>
          <a:p>
            <a:pPr marL="112395">
              <a:lnSpc>
                <a:spcPct val="100000"/>
              </a:lnSpc>
            </a:pPr>
            <a:r>
              <a:rPr sz="2200" spc="165" dirty="0"/>
              <a:t>Н</a:t>
            </a:r>
            <a:r>
              <a:rPr sz="2200" spc="-10" dirty="0"/>
              <a:t>А</a:t>
            </a:r>
            <a:r>
              <a:rPr sz="2200" spc="30" dirty="0"/>
              <a:t>Ш</a:t>
            </a:r>
            <a:r>
              <a:rPr sz="2200" spc="95" dirty="0"/>
              <a:t>И</a:t>
            </a:r>
            <a:r>
              <a:rPr sz="2200" spc="25" dirty="0"/>
              <a:t> </a:t>
            </a:r>
            <a:r>
              <a:rPr lang="ru-RU" sz="2200" spc="25" dirty="0"/>
              <a:t>задачи на 2024 год</a:t>
            </a:r>
            <a:endParaRPr sz="2200" spc="95" dirty="0"/>
          </a:p>
        </p:txBody>
      </p:sp>
      <p:sp>
        <p:nvSpPr>
          <p:cNvPr id="4" name="object 4"/>
          <p:cNvSpPr txBox="1"/>
          <p:nvPr/>
        </p:nvSpPr>
        <p:spPr>
          <a:xfrm>
            <a:off x="508000" y="2209800"/>
            <a:ext cx="5511800" cy="327782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indent="-4572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✓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Постоянная работа над качеством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12700" indent="-4572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   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медицинской помощи</a:t>
            </a: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✓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Непрерывное обучение персонала новым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   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методам оказания медицинской помощи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>
              <a:lnSpc>
                <a:spcPct val="100000"/>
              </a:lnSpc>
              <a:spcBef>
                <a:spcPts val="22"/>
              </a:spcBef>
              <a:buClr>
                <a:srgbClr val="001F5F"/>
              </a:buClr>
            </a:pPr>
            <a:endParaRPr sz="165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✓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Внедрение новых методов по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  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маршрутизации пациентов на диагностику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  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лечение</a:t>
            </a: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endParaRPr lang="en-US" sz="16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r>
              <a:rPr lang="ru-RU" sz="20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✓</a:t>
            </a:r>
            <a:r>
              <a:rPr lang="en-US" sz="20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 </a:t>
            </a:r>
            <a:r>
              <a:rPr lang="ru-RU" sz="20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Дружелюбие в поликлинике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2912"/>
            <a:ext cx="1447799" cy="1476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840"/>
          <a:stretch/>
        </p:blipFill>
        <p:spPr>
          <a:xfrm>
            <a:off x="7772400" y="1001477"/>
            <a:ext cx="3962399" cy="26308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E4D492-00B0-6286-7A1A-F24D2A329D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3742" r="9773" b="-3742"/>
          <a:stretch/>
        </p:blipFill>
        <p:spPr>
          <a:xfrm>
            <a:off x="6553200" y="3897077"/>
            <a:ext cx="4038600" cy="26308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6313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42" y="-54134"/>
            <a:ext cx="12192000" cy="6857996"/>
          </a:xfrm>
          <a:prstGeom prst="rect">
            <a:avLst/>
          </a:prstGeom>
          <a:blipFill dpi="0" rotWithShape="1">
            <a:blip r:embed="rId3">
              <a:alphaModFix amt="32000"/>
            </a:blip>
            <a:srcRect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324600" y="830745"/>
            <a:ext cx="6048756" cy="5201412"/>
          </a:xfrm>
          <a:custGeom>
            <a:avLst/>
            <a:gdLst/>
            <a:ahLst/>
            <a:cxnLst/>
            <a:rect l="l" t="t" r="r" b="b"/>
            <a:pathLst>
              <a:path w="5779134" h="4739640">
                <a:moveTo>
                  <a:pt x="5686425" y="0"/>
                </a:moveTo>
                <a:lnTo>
                  <a:pt x="87999" y="111"/>
                </a:lnTo>
                <a:lnTo>
                  <a:pt x="47361" y="11753"/>
                </a:lnTo>
                <a:lnTo>
                  <a:pt x="16850" y="39273"/>
                </a:lnTo>
                <a:lnTo>
                  <a:pt x="1139" y="77994"/>
                </a:lnTo>
                <a:lnTo>
                  <a:pt x="0" y="92582"/>
                </a:lnTo>
                <a:lnTo>
                  <a:pt x="112" y="4651632"/>
                </a:lnTo>
                <a:lnTo>
                  <a:pt x="11760" y="4692253"/>
                </a:lnTo>
                <a:lnTo>
                  <a:pt x="39279" y="4722775"/>
                </a:lnTo>
                <a:lnTo>
                  <a:pt x="77996" y="4738498"/>
                </a:lnTo>
                <a:lnTo>
                  <a:pt x="92582" y="4739640"/>
                </a:lnTo>
                <a:lnTo>
                  <a:pt x="5691029" y="4739527"/>
                </a:lnTo>
                <a:lnTo>
                  <a:pt x="5731657" y="4727865"/>
                </a:lnTo>
                <a:lnTo>
                  <a:pt x="5762162" y="4700326"/>
                </a:lnTo>
                <a:lnTo>
                  <a:pt x="5777868" y="4661609"/>
                </a:lnTo>
                <a:lnTo>
                  <a:pt x="5779008" y="4647031"/>
                </a:lnTo>
                <a:lnTo>
                  <a:pt x="5778896" y="87999"/>
                </a:lnTo>
                <a:lnTo>
                  <a:pt x="5767254" y="47361"/>
                </a:lnTo>
                <a:lnTo>
                  <a:pt x="5739734" y="16850"/>
                </a:lnTo>
                <a:lnTo>
                  <a:pt x="5701013" y="1139"/>
                </a:lnTo>
                <a:lnTo>
                  <a:pt x="5686425" y="0"/>
                </a:lnTo>
                <a:close/>
              </a:path>
            </a:pathLst>
          </a:custGeom>
          <a:blipFill>
            <a:blip r:embed="rId3">
              <a:alphaModFix amt="32000"/>
            </a:blip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996178" y="411071"/>
            <a:ext cx="6195822" cy="10387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 marR="5080" indent="-3175" algn="ctr">
              <a:lnSpc>
                <a:spcPts val="2700"/>
              </a:lnSpc>
            </a:pPr>
            <a:r>
              <a:rPr lang="ru-RU" sz="2000" spc="100" dirty="0">
                <a:latin typeface="+mj-lt"/>
                <a:cs typeface="Calibri"/>
              </a:rPr>
              <a:t>Филиал №1 </a:t>
            </a:r>
            <a:r>
              <a:rPr sz="2000" spc="100" dirty="0">
                <a:latin typeface="+mj-lt"/>
                <a:cs typeface="Calibri"/>
              </a:rPr>
              <a:t>Г</a:t>
            </a:r>
            <a:r>
              <a:rPr sz="2000" spc="10" dirty="0">
                <a:latin typeface="+mj-lt"/>
                <a:cs typeface="Calibri"/>
              </a:rPr>
              <a:t>Б</a:t>
            </a:r>
            <a:r>
              <a:rPr sz="2000" spc="125" dirty="0">
                <a:latin typeface="+mj-lt"/>
                <a:cs typeface="Calibri"/>
              </a:rPr>
              <a:t>УЗ</a:t>
            </a:r>
            <a:r>
              <a:rPr sz="2000" spc="25" dirty="0">
                <a:latin typeface="+mj-lt"/>
                <a:cs typeface="Calibri"/>
              </a:rPr>
              <a:t> </a:t>
            </a:r>
            <a:r>
              <a:rPr sz="2000" spc="-140" dirty="0">
                <a:latin typeface="+mj-lt"/>
                <a:cs typeface="Calibri"/>
              </a:rPr>
              <a:t>«</a:t>
            </a:r>
            <a:r>
              <a:rPr sz="2000" spc="90" dirty="0">
                <a:latin typeface="+mj-lt"/>
                <a:cs typeface="Calibri"/>
              </a:rPr>
              <a:t>Д</a:t>
            </a:r>
            <a:r>
              <a:rPr sz="2000" spc="100" dirty="0">
                <a:latin typeface="+mj-lt"/>
                <a:cs typeface="Calibri"/>
              </a:rPr>
              <a:t>Г</a:t>
            </a:r>
            <a:r>
              <a:rPr sz="2000" spc="90" dirty="0">
                <a:latin typeface="+mj-lt"/>
                <a:cs typeface="Calibri"/>
              </a:rPr>
              <a:t>П</a:t>
            </a:r>
            <a:r>
              <a:rPr sz="2000" spc="35" dirty="0">
                <a:latin typeface="+mj-lt"/>
                <a:cs typeface="Calibri"/>
              </a:rPr>
              <a:t> </a:t>
            </a:r>
            <a:r>
              <a:rPr sz="2000" spc="50" dirty="0">
                <a:latin typeface="+mj-lt"/>
                <a:cs typeface="Calibri"/>
              </a:rPr>
              <a:t>№</a:t>
            </a:r>
            <a:r>
              <a:rPr sz="2000" spc="65" dirty="0">
                <a:latin typeface="+mj-lt"/>
                <a:cs typeface="Calibri"/>
              </a:rPr>
              <a:t> </a:t>
            </a:r>
            <a:r>
              <a:rPr sz="2000" spc="110" dirty="0">
                <a:latin typeface="+mj-lt"/>
                <a:cs typeface="Calibri"/>
              </a:rPr>
              <a:t>14</a:t>
            </a:r>
            <a:r>
              <a:rPr sz="2000" spc="100" dirty="0">
                <a:latin typeface="+mj-lt"/>
                <a:cs typeface="Calibri"/>
              </a:rPr>
              <a:t>3</a:t>
            </a:r>
            <a:r>
              <a:rPr sz="2000" spc="55" dirty="0">
                <a:latin typeface="+mj-lt"/>
                <a:cs typeface="Calibri"/>
              </a:rPr>
              <a:t> </a:t>
            </a:r>
            <a:r>
              <a:rPr sz="2000" spc="90" dirty="0">
                <a:latin typeface="+mj-lt"/>
                <a:cs typeface="Calibri"/>
              </a:rPr>
              <a:t>Д</a:t>
            </a:r>
            <a:r>
              <a:rPr sz="2000" spc="-25" dirty="0">
                <a:latin typeface="+mj-lt"/>
                <a:cs typeface="Calibri"/>
              </a:rPr>
              <a:t>ЗМ</a:t>
            </a:r>
            <a:r>
              <a:rPr sz="2000" spc="-150" dirty="0">
                <a:latin typeface="+mj-lt"/>
                <a:cs typeface="Calibri"/>
              </a:rPr>
              <a:t>»</a:t>
            </a:r>
            <a:r>
              <a:rPr sz="2000" spc="30" dirty="0">
                <a:latin typeface="+mj-lt"/>
                <a:cs typeface="Calibri"/>
              </a:rPr>
              <a:t> </a:t>
            </a:r>
            <a:r>
              <a:rPr sz="2000" spc="175" dirty="0">
                <a:latin typeface="+mj-lt"/>
                <a:cs typeface="Calibri"/>
              </a:rPr>
              <a:t>О</a:t>
            </a:r>
            <a:r>
              <a:rPr sz="2000" spc="-60" dirty="0">
                <a:latin typeface="+mj-lt"/>
                <a:cs typeface="Calibri"/>
              </a:rPr>
              <a:t>К</a:t>
            </a:r>
            <a:r>
              <a:rPr sz="2000" spc="-50" dirty="0">
                <a:latin typeface="+mj-lt"/>
                <a:cs typeface="Calibri"/>
              </a:rPr>
              <a:t>А</a:t>
            </a:r>
            <a:r>
              <a:rPr sz="2000" spc="20" dirty="0">
                <a:latin typeface="+mj-lt"/>
                <a:cs typeface="Calibri"/>
              </a:rPr>
              <a:t>З</a:t>
            </a:r>
            <a:r>
              <a:rPr sz="2000" spc="50" dirty="0">
                <a:latin typeface="+mj-lt"/>
                <a:cs typeface="Calibri"/>
              </a:rPr>
              <a:t>Ы</a:t>
            </a:r>
            <a:r>
              <a:rPr sz="2000" spc="25" dirty="0">
                <a:latin typeface="+mj-lt"/>
                <a:cs typeface="Calibri"/>
              </a:rPr>
              <a:t>В</a:t>
            </a:r>
            <a:r>
              <a:rPr sz="2000" spc="45" dirty="0">
                <a:latin typeface="+mj-lt"/>
                <a:cs typeface="Calibri"/>
              </a:rPr>
              <a:t>А</a:t>
            </a:r>
            <a:r>
              <a:rPr sz="2000" spc="170" dirty="0">
                <a:latin typeface="+mj-lt"/>
                <a:cs typeface="Calibri"/>
              </a:rPr>
              <a:t>ЕТ</a:t>
            </a:r>
            <a:r>
              <a:rPr sz="2000" spc="75" dirty="0">
                <a:latin typeface="+mj-lt"/>
                <a:cs typeface="Calibri"/>
              </a:rPr>
              <a:t> </a:t>
            </a:r>
            <a:r>
              <a:rPr sz="2000" spc="100" dirty="0">
                <a:latin typeface="+mj-lt"/>
                <a:cs typeface="Calibri"/>
              </a:rPr>
              <a:t>П</a:t>
            </a:r>
            <a:r>
              <a:rPr sz="2000" spc="175" dirty="0">
                <a:latin typeface="+mj-lt"/>
                <a:cs typeface="Calibri"/>
              </a:rPr>
              <a:t>О</a:t>
            </a:r>
            <a:r>
              <a:rPr sz="2000" spc="-250" dirty="0">
                <a:latin typeface="+mj-lt"/>
                <a:cs typeface="Calibri"/>
              </a:rPr>
              <a:t>М</a:t>
            </a:r>
            <a:r>
              <a:rPr sz="2000" spc="175" dirty="0">
                <a:latin typeface="+mj-lt"/>
                <a:cs typeface="Calibri"/>
              </a:rPr>
              <a:t>О</a:t>
            </a:r>
            <a:r>
              <a:rPr sz="2000" spc="95" dirty="0">
                <a:latin typeface="+mj-lt"/>
                <a:cs typeface="Calibri"/>
              </a:rPr>
              <a:t>Щ</a:t>
            </a:r>
            <a:r>
              <a:rPr sz="2000" dirty="0">
                <a:latin typeface="+mj-lt"/>
                <a:cs typeface="Calibri"/>
              </a:rPr>
              <a:t>Ь</a:t>
            </a:r>
            <a:r>
              <a:rPr sz="2000" spc="25" dirty="0">
                <a:latin typeface="+mj-lt"/>
                <a:cs typeface="Calibri"/>
              </a:rPr>
              <a:t> </a:t>
            </a:r>
            <a:r>
              <a:rPr sz="2000" spc="100" dirty="0">
                <a:latin typeface="+mj-lt"/>
                <a:cs typeface="Calibri"/>
              </a:rPr>
              <a:t>П</a:t>
            </a:r>
            <a:r>
              <a:rPr sz="2000" spc="165" dirty="0">
                <a:latin typeface="+mj-lt"/>
                <a:cs typeface="Calibri"/>
              </a:rPr>
              <a:t>О</a:t>
            </a:r>
            <a:r>
              <a:rPr sz="2000" spc="60" dirty="0">
                <a:latin typeface="+mj-lt"/>
                <a:cs typeface="Calibri"/>
              </a:rPr>
              <a:t> </a:t>
            </a:r>
            <a:r>
              <a:rPr sz="2000" spc="50" dirty="0">
                <a:latin typeface="+mj-lt"/>
                <a:cs typeface="Calibri"/>
              </a:rPr>
              <a:t>Р</a:t>
            </a:r>
            <a:r>
              <a:rPr sz="2000" spc="-10" dirty="0">
                <a:latin typeface="+mj-lt"/>
                <a:cs typeface="Calibri"/>
              </a:rPr>
              <a:t>А</a:t>
            </a:r>
            <a:r>
              <a:rPr sz="2000" spc="65" dirty="0">
                <a:latin typeface="+mj-lt"/>
                <a:cs typeface="Calibri"/>
              </a:rPr>
              <a:t>ЗЛ</a:t>
            </a:r>
            <a:r>
              <a:rPr sz="2000" spc="85" dirty="0">
                <a:latin typeface="+mj-lt"/>
                <a:cs typeface="Calibri"/>
              </a:rPr>
              <a:t>ИЧ</a:t>
            </a:r>
            <a:r>
              <a:rPr sz="2000" spc="100" dirty="0">
                <a:latin typeface="+mj-lt"/>
                <a:cs typeface="Calibri"/>
              </a:rPr>
              <a:t>Н</a:t>
            </a:r>
            <a:r>
              <a:rPr sz="2000" spc="-114" dirty="0">
                <a:latin typeface="+mj-lt"/>
                <a:cs typeface="Calibri"/>
              </a:rPr>
              <a:t>Ы</a:t>
            </a:r>
            <a:r>
              <a:rPr sz="2000" spc="-265" dirty="0">
                <a:latin typeface="+mj-lt"/>
                <a:cs typeface="Calibri"/>
              </a:rPr>
              <a:t>М</a:t>
            </a:r>
            <a:r>
              <a:rPr sz="2000" spc="40" dirty="0">
                <a:latin typeface="+mj-lt"/>
                <a:cs typeface="Calibri"/>
              </a:rPr>
              <a:t> </a:t>
            </a:r>
            <a:r>
              <a:rPr sz="2000" spc="100" dirty="0">
                <a:latin typeface="+mj-lt"/>
                <a:cs typeface="Calibri"/>
              </a:rPr>
              <a:t>П</a:t>
            </a:r>
            <a:r>
              <a:rPr sz="2000" spc="50" dirty="0">
                <a:latin typeface="+mj-lt"/>
                <a:cs typeface="Calibri"/>
              </a:rPr>
              <a:t>Р</a:t>
            </a:r>
            <a:r>
              <a:rPr sz="2000" spc="175" dirty="0">
                <a:latin typeface="+mj-lt"/>
                <a:cs typeface="Calibri"/>
              </a:rPr>
              <a:t>О</a:t>
            </a:r>
            <a:r>
              <a:rPr sz="2000" spc="150" dirty="0">
                <a:latin typeface="+mj-lt"/>
                <a:cs typeface="Calibri"/>
              </a:rPr>
              <a:t>Ф</a:t>
            </a:r>
            <a:r>
              <a:rPr sz="2000" spc="15" dirty="0">
                <a:latin typeface="+mj-lt"/>
                <a:cs typeface="Calibri"/>
              </a:rPr>
              <a:t>ИЛ</a:t>
            </a:r>
            <a:r>
              <a:rPr sz="2000" spc="20" dirty="0">
                <a:latin typeface="+mj-lt"/>
                <a:cs typeface="Calibri"/>
              </a:rPr>
              <a:t>Я</a:t>
            </a:r>
            <a:r>
              <a:rPr sz="2000" spc="-185" dirty="0">
                <a:latin typeface="+mj-lt"/>
                <a:cs typeface="Calibri"/>
              </a:rPr>
              <a:t>М,</a:t>
            </a:r>
            <a:r>
              <a:rPr sz="2000" spc="-75" dirty="0">
                <a:latin typeface="+mj-lt"/>
                <a:cs typeface="Calibri"/>
              </a:rPr>
              <a:t> </a:t>
            </a:r>
            <a:endParaRPr lang="ru-RU" sz="2000" spc="-75" dirty="0">
              <a:latin typeface="+mj-lt"/>
              <a:cs typeface="Calibri"/>
            </a:endParaRPr>
          </a:p>
          <a:p>
            <a:pPr marL="12700" marR="5080" indent="-3175" algn="ctr">
              <a:lnSpc>
                <a:spcPts val="2700"/>
              </a:lnSpc>
            </a:pPr>
            <a:r>
              <a:rPr sz="2000" spc="80" dirty="0">
                <a:latin typeface="+mj-lt"/>
                <a:cs typeface="Calibri"/>
              </a:rPr>
              <a:t>В</a:t>
            </a:r>
            <a:r>
              <a:rPr sz="2000" spc="55" dirty="0">
                <a:latin typeface="+mj-lt"/>
                <a:cs typeface="Calibri"/>
              </a:rPr>
              <a:t> </a:t>
            </a:r>
            <a:r>
              <a:rPr sz="2000" spc="229" dirty="0">
                <a:latin typeface="+mj-lt"/>
                <a:cs typeface="Calibri"/>
              </a:rPr>
              <a:t>Т</a:t>
            </a:r>
            <a:r>
              <a:rPr sz="2000" spc="175" dirty="0">
                <a:latin typeface="+mj-lt"/>
                <a:cs typeface="Calibri"/>
              </a:rPr>
              <a:t>О</a:t>
            </a:r>
            <a:r>
              <a:rPr sz="2000" spc="-265" dirty="0">
                <a:latin typeface="+mj-lt"/>
                <a:cs typeface="Calibri"/>
              </a:rPr>
              <a:t>М</a:t>
            </a:r>
            <a:r>
              <a:rPr sz="2000" spc="45" dirty="0">
                <a:latin typeface="+mj-lt"/>
                <a:cs typeface="Calibri"/>
              </a:rPr>
              <a:t> </a:t>
            </a:r>
            <a:r>
              <a:rPr sz="2000" spc="20" dirty="0">
                <a:latin typeface="+mj-lt"/>
                <a:cs typeface="Calibri"/>
              </a:rPr>
              <a:t>Ч</a:t>
            </a:r>
            <a:r>
              <a:rPr sz="2000" spc="100" dirty="0">
                <a:latin typeface="+mj-lt"/>
                <a:cs typeface="Calibri"/>
              </a:rPr>
              <a:t>И</a:t>
            </a:r>
            <a:r>
              <a:rPr sz="2000" spc="260" dirty="0">
                <a:latin typeface="+mj-lt"/>
                <a:cs typeface="Calibri"/>
              </a:rPr>
              <a:t>С</a:t>
            </a:r>
            <a:r>
              <a:rPr lang="ru-RU" sz="2000" spc="260" dirty="0">
                <a:latin typeface="+mj-lt"/>
                <a:cs typeface="Calibri"/>
              </a:rPr>
              <a:t>Л</a:t>
            </a:r>
            <a:r>
              <a:rPr sz="2000" spc="40" dirty="0">
                <a:latin typeface="+mj-lt"/>
                <a:cs typeface="Calibri"/>
              </a:rPr>
              <a:t>Е</a:t>
            </a:r>
            <a:endParaRPr sz="2000" dirty="0">
              <a:latin typeface="+mj-lt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57009" y="1449817"/>
            <a:ext cx="4074160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Пе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диат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ри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</a:t>
            </a:r>
            <a:r>
              <a:rPr sz="1600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вр</a:t>
            </a:r>
            <a:r>
              <a:rPr sz="1600" spc="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л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гия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л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арингол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ф</a:t>
            </a:r>
            <a:r>
              <a:rPr sz="1600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ал</a:t>
            </a:r>
            <a:r>
              <a:rPr sz="16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ь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мология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</a:t>
            </a: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нт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spc="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нол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Ул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ь</a:t>
            </a:r>
            <a:r>
              <a:rPr sz="1600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разву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овая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диагно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</a:t>
            </a:r>
            <a:r>
              <a:rPr sz="1600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ллер</a:t>
            </a:r>
            <a:r>
              <a:rPr sz="1600" spc="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голо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м</a:t>
            </a:r>
            <a:r>
              <a:rPr sz="1600" spc="-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м</a:t>
            </a:r>
            <a:r>
              <a:rPr sz="1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у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нол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ги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Га</a:t>
            </a: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</a:t>
            </a:r>
            <a:r>
              <a:rPr sz="1600" spc="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роэн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</a:t>
            </a:r>
            <a:r>
              <a:rPr sz="16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л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ия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Де</a:t>
            </a:r>
            <a:r>
              <a:rPr sz="1600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</a:t>
            </a:r>
            <a:r>
              <a:rPr sz="1600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ая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ардиол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Де</a:t>
            </a:r>
            <a:r>
              <a:rPr sz="1600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</a:t>
            </a:r>
            <a:r>
              <a:rPr sz="1600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ая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у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рол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-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андр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ол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ги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Де</a:t>
            </a:r>
            <a:r>
              <a:rPr sz="1600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</a:t>
            </a:r>
            <a:r>
              <a:rPr sz="1600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ая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хир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у</a:t>
            </a:r>
            <a:r>
              <a:rPr sz="1600" spc="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рг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Эндокринол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нфе</a:t>
            </a:r>
            <a:r>
              <a:rPr sz="1600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ц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</a:t>
            </a:r>
            <a:r>
              <a:rPr sz="16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ные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бо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ле</a:t>
            </a:r>
            <a:r>
              <a:rPr sz="1600" spc="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з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ни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Не</a:t>
            </a: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фрол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</a:t>
            </a:r>
            <a:r>
              <a:rPr sz="16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</a:t>
            </a:r>
            <a:r>
              <a:rPr sz="16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в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матол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г</a:t>
            </a: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1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равм</a:t>
            </a:r>
            <a:r>
              <a:rPr sz="1600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ат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л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огия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ортопедия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Клинич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</a:t>
            </a:r>
            <a:r>
              <a:rPr sz="1600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</a:t>
            </a:r>
            <a:r>
              <a:rPr sz="1600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ая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лаб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ра</a:t>
            </a: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орная</a:t>
            </a:r>
            <a:r>
              <a:rPr sz="1600" spc="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</a:t>
            </a:r>
            <a:r>
              <a:rPr sz="1600" spc="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иаг</a:t>
            </a:r>
            <a:r>
              <a:rPr sz="16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но</a:t>
            </a:r>
            <a:r>
              <a:rPr sz="1600" spc="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</a:t>
            </a:r>
            <a:r>
              <a:rPr sz="1600" spc="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Функ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ц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</a:t>
            </a:r>
            <a:r>
              <a:rPr sz="1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ал</a:t>
            </a:r>
            <a:r>
              <a:rPr sz="16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ь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ная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диагно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</a:t>
            </a:r>
            <a:r>
              <a:rPr sz="1600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</a:t>
            </a:r>
            <a:r>
              <a:rPr sz="16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Физи</a:t>
            </a:r>
            <a:r>
              <a:rPr sz="1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1600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ер</a:t>
            </a: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апия</a:t>
            </a:r>
            <a:r>
              <a:rPr lang="ru-RU"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sz="1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Мас</a:t>
            </a:r>
            <a:r>
              <a:rPr sz="1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</a:t>
            </a:r>
            <a:r>
              <a:rPr sz="16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аж</a:t>
            </a:r>
            <a:r>
              <a:rPr lang="ru-RU" sz="16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, л</a:t>
            </a:r>
            <a:r>
              <a:rPr sz="1600" spc="-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че</a:t>
            </a:r>
            <a:r>
              <a:rPr sz="1600" spc="-1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б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ная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ф</a:t>
            </a:r>
            <a:r>
              <a:rPr sz="1600" spc="-1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из</a:t>
            </a:r>
            <a:r>
              <a:rPr sz="1600" spc="-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к</a:t>
            </a:r>
            <a:r>
              <a:rPr sz="1600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у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л</a:t>
            </a:r>
            <a:r>
              <a:rPr sz="1600" spc="-6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ь</a:t>
            </a:r>
            <a:r>
              <a:rPr sz="1600" spc="-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у</a:t>
            </a:r>
            <a:r>
              <a:rPr sz="1600" spc="-1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1278886" y="459651"/>
            <a:ext cx="3862074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4665"/>
            <a:ext cx="11391071" cy="67005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0" tIns="297814" rIns="0" bIns="0" rtlCol="0">
            <a:spAutoFit/>
          </a:bodyPr>
          <a:lstStyle/>
          <a:p>
            <a:pPr marL="112395" algn="l">
              <a:lnSpc>
                <a:spcPct val="100000"/>
              </a:lnSpc>
            </a:pPr>
            <a:r>
              <a:rPr lang="ru-RU" sz="2400" b="1" spc="16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ru-RU" sz="2200" spc="165" dirty="0"/>
              <a:t>ПРОПАГАНДА ЗДОРОВОГО ОБРАЗА ЖИЗНИ ЛИЧНЫМ ПРИМЕРОМ</a:t>
            </a:r>
            <a:endParaRPr sz="2200" spc="95" dirty="0"/>
          </a:p>
        </p:txBody>
      </p:sp>
      <p:sp>
        <p:nvSpPr>
          <p:cNvPr id="4" name="object 4"/>
          <p:cNvSpPr txBox="1"/>
          <p:nvPr/>
        </p:nvSpPr>
        <p:spPr>
          <a:xfrm>
            <a:off x="609600" y="1066800"/>
            <a:ext cx="5257800" cy="47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5600" algn="l"/>
              </a:tabLs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Спартакиаде 2023 года среди работников системы здравоохранения г. Москвы в рамках ежегодного Московского фестиваля «Формула жизни» мы принимали активное участие</a:t>
            </a: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5600" algn="l"/>
              </a:tabLs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участвовали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22 спортивных дисциплинах</a:t>
            </a: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5600" algn="l"/>
              </a:tabLs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Мы ВПЕРВЫЕ заняли призовые места!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5600" algn="l"/>
              </a:tabLst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5600" algn="l"/>
              </a:tabLs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нашей копилке: </a:t>
            </a:r>
          </a:p>
          <a:p>
            <a:pPr marL="12700">
              <a:lnSpc>
                <a:spcPct val="100000"/>
              </a:lnSpc>
              <a:buClr>
                <a:srgbClr val="001F5F"/>
              </a:buClr>
              <a:tabLst>
                <a:tab pos="355600" algn="l"/>
              </a:tabLs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3- золота, 3 -серебра, 1- бронза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5600" algn="l"/>
              </a:tabLst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5600" algn="l"/>
              </a:tabLs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КОМАНДНЫЙ ЗАЧЕТ:</a:t>
            </a:r>
          </a:p>
          <a:p>
            <a:pPr marL="469900" lvl="1">
              <a:buClr>
                <a:srgbClr val="001F5F"/>
              </a:buClr>
              <a:tabLst>
                <a:tab pos="355600" algn="l"/>
              </a:tabLs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место из 152 команд </a:t>
            </a:r>
          </a:p>
          <a:p>
            <a:pPr marL="469900" lvl="1">
              <a:buClr>
                <a:srgbClr val="001F5F"/>
              </a:buClr>
              <a:tabLst>
                <a:tab pos="355600" algn="l"/>
              </a:tabLs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мы Первые из детских городских</a:t>
            </a:r>
          </a:p>
          <a:p>
            <a:pPr marL="469900" lvl="1">
              <a:buClr>
                <a:srgbClr val="001F5F"/>
              </a:buClr>
              <a:tabLst>
                <a:tab pos="355600" algn="l"/>
              </a:tabLs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поликлиник!</a:t>
            </a:r>
          </a:p>
          <a:p>
            <a:pPr marL="469900" lvl="1">
              <a:buClr>
                <a:srgbClr val="001F5F"/>
              </a:buClr>
              <a:tabLst>
                <a:tab pos="355600" algn="l"/>
              </a:tabLst>
            </a:pP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7" r="1378"/>
          <a:stretch/>
        </p:blipFill>
        <p:spPr>
          <a:xfrm>
            <a:off x="7696200" y="3622629"/>
            <a:ext cx="2667000" cy="299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33994"/>
            <a:ext cx="2286000" cy="270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r="3185"/>
          <a:stretch/>
        </p:blipFill>
        <p:spPr>
          <a:xfrm>
            <a:off x="9829800" y="1104021"/>
            <a:ext cx="1763356" cy="253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0800000" flipV="1">
            <a:off x="2133600" y="383944"/>
            <a:ext cx="8686800" cy="677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30" dirty="0">
                <a:latin typeface="+mj-lt"/>
                <a:cs typeface="Calibri"/>
              </a:rPr>
              <a:t>Б</a:t>
            </a:r>
            <a:r>
              <a:rPr sz="4400" b="1" spc="-15" dirty="0">
                <a:latin typeface="+mj-lt"/>
                <a:cs typeface="Calibri"/>
              </a:rPr>
              <a:t>Л</a:t>
            </a:r>
            <a:r>
              <a:rPr sz="4400" b="1" spc="-25" dirty="0">
                <a:latin typeface="+mj-lt"/>
                <a:cs typeface="Calibri"/>
              </a:rPr>
              <a:t>А</a:t>
            </a:r>
            <a:r>
              <a:rPr sz="4400" b="1" spc="190" dirty="0">
                <a:latin typeface="+mj-lt"/>
                <a:cs typeface="Calibri"/>
              </a:rPr>
              <a:t>Г</a:t>
            </a:r>
            <a:r>
              <a:rPr sz="4400" b="1" spc="310" dirty="0">
                <a:latin typeface="+mj-lt"/>
                <a:cs typeface="Calibri"/>
              </a:rPr>
              <a:t>О</a:t>
            </a:r>
            <a:r>
              <a:rPr sz="4400" b="1" spc="100" dirty="0">
                <a:latin typeface="+mj-lt"/>
                <a:cs typeface="Calibri"/>
              </a:rPr>
              <a:t>ДАРЮ</a:t>
            </a:r>
            <a:r>
              <a:rPr sz="4400" b="1" spc="95" dirty="0">
                <a:latin typeface="+mj-lt"/>
                <a:cs typeface="Calibri"/>
              </a:rPr>
              <a:t> </a:t>
            </a:r>
            <a:r>
              <a:rPr sz="4400" b="1" spc="160" dirty="0">
                <a:latin typeface="+mj-lt"/>
                <a:cs typeface="Calibri"/>
              </a:rPr>
              <a:t>ЗА</a:t>
            </a:r>
            <a:r>
              <a:rPr sz="4400" b="1" spc="120" dirty="0">
                <a:latin typeface="+mj-lt"/>
                <a:cs typeface="Calibri"/>
              </a:rPr>
              <a:t> </a:t>
            </a:r>
            <a:r>
              <a:rPr sz="4400" b="1" spc="220" dirty="0">
                <a:latin typeface="+mj-lt"/>
                <a:cs typeface="Calibri"/>
              </a:rPr>
              <a:t>В</a:t>
            </a:r>
            <a:r>
              <a:rPr sz="4400" b="1" spc="265" dirty="0">
                <a:latin typeface="+mj-lt"/>
                <a:cs typeface="Calibri"/>
              </a:rPr>
              <a:t>Н</a:t>
            </a:r>
            <a:r>
              <a:rPr sz="4400" b="1" spc="-135" dirty="0">
                <a:latin typeface="+mj-lt"/>
                <a:cs typeface="Calibri"/>
              </a:rPr>
              <a:t>И</a:t>
            </a:r>
            <a:r>
              <a:rPr sz="4400" b="1" spc="-160" dirty="0">
                <a:latin typeface="+mj-lt"/>
                <a:cs typeface="Calibri"/>
              </a:rPr>
              <a:t>М</a:t>
            </a:r>
            <a:r>
              <a:rPr sz="4400" b="1" spc="175" dirty="0">
                <a:latin typeface="+mj-lt"/>
                <a:cs typeface="Calibri"/>
              </a:rPr>
              <a:t>АНИЕ</a:t>
            </a:r>
            <a:r>
              <a:rPr lang="ru-RU" sz="4400" b="1" spc="175" dirty="0">
                <a:latin typeface="+mj-lt"/>
                <a:cs typeface="Calibri"/>
              </a:rPr>
              <a:t>!</a:t>
            </a:r>
            <a:endParaRPr sz="4400" dirty="0">
              <a:latin typeface="+mj-lt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0030" y="1255174"/>
            <a:ext cx="100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МЫ В  СОЦСЕТЯХ, ПРИСОЕДИНЯЙТЕСЬ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7" y="2715037"/>
            <a:ext cx="1908971" cy="1959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-204"/>
          <a:stretch/>
        </p:blipFill>
        <p:spPr>
          <a:xfrm>
            <a:off x="716538" y="5141245"/>
            <a:ext cx="1592983" cy="1200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9311" r="11664" b="10913"/>
          <a:stretch/>
        </p:blipFill>
        <p:spPr>
          <a:xfrm>
            <a:off x="2918347" y="2739684"/>
            <a:ext cx="1865241" cy="19101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27" t="6716" r="7068" b="8657"/>
          <a:stretch/>
        </p:blipFill>
        <p:spPr>
          <a:xfrm>
            <a:off x="3078322" y="5169071"/>
            <a:ext cx="1470544" cy="12873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t="4125" r="7129" b="8808"/>
          <a:stretch/>
        </p:blipFill>
        <p:spPr>
          <a:xfrm>
            <a:off x="5176888" y="2785590"/>
            <a:ext cx="1828800" cy="1905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2325" b="3926"/>
          <a:stretch/>
        </p:blipFill>
        <p:spPr>
          <a:xfrm>
            <a:off x="5342813" y="5169071"/>
            <a:ext cx="1366532" cy="13340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10241" r="11993" b="11609"/>
          <a:stretch/>
        </p:blipFill>
        <p:spPr>
          <a:xfrm>
            <a:off x="7445821" y="2807893"/>
            <a:ext cx="1906254" cy="19640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49" y="5255324"/>
            <a:ext cx="1927275" cy="11814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078" y="4723930"/>
            <a:ext cx="185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Одноклассники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2946" y="4717702"/>
            <a:ext cx="171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ВКонтакте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7570" y="4771913"/>
            <a:ext cx="155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Телеграм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77938" y="479973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Ютуб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9369" r="10940" b="11584"/>
          <a:stretch/>
        </p:blipFill>
        <p:spPr>
          <a:xfrm>
            <a:off x="9781165" y="2802516"/>
            <a:ext cx="1981201" cy="19812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38" y="1933978"/>
            <a:ext cx="943153" cy="6717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29" y="1856269"/>
            <a:ext cx="949399" cy="67618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097" y="1957799"/>
            <a:ext cx="876260" cy="6240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692" y="5344951"/>
            <a:ext cx="1496954" cy="93559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289953" y="4799739"/>
            <a:ext cx="149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Рутуб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45437" y="1143000"/>
            <a:ext cx="4512363" cy="5715000"/>
          </a:xfrm>
          <a:custGeom>
            <a:avLst/>
            <a:gdLst/>
            <a:ahLst/>
            <a:cxnLst/>
            <a:rect l="l" t="t" r="r" b="b"/>
            <a:pathLst>
              <a:path w="10802620" h="2940050">
                <a:moveTo>
                  <a:pt x="10744708" y="0"/>
                </a:moveTo>
                <a:lnTo>
                  <a:pt x="51645" y="289"/>
                </a:lnTo>
                <a:lnTo>
                  <a:pt x="14946" y="18811"/>
                </a:lnTo>
                <a:lnTo>
                  <a:pt x="0" y="57404"/>
                </a:lnTo>
                <a:lnTo>
                  <a:pt x="288" y="2888171"/>
                </a:lnTo>
                <a:lnTo>
                  <a:pt x="18792" y="2924830"/>
                </a:lnTo>
                <a:lnTo>
                  <a:pt x="57442" y="2939796"/>
                </a:lnTo>
                <a:lnTo>
                  <a:pt x="10750458" y="2939509"/>
                </a:lnTo>
                <a:lnTo>
                  <a:pt x="10787137" y="2920994"/>
                </a:lnTo>
                <a:lnTo>
                  <a:pt x="10802112" y="2882392"/>
                </a:lnTo>
                <a:lnTo>
                  <a:pt x="10801825" y="51653"/>
                </a:lnTo>
                <a:lnTo>
                  <a:pt x="10783310" y="14974"/>
                </a:lnTo>
                <a:lnTo>
                  <a:pt x="10744708" y="0"/>
                </a:lnTo>
                <a:close/>
              </a:path>
            </a:pathLst>
          </a:custGeom>
          <a:solidFill>
            <a:srgbClr val="B7E3E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549528" y="1283970"/>
            <a:ext cx="2592578" cy="2454619"/>
          </a:xfrm>
          <a:custGeom>
            <a:avLst/>
            <a:gdLst/>
            <a:ahLst/>
            <a:cxnLst/>
            <a:rect l="l" t="t" r="r" b="b"/>
            <a:pathLst>
              <a:path w="1903729" h="2722245">
                <a:moveTo>
                  <a:pt x="1687195" y="0"/>
                </a:moveTo>
                <a:lnTo>
                  <a:pt x="216281" y="0"/>
                </a:lnTo>
                <a:lnTo>
                  <a:pt x="198534" y="716"/>
                </a:lnTo>
                <a:lnTo>
                  <a:pt x="147897" y="11020"/>
                </a:lnTo>
                <a:lnTo>
                  <a:pt x="102327" y="32389"/>
                </a:lnTo>
                <a:lnTo>
                  <a:pt x="63325" y="63325"/>
                </a:lnTo>
                <a:lnTo>
                  <a:pt x="32389" y="102327"/>
                </a:lnTo>
                <a:lnTo>
                  <a:pt x="11020" y="147897"/>
                </a:lnTo>
                <a:lnTo>
                  <a:pt x="716" y="198534"/>
                </a:lnTo>
                <a:lnTo>
                  <a:pt x="0" y="216281"/>
                </a:lnTo>
                <a:lnTo>
                  <a:pt x="0" y="2505583"/>
                </a:lnTo>
                <a:lnTo>
                  <a:pt x="6282" y="2557576"/>
                </a:lnTo>
                <a:lnTo>
                  <a:pt x="24129" y="2605002"/>
                </a:lnTo>
                <a:lnTo>
                  <a:pt x="52043" y="2646360"/>
                </a:lnTo>
                <a:lnTo>
                  <a:pt x="88523" y="2680151"/>
                </a:lnTo>
                <a:lnTo>
                  <a:pt x="132070" y="2704875"/>
                </a:lnTo>
                <a:lnTo>
                  <a:pt x="181184" y="2719034"/>
                </a:lnTo>
                <a:lnTo>
                  <a:pt x="216281" y="2721864"/>
                </a:lnTo>
                <a:lnTo>
                  <a:pt x="1687195" y="2721864"/>
                </a:lnTo>
                <a:lnTo>
                  <a:pt x="1739188" y="2715581"/>
                </a:lnTo>
                <a:lnTo>
                  <a:pt x="1786614" y="2697734"/>
                </a:lnTo>
                <a:lnTo>
                  <a:pt x="1827972" y="2669820"/>
                </a:lnTo>
                <a:lnTo>
                  <a:pt x="1861763" y="2633340"/>
                </a:lnTo>
                <a:lnTo>
                  <a:pt x="1886487" y="2589793"/>
                </a:lnTo>
                <a:lnTo>
                  <a:pt x="1900646" y="2540679"/>
                </a:lnTo>
                <a:lnTo>
                  <a:pt x="1903476" y="2505583"/>
                </a:lnTo>
                <a:lnTo>
                  <a:pt x="1903476" y="216281"/>
                </a:lnTo>
                <a:lnTo>
                  <a:pt x="1897193" y="164287"/>
                </a:lnTo>
                <a:lnTo>
                  <a:pt x="1879346" y="116861"/>
                </a:lnTo>
                <a:lnTo>
                  <a:pt x="1851432" y="75503"/>
                </a:lnTo>
                <a:lnTo>
                  <a:pt x="1814952" y="41712"/>
                </a:lnTo>
                <a:lnTo>
                  <a:pt x="1771405" y="16988"/>
                </a:lnTo>
                <a:lnTo>
                  <a:pt x="1722291" y="2829"/>
                </a:lnTo>
                <a:lnTo>
                  <a:pt x="1687195" y="0"/>
                </a:lnTo>
                <a:close/>
              </a:path>
            </a:pathLst>
          </a:custGeom>
          <a:solidFill>
            <a:srgbClr val="D2EEF5"/>
          </a:solidFill>
        </p:spPr>
        <p:txBody>
          <a:bodyPr wrap="square" lIns="0" tIns="0" rIns="0" bIns="0" rtlCol="0"/>
          <a:lstStyle/>
          <a:p>
            <a:r>
              <a:rPr lang="ru-RU" sz="2200" dirty="0"/>
              <a:t>   </a:t>
            </a:r>
            <a:r>
              <a:rPr lang="ru-RU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 1</a:t>
            </a:r>
          </a:p>
          <a:p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/>
              <a:t>  Прикреплено </a:t>
            </a:r>
          </a:p>
          <a:p>
            <a:r>
              <a:rPr lang="ru-RU" dirty="0"/>
              <a:t>  </a:t>
            </a:r>
            <a:r>
              <a:rPr lang="ru-RU" sz="2000" b="1" dirty="0"/>
              <a:t>10 362 человека</a:t>
            </a:r>
          </a:p>
          <a:p>
            <a:endParaRPr lang="ru-RU" sz="800" dirty="0"/>
          </a:p>
          <a:p>
            <a:r>
              <a:rPr lang="ru-RU" dirty="0"/>
              <a:t>  Плановая</a:t>
            </a:r>
          </a:p>
          <a:p>
            <a:r>
              <a:rPr lang="ru-RU" dirty="0"/>
              <a:t>  мощность -</a:t>
            </a:r>
          </a:p>
          <a:p>
            <a:r>
              <a:rPr lang="ru-RU" dirty="0"/>
              <a:t>  </a:t>
            </a:r>
            <a:r>
              <a:rPr lang="ru-RU" sz="2000" b="1" dirty="0"/>
              <a:t>245 посещений </a:t>
            </a:r>
          </a:p>
          <a:p>
            <a:r>
              <a:rPr lang="ru-RU" dirty="0"/>
              <a:t>  в смену</a:t>
            </a:r>
          </a:p>
          <a:p>
            <a:r>
              <a:rPr lang="ru-RU" dirty="0"/>
              <a:t>  </a:t>
            </a:r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57211" y="354892"/>
            <a:ext cx="10831448" cy="4228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6623" rIns="0" bIns="0" rtlCol="0">
            <a:spAutoFit/>
          </a:bodyPr>
          <a:lstStyle/>
          <a:p>
            <a:pPr marL="84455">
              <a:lnSpc>
                <a:spcPts val="2280"/>
              </a:lnSpc>
            </a:pPr>
            <a:r>
              <a:rPr lang="ru-RU" sz="2200" dirty="0">
                <a:latin typeface="Gill Sans MT"/>
                <a:cs typeface="Gill Sans MT"/>
              </a:rPr>
              <a:t>Прикреплённое детское Население в 2023 году:</a:t>
            </a:r>
            <a:endParaRPr sz="2200" dirty="0">
              <a:latin typeface="Gill Sans MT"/>
              <a:cs typeface="Gill Sans M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00011" y="1337635"/>
            <a:ext cx="694944" cy="694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011975" y="2310847"/>
            <a:ext cx="1271016" cy="935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4273475570"/>
              </p:ext>
            </p:extLst>
          </p:nvPr>
        </p:nvGraphicFramePr>
        <p:xfrm>
          <a:off x="3200400" y="609600"/>
          <a:ext cx="8991600" cy="602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object 4"/>
          <p:cNvSpPr/>
          <p:nvPr/>
        </p:nvSpPr>
        <p:spPr>
          <a:xfrm>
            <a:off x="757211" y="5580021"/>
            <a:ext cx="4512363" cy="1190625"/>
          </a:xfrm>
          <a:custGeom>
            <a:avLst/>
            <a:gdLst/>
            <a:ahLst/>
            <a:cxnLst/>
            <a:rect l="l" t="t" r="r" b="b"/>
            <a:pathLst>
              <a:path w="1903729" h="2722245">
                <a:moveTo>
                  <a:pt x="1687195" y="0"/>
                </a:moveTo>
                <a:lnTo>
                  <a:pt x="216281" y="0"/>
                </a:lnTo>
                <a:lnTo>
                  <a:pt x="198534" y="716"/>
                </a:lnTo>
                <a:lnTo>
                  <a:pt x="147897" y="11020"/>
                </a:lnTo>
                <a:lnTo>
                  <a:pt x="102327" y="32389"/>
                </a:lnTo>
                <a:lnTo>
                  <a:pt x="63325" y="63325"/>
                </a:lnTo>
                <a:lnTo>
                  <a:pt x="32389" y="102327"/>
                </a:lnTo>
                <a:lnTo>
                  <a:pt x="11020" y="147897"/>
                </a:lnTo>
                <a:lnTo>
                  <a:pt x="716" y="198534"/>
                </a:lnTo>
                <a:lnTo>
                  <a:pt x="0" y="216281"/>
                </a:lnTo>
                <a:lnTo>
                  <a:pt x="0" y="2505583"/>
                </a:lnTo>
                <a:lnTo>
                  <a:pt x="6282" y="2557576"/>
                </a:lnTo>
                <a:lnTo>
                  <a:pt x="24129" y="2605002"/>
                </a:lnTo>
                <a:lnTo>
                  <a:pt x="52043" y="2646360"/>
                </a:lnTo>
                <a:lnTo>
                  <a:pt x="88523" y="2680151"/>
                </a:lnTo>
                <a:lnTo>
                  <a:pt x="132070" y="2704875"/>
                </a:lnTo>
                <a:lnTo>
                  <a:pt x="181184" y="2719034"/>
                </a:lnTo>
                <a:lnTo>
                  <a:pt x="216281" y="2721864"/>
                </a:lnTo>
                <a:lnTo>
                  <a:pt x="1687195" y="2721864"/>
                </a:lnTo>
                <a:lnTo>
                  <a:pt x="1739188" y="2715581"/>
                </a:lnTo>
                <a:lnTo>
                  <a:pt x="1786614" y="2697734"/>
                </a:lnTo>
                <a:lnTo>
                  <a:pt x="1827972" y="2669820"/>
                </a:lnTo>
                <a:lnTo>
                  <a:pt x="1861763" y="2633340"/>
                </a:lnTo>
                <a:lnTo>
                  <a:pt x="1886487" y="2589793"/>
                </a:lnTo>
                <a:lnTo>
                  <a:pt x="1900646" y="2540679"/>
                </a:lnTo>
                <a:lnTo>
                  <a:pt x="1903476" y="2505583"/>
                </a:lnTo>
                <a:lnTo>
                  <a:pt x="1903476" y="216281"/>
                </a:lnTo>
                <a:lnTo>
                  <a:pt x="1897193" y="164287"/>
                </a:lnTo>
                <a:lnTo>
                  <a:pt x="1879346" y="116861"/>
                </a:lnTo>
                <a:lnTo>
                  <a:pt x="1851432" y="75503"/>
                </a:lnTo>
                <a:lnTo>
                  <a:pt x="1814952" y="41712"/>
                </a:lnTo>
                <a:lnTo>
                  <a:pt x="1771405" y="16988"/>
                </a:lnTo>
                <a:lnTo>
                  <a:pt x="1722291" y="2829"/>
                </a:lnTo>
                <a:lnTo>
                  <a:pt x="1687195" y="0"/>
                </a:lnTo>
                <a:close/>
              </a:path>
            </a:pathLst>
          </a:custGeom>
          <a:solidFill>
            <a:srgbClr val="D2EEF5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/>
              <a:t>​</a:t>
            </a:r>
            <a:r>
              <a:rPr lang="ru-RU" dirty="0"/>
              <a:t>Заселены дома по улице Михайлова 30а,</a:t>
            </a:r>
            <a:r>
              <a:rPr lang="en-US" dirty="0"/>
              <a:t> </a:t>
            </a:r>
            <a:r>
              <a:rPr lang="ru-RU" dirty="0"/>
              <a:t>корпуса 1-6, в связи с этим к филиалу за год  прикрепилось </a:t>
            </a:r>
            <a:r>
              <a:rPr lang="ru-RU" b="1" dirty="0"/>
              <a:t>1874</a:t>
            </a:r>
            <a:r>
              <a:rPr lang="ru-RU" dirty="0"/>
              <a:t> ребенка, в том числе  </a:t>
            </a:r>
          </a:p>
          <a:p>
            <a:pPr algn="ctr"/>
            <a:r>
              <a:rPr lang="ru-RU" b="1" dirty="0"/>
              <a:t>959</a:t>
            </a:r>
            <a:r>
              <a:rPr lang="ru-RU" dirty="0"/>
              <a:t> детей из новых домов</a:t>
            </a:r>
            <a:endParaRPr sz="1400" dirty="0"/>
          </a:p>
        </p:txBody>
      </p:sp>
      <p:pic>
        <p:nvPicPr>
          <p:cNvPr id="1034" name="Picture 10" descr="https://avatars.mds.yandex.net/i?id=54efe861f9e4b94661b2a13db1342de821b6667a-10414886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89" y="3930818"/>
            <a:ext cx="3797456" cy="141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561" y="152400"/>
            <a:ext cx="10364451" cy="524483"/>
          </a:xfr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200" dirty="0"/>
              <a:t>Посещения поликлиники с профилактической целью (47% от всех посещений</a:t>
            </a:r>
            <a:r>
              <a:rPr lang="ru-RU" sz="2000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798" y="676883"/>
            <a:ext cx="10895975" cy="2485934"/>
          </a:xfrm>
        </p:spPr>
        <p:txBody>
          <a:bodyPr>
            <a:norm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Прошли профилактический осмотр –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9 958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–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96,1%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вакцинировано –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9 809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–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94,7%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диспансерном наблюдении состоит –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1 926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человек, 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них впервые взяты на диспансерный учёт в 2023 году –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650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Прошли реабилитацию по индивидуальной программе -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155 детей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инвалидов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71800"/>
            <a:ext cx="2027350" cy="36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37" y="2971800"/>
            <a:ext cx="2027336" cy="36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64" y="2971800"/>
            <a:ext cx="6392650" cy="3600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866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6200" y="28602"/>
            <a:ext cx="12192000" cy="6857996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62400" y="-91717"/>
            <a:ext cx="2667001" cy="64479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303275" rIns="0" bIns="0" rtlCol="0">
            <a:spAutoFit/>
          </a:bodyPr>
          <a:lstStyle/>
          <a:p>
            <a:pPr marL="37465">
              <a:lnSpc>
                <a:spcPct val="100000"/>
              </a:lnSpc>
            </a:pPr>
            <a:r>
              <a:rPr lang="ru-RU" sz="2200" dirty="0"/>
              <a:t>Вакцинация</a:t>
            </a:r>
            <a:endParaRPr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270068"/>
            <a:ext cx="1848562" cy="225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24" y="2488078"/>
            <a:ext cx="2316943" cy="1737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6" b="17778"/>
          <a:stretch/>
        </p:blipFill>
        <p:spPr>
          <a:xfrm>
            <a:off x="7003520" y="677520"/>
            <a:ext cx="2369080" cy="173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38233" r="12018" b="26906"/>
          <a:stretch/>
        </p:blipFill>
        <p:spPr>
          <a:xfrm>
            <a:off x="9372600" y="735629"/>
            <a:ext cx="2667000" cy="170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50575" r="14337" b="5747"/>
          <a:stretch/>
        </p:blipFill>
        <p:spPr>
          <a:xfrm>
            <a:off x="9404684" y="2488078"/>
            <a:ext cx="2650958" cy="172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r="4326" b="6289"/>
          <a:stretch/>
        </p:blipFill>
        <p:spPr>
          <a:xfrm>
            <a:off x="7543800" y="4261252"/>
            <a:ext cx="2133600" cy="227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95299" y="702999"/>
            <a:ext cx="628650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2023 году на территории Рязанского района  зарегистрировано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очагов коревой инфекции</a:t>
            </a:r>
            <a:r>
              <a:rPr lang="ru-RU" dirty="0"/>
              <a:t>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эпидемиологическим показаниям привито -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ребенка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плановом порядке против кори привито –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915 детей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ежедневной работе используются вакцины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инфекций: </a:t>
            </a:r>
          </a:p>
          <a:p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кори, краснухи, дифтерии, паротита, полиомиелита, гепатита В, ротавирусной инфекции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других.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осенне-зимний сезон дети прививаются против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гриппа.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вакцинации по всем инфекциям в 2023 году выполнен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94%.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2514600" y="304800"/>
            <a:ext cx="7162800" cy="4308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200" dirty="0"/>
              <a:t>ПОКАЗАТЕЛИ ЗАБОЛЕВАЕМОСТИ У ДЕТЕЙ В 2023 ГОДУ</a:t>
            </a:r>
          </a:p>
        </p:txBody>
      </p:sp>
      <p:graphicFrame>
        <p:nvGraphicFramePr>
          <p:cNvPr id="63" name="Диаграмма 62"/>
          <p:cNvGraphicFramePr/>
          <p:nvPr>
            <p:extLst>
              <p:ext uri="{D42A27DB-BD31-4B8C-83A1-F6EECF244321}">
                <p14:modId xmlns:p14="http://schemas.microsoft.com/office/powerpoint/2010/main" val="236050106"/>
              </p:ext>
            </p:extLst>
          </p:nvPr>
        </p:nvGraphicFramePr>
        <p:xfrm>
          <a:off x="1447800" y="91440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24" y="125229"/>
            <a:ext cx="12192000" cy="6857996"/>
          </a:xfrm>
          <a:prstGeom prst="rect">
            <a:avLst/>
          </a:prstGeom>
          <a:blipFill dpi="0" rotWithShape="1">
            <a:blip r:embed="rId3">
              <a:alphaModFix amt="32000"/>
            </a:blip>
            <a:srcRect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143244" y="402752"/>
            <a:ext cx="6023874" cy="5201412"/>
          </a:xfrm>
          <a:custGeom>
            <a:avLst/>
            <a:gdLst/>
            <a:ahLst/>
            <a:cxnLst/>
            <a:rect l="l" t="t" r="r" b="b"/>
            <a:pathLst>
              <a:path w="5779134" h="4739640">
                <a:moveTo>
                  <a:pt x="5686425" y="0"/>
                </a:moveTo>
                <a:lnTo>
                  <a:pt x="87999" y="111"/>
                </a:lnTo>
                <a:lnTo>
                  <a:pt x="47361" y="11753"/>
                </a:lnTo>
                <a:lnTo>
                  <a:pt x="16850" y="39273"/>
                </a:lnTo>
                <a:lnTo>
                  <a:pt x="1139" y="77994"/>
                </a:lnTo>
                <a:lnTo>
                  <a:pt x="0" y="92582"/>
                </a:lnTo>
                <a:lnTo>
                  <a:pt x="112" y="4651632"/>
                </a:lnTo>
                <a:lnTo>
                  <a:pt x="11760" y="4692253"/>
                </a:lnTo>
                <a:lnTo>
                  <a:pt x="39279" y="4722775"/>
                </a:lnTo>
                <a:lnTo>
                  <a:pt x="77996" y="4738498"/>
                </a:lnTo>
                <a:lnTo>
                  <a:pt x="92582" y="4739640"/>
                </a:lnTo>
                <a:lnTo>
                  <a:pt x="5691029" y="4739527"/>
                </a:lnTo>
                <a:lnTo>
                  <a:pt x="5731657" y="4727865"/>
                </a:lnTo>
                <a:lnTo>
                  <a:pt x="5762162" y="4700326"/>
                </a:lnTo>
                <a:lnTo>
                  <a:pt x="5777868" y="4661609"/>
                </a:lnTo>
                <a:lnTo>
                  <a:pt x="5779008" y="4647031"/>
                </a:lnTo>
                <a:lnTo>
                  <a:pt x="5778896" y="87999"/>
                </a:lnTo>
                <a:lnTo>
                  <a:pt x="5767254" y="47361"/>
                </a:lnTo>
                <a:lnTo>
                  <a:pt x="5739734" y="16850"/>
                </a:lnTo>
                <a:lnTo>
                  <a:pt x="5701013" y="1139"/>
                </a:lnTo>
                <a:lnTo>
                  <a:pt x="5686425" y="0"/>
                </a:lnTo>
                <a:close/>
              </a:path>
            </a:pathLst>
          </a:custGeom>
          <a:blipFill>
            <a:blip r:embed="rId3">
              <a:alphaModFix amt="32000"/>
            </a:blip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343400" y="22653"/>
            <a:ext cx="7811278" cy="67165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 marR="5080" indent="-3175" algn="ctr">
              <a:lnSpc>
                <a:spcPts val="2700"/>
              </a:lnSpc>
            </a:pP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/>
            </a:endParaRPr>
          </a:p>
          <a:p>
            <a:pPr marL="12700" marR="5080" indent="-3175" algn="ctr">
              <a:lnSpc>
                <a:spcPts val="2700"/>
              </a:lnSpc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Перечень оборудования филиала №1 ГБУЗ «ДГП № 143 ДЗМ»  </a:t>
            </a:r>
            <a:endParaRPr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48200" y="471478"/>
            <a:ext cx="7467601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55600" indent="-342900"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55600" indent="-342900"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Аппарат для спирометрии и пульсоксиметрии «SPIRO</a:t>
            </a: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» – 1 ед.</a:t>
            </a:r>
            <a:endParaRPr lang="ru-RU" sz="1600" dirty="0">
              <a:solidFill>
                <a:schemeClr val="tx2"/>
              </a:solidFill>
            </a:endParaRP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 суточного мониторирования ЭКГ и АД «МЕДИКОМ -КОМБИ» – </a:t>
            </a: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ед.</a:t>
            </a:r>
            <a:r>
              <a:rPr lang="ru-RU" sz="1600" spc="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 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spc="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Модульная система для регистрации и передачи ЭКГ «EASY ECG» – 2 ед.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spc="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Ультразвуковой прибор для диагностики околоносовых пазух «</a:t>
            </a:r>
            <a:r>
              <a:rPr lang="en-US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STERN </a:t>
            </a:r>
            <a:r>
              <a:rPr lang="en-US" sz="1600" spc="120" dirty="0" err="1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Sinuscope</a:t>
            </a:r>
            <a:r>
              <a:rPr lang="en-US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Compact</a:t>
            </a:r>
            <a:r>
              <a:rPr lang="ru-RU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» –</a:t>
            </a:r>
            <a:r>
              <a:rPr lang="en-US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1 ед. 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Аудиометр «</a:t>
            </a:r>
            <a:r>
              <a:rPr lang="en-US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AMPLIVOX </a:t>
            </a:r>
            <a:r>
              <a:rPr lang="ru-RU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240 -</a:t>
            </a:r>
            <a:r>
              <a:rPr lang="en-US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1600" spc="12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1 ед. 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Система ультразвуковая диагностическая «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SIEMENS ACUSON NX3 ELLITE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» – 2 ед., 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«GENERAL ELECTRIC </a:t>
            </a:r>
            <a:r>
              <a:rPr lang="en-US" sz="1600" dirty="0" err="1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Logig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P6» - 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1 ед.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«М9Е» (портативный) - 1 шт.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Система для </a:t>
            </a:r>
            <a:r>
              <a:rPr lang="ru-RU" sz="1600" dirty="0" err="1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аудиологического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скрининга «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OTO READ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» – 1 ед.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Офтальмологическая ретинальная камера 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EIDON FA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– 1 ед.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Рабочее место офтальмолога 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STERN TALMO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1 ед.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Офтальмоскоп с принадлежностями «A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LL PUPIL II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» – 1шт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 err="1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Авторефкератометр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«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PRK 6000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» – 1 ед.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Аппарат рентгенодиагностический «РЕНЕКС-2» – 1 ед.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Аппараты электрохирургические высокочастотные с принадлежностями: «Трилокс-200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S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» - 2 ед., «ЭХВЧ-80 ФОТЕК»» – 1 ед.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Аппарат лазерный хирургический с фотодинамическим воздействием с комплектом волоконно-оптического инструмента «ЛАХТА-МИЛОН» – 1 ед.</a:t>
            </a:r>
          </a:p>
          <a:p>
            <a:pPr marL="355600" indent="-342900">
              <a:lnSpc>
                <a:spcPct val="100000"/>
              </a:lnSpc>
              <a:buClr>
                <a:srgbClr val="001F5F"/>
              </a:buClr>
              <a:buFont typeface="Wingdings"/>
              <a:buChar char=""/>
              <a:tabLst>
                <a:tab pos="356235" algn="l"/>
              </a:tabLst>
            </a:pP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Дефибрилятор с принадлежностями </a:t>
            </a:r>
            <a:r>
              <a:rPr lang="en-US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«PRIMEDIC HEARTSAVE HED-M»-1 </a:t>
            </a:r>
            <a:r>
              <a:rPr lang="ru-RU" sz="1600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ед.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87" y="3531195"/>
            <a:ext cx="1851264" cy="279733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7" y="646425"/>
            <a:ext cx="3960000" cy="24777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7"/>
          <a:stretch/>
        </p:blipFill>
        <p:spPr>
          <a:xfrm>
            <a:off x="366356" y="3615564"/>
            <a:ext cx="1908000" cy="262859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3359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204345"/>
            <a:ext cx="12039600" cy="3529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850"/>
              </a:lnSpc>
            </a:pPr>
            <a:r>
              <a:rPr lang="ru-RU" sz="2200" spc="85" dirty="0">
                <a:cs typeface="Calibri"/>
              </a:rPr>
              <a:t>СОВРЕМЕННОЕ ОБОРУДОВАНИЕ У СПЕЦИАЛИСТОВ</a:t>
            </a:r>
            <a:endParaRPr sz="2200" dirty="0"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7822" y="4248834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Calibri"/>
              <a:cs typeface="Calibri"/>
            </a:endParaRPr>
          </a:p>
          <a:p>
            <a:r>
              <a:rPr lang="ru-RU" dirty="0"/>
              <a:t>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3291" y="3657600"/>
            <a:ext cx="4563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цифровые рентген-аппараты</a:t>
            </a:r>
          </a:p>
          <a:p>
            <a:pPr marL="285750" indent="-285750"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офтальмологическое и ЛОР- оборудование</a:t>
            </a:r>
          </a:p>
          <a:p>
            <a:pPr marL="285750" indent="-285750"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многофункциональные УЗИ-аппараты</a:t>
            </a:r>
          </a:p>
          <a:p>
            <a:pPr marL="285750" indent="-285750"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хирургическое оборудование</a:t>
            </a:r>
          </a:p>
          <a:p>
            <a:pPr marL="285750" indent="-285750"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 для функциональной   диагностики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922"/>
          <a:stretch/>
        </p:blipFill>
        <p:spPr>
          <a:xfrm>
            <a:off x="4120669" y="724479"/>
            <a:ext cx="3620405" cy="24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7778"/>
          <a:stretch/>
        </p:blipFill>
        <p:spPr>
          <a:xfrm>
            <a:off x="4129378" y="3208479"/>
            <a:ext cx="3193913" cy="2681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6" y="692846"/>
            <a:ext cx="3897948" cy="5197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r="10067"/>
          <a:stretch/>
        </p:blipFill>
        <p:spPr>
          <a:xfrm>
            <a:off x="7756849" y="724479"/>
            <a:ext cx="3635450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1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5240"/>
            <a:ext cx="12192000" cy="6857996"/>
          </a:xfrm>
          <a:prstGeom prst="rect">
            <a:avLst/>
          </a:prstGeom>
          <a:blipFill dpi="0" rotWithShape="1">
            <a:blip r:embed="rId3">
              <a:alphaModFix amt="32000"/>
            </a:blip>
            <a:srcRect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71009" y="599208"/>
            <a:ext cx="5334000" cy="5638800"/>
          </a:xfrm>
          <a:custGeom>
            <a:avLst/>
            <a:gdLst/>
            <a:ahLst/>
            <a:cxnLst/>
            <a:rect l="l" t="t" r="r" b="b"/>
            <a:pathLst>
              <a:path w="5779134" h="4739640">
                <a:moveTo>
                  <a:pt x="5686425" y="0"/>
                </a:moveTo>
                <a:lnTo>
                  <a:pt x="87999" y="111"/>
                </a:lnTo>
                <a:lnTo>
                  <a:pt x="47361" y="11753"/>
                </a:lnTo>
                <a:lnTo>
                  <a:pt x="16850" y="39273"/>
                </a:lnTo>
                <a:lnTo>
                  <a:pt x="1139" y="77994"/>
                </a:lnTo>
                <a:lnTo>
                  <a:pt x="0" y="92582"/>
                </a:lnTo>
                <a:lnTo>
                  <a:pt x="112" y="4651632"/>
                </a:lnTo>
                <a:lnTo>
                  <a:pt x="11760" y="4692253"/>
                </a:lnTo>
                <a:lnTo>
                  <a:pt x="39279" y="4722775"/>
                </a:lnTo>
                <a:lnTo>
                  <a:pt x="77996" y="4738498"/>
                </a:lnTo>
                <a:lnTo>
                  <a:pt x="92582" y="4739640"/>
                </a:lnTo>
                <a:lnTo>
                  <a:pt x="5691029" y="4739527"/>
                </a:lnTo>
                <a:lnTo>
                  <a:pt x="5731657" y="4727865"/>
                </a:lnTo>
                <a:lnTo>
                  <a:pt x="5762162" y="4700326"/>
                </a:lnTo>
                <a:lnTo>
                  <a:pt x="5777868" y="4661609"/>
                </a:lnTo>
                <a:lnTo>
                  <a:pt x="5779008" y="4647031"/>
                </a:lnTo>
                <a:lnTo>
                  <a:pt x="5778896" y="87999"/>
                </a:lnTo>
                <a:lnTo>
                  <a:pt x="5767254" y="47361"/>
                </a:lnTo>
                <a:lnTo>
                  <a:pt x="5739734" y="16850"/>
                </a:lnTo>
                <a:lnTo>
                  <a:pt x="5701013" y="1139"/>
                </a:lnTo>
                <a:lnTo>
                  <a:pt x="5686425" y="0"/>
                </a:lnTo>
                <a:close/>
              </a:path>
            </a:pathLst>
          </a:custGeom>
          <a:blipFill>
            <a:blip r:embed="rId3">
              <a:alphaModFix amt="32000"/>
            </a:blip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152400"/>
            <a:ext cx="9448800" cy="4308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РАБОТА ДОШКОЛЬНО-ШКОЛЬНОГО ОТДЕЛЕНИЯ (ДШО)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74" y="1251914"/>
            <a:ext cx="4925676" cy="36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167720" y="1459822"/>
            <a:ext cx="2057400" cy="1143000"/>
          </a:xfrm>
          <a:prstGeom prst="ellipse">
            <a:avLst/>
          </a:prstGeom>
          <a:solidFill>
            <a:srgbClr val="6DC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885842" y="923747"/>
            <a:ext cx="1942749" cy="1086508"/>
          </a:xfrm>
          <a:prstGeom prst="ellipse">
            <a:avLst/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849812" y="2066708"/>
            <a:ext cx="1874588" cy="113369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56493" y="161582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учреждения -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ГБОУ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8499" y="1129602"/>
            <a:ext cx="179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детских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3534" y="2394105"/>
            <a:ext cx="133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школ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280526" y="1571884"/>
            <a:ext cx="464659" cy="1560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312971" y="2297596"/>
            <a:ext cx="462187" cy="1496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8317" y="3430242"/>
            <a:ext cx="473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Прикреплённых детей –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7 458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8317" y="4278895"/>
            <a:ext cx="47918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отделений профилактики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Профилактические осмотры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Вакцинация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санитарно-эпидемиологических норм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Санитарно-просветительская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297030814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2307</TotalTime>
  <Words>1016</Words>
  <Application>Microsoft Office PowerPoint</Application>
  <PresentationFormat>Широкоэкранный</PresentationFormat>
  <Paragraphs>195</Paragraphs>
  <Slides>21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Капля</vt:lpstr>
      <vt:lpstr>Годовой отчет 2023 год</vt:lpstr>
      <vt:lpstr>Презентация PowerPoint</vt:lpstr>
      <vt:lpstr>Прикреплённое детское Население в 2023 году:</vt:lpstr>
      <vt:lpstr>Посещения поликлиники с профилактической целью (47% от всех посещений)</vt:lpstr>
      <vt:lpstr>Вакцинация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Торжественное открытие после капитального ремонта  08.09.2023</vt:lpstr>
      <vt:lpstr>Презентация PowerPoint</vt:lpstr>
      <vt:lpstr>КАПИТАЛЬНЫЙ РЕМОНТ ПОЛИКЛИНИК ПО НОВОМУ МОСКОВСКОМУ СТАНДАРТУ</vt:lpstr>
      <vt:lpstr>НАШИ ЦЕННОСТИ</vt:lpstr>
      <vt:lpstr>Работа с обращениями граждан</vt:lpstr>
      <vt:lpstr>ИСТОЧНИКИ Обратной связи</vt:lpstr>
      <vt:lpstr>НАШИ задачи на 2024 год</vt:lpstr>
      <vt:lpstr>              ПРОПАГАНДА ЗДОРОВОГО ОБРАЗА ЖИЗНИ ЛИЧНЫМ ПРИМЕРОМ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Metod-1</dc:creator>
  <cp:lastModifiedBy>Оксана Шишканова</cp:lastModifiedBy>
  <cp:revision>279</cp:revision>
  <cp:lastPrinted>2024-02-05T12:27:30Z</cp:lastPrinted>
  <dcterms:created xsi:type="dcterms:W3CDTF">2023-01-13T10:06:59Z</dcterms:created>
  <dcterms:modified xsi:type="dcterms:W3CDTF">2024-02-07T12:59:31Z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2023-01-12T00:00:00Z</vt:filetime>
  </property>
  <property fmtid="{D5CDD505-2E9C-101B-9397-08002B2CF9AE}" pid="3" name="LastSaved">
    <vt:filetime>2023-01-13T00:00:00Z</vt:filetime>
  </property>
</Properties>
</file>