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8"/>
  </p:notesMasterIdLst>
  <p:sldIdLst>
    <p:sldId id="256" r:id="rId3"/>
    <p:sldId id="257" r:id="rId4"/>
    <p:sldId id="285" r:id="rId5"/>
    <p:sldId id="259" r:id="rId6"/>
    <p:sldId id="260" r:id="rId7"/>
    <p:sldId id="261" r:id="rId8"/>
    <p:sldId id="282" r:id="rId9"/>
    <p:sldId id="263" r:id="rId10"/>
    <p:sldId id="286" r:id="rId11"/>
    <p:sldId id="289" r:id="rId12"/>
    <p:sldId id="287" r:id="rId13"/>
    <p:sldId id="265" r:id="rId14"/>
    <p:sldId id="266" r:id="rId15"/>
    <p:sldId id="267" r:id="rId16"/>
    <p:sldId id="290" r:id="rId17"/>
    <p:sldId id="278" r:id="rId18"/>
    <p:sldId id="279" r:id="rId19"/>
    <p:sldId id="271" r:id="rId20"/>
    <p:sldId id="272" r:id="rId21"/>
    <p:sldId id="274" r:id="rId22"/>
    <p:sldId id="276" r:id="rId23"/>
    <p:sldId id="273" r:id="rId24"/>
    <p:sldId id="275" r:id="rId25"/>
    <p:sldId id="280" r:id="rId26"/>
    <p:sldId id="281" r:id="rId27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  <p:cmAuthor id="1" name="Шишкина Ольга Юрьевна" initials="ШОЮ" lastIdx="0" clrIdx="1">
    <p:extLst>
      <p:ext uri="{19B8F6BF-5375-455C-9EA6-DF929625EA0E}">
        <p15:presenceInfo xmlns:p15="http://schemas.microsoft.com/office/powerpoint/2012/main" userId="S-1-5-21-2500145167-326049617-2087893310-4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374" autoAdjust="0"/>
  </p:normalViewPr>
  <p:slideViewPr>
    <p:cSldViewPr snapToGrid="0">
      <p:cViewPr varScale="1">
        <p:scale>
          <a:sx n="97" d="100"/>
          <a:sy n="97" d="100"/>
        </p:scale>
        <p:origin x="624" y="78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1364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132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5425" y="804863"/>
            <a:ext cx="7189788" cy="4044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73320" y="5118518"/>
            <a:ext cx="5391249" cy="484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98" name="Google Shape;398;p8:notes"/>
          <p:cNvSpPr txBox="1">
            <a:spLocks noGrp="1"/>
          </p:cNvSpPr>
          <p:nvPr>
            <p:ph type="sldNum" idx="12"/>
          </p:nvPr>
        </p:nvSpPr>
        <p:spPr>
          <a:xfrm>
            <a:off x="3816506" y="10235304"/>
            <a:ext cx="2919801" cy="53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 lang="ru-RU"/>
          </a:p>
        </p:txBody>
      </p:sp>
      <p:sp>
        <p:nvSpPr>
          <p:cNvPr id="399" name="Google Shape;399;p8:notes"/>
          <p:cNvSpPr txBox="1">
            <a:spLocks noGrp="1"/>
          </p:cNvSpPr>
          <p:nvPr>
            <p:ph type="dt" idx="10"/>
          </p:nvPr>
        </p:nvSpPr>
        <p:spPr>
          <a:xfrm>
            <a:off x="3816506" y="8"/>
            <a:ext cx="2919801" cy="5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</a:p>
        </p:txBody>
      </p:sp>
    </p:spTree>
    <p:extLst>
      <p:ext uri="{BB962C8B-B14F-4D97-AF65-F5344CB8AC3E}">
        <p14:creationId xmlns:p14="http://schemas.microsoft.com/office/powerpoint/2010/main" val="130714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5425" y="804863"/>
            <a:ext cx="7189788" cy="4044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0:notes"/>
          <p:cNvSpPr txBox="1">
            <a:spLocks noGrp="1"/>
          </p:cNvSpPr>
          <p:nvPr>
            <p:ph type="body" idx="1"/>
          </p:nvPr>
        </p:nvSpPr>
        <p:spPr>
          <a:xfrm>
            <a:off x="673320" y="5118518"/>
            <a:ext cx="5391249" cy="484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20:notes"/>
          <p:cNvSpPr txBox="1">
            <a:spLocks noGrp="1"/>
          </p:cNvSpPr>
          <p:nvPr>
            <p:ph type="sldNum" idx="12"/>
          </p:nvPr>
        </p:nvSpPr>
        <p:spPr>
          <a:xfrm>
            <a:off x="3816506" y="10235304"/>
            <a:ext cx="2919801" cy="53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 lang="ru-RU"/>
          </a:p>
        </p:txBody>
      </p:sp>
      <p:sp>
        <p:nvSpPr>
          <p:cNvPr id="743" name="Google Shape;743;p20:notes"/>
          <p:cNvSpPr txBox="1">
            <a:spLocks noGrp="1"/>
          </p:cNvSpPr>
          <p:nvPr>
            <p:ph type="dt" idx="10"/>
          </p:nvPr>
        </p:nvSpPr>
        <p:spPr>
          <a:xfrm>
            <a:off x="3816506" y="8"/>
            <a:ext cx="2919801" cy="5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</a:p>
        </p:txBody>
      </p:sp>
    </p:spTree>
    <p:extLst>
      <p:ext uri="{BB962C8B-B14F-4D97-AF65-F5344CB8AC3E}">
        <p14:creationId xmlns:p14="http://schemas.microsoft.com/office/powerpoint/2010/main" val="1297953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6730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79295" y="4714969"/>
            <a:ext cx="5439000" cy="446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5335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79295" y="4714969"/>
            <a:ext cx="5439000" cy="446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3750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1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86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0447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6024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32" cy="446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6729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79295" y="4714969"/>
            <a:ext cx="5439000" cy="446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431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349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79295" y="4714969"/>
            <a:ext cx="5439000" cy="446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190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8251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79295" y="4714969"/>
            <a:ext cx="5439000" cy="446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50376" y="9428342"/>
            <a:ext cx="2945700" cy="49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225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4213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582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49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5425" y="804863"/>
            <a:ext cx="7189788" cy="4044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73320" y="5118518"/>
            <a:ext cx="5391249" cy="484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16506" y="10235304"/>
            <a:ext cx="2919801" cy="53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 lang="ru-RU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dt" idx="10"/>
          </p:nvPr>
        </p:nvSpPr>
        <p:spPr>
          <a:xfrm>
            <a:off x="3816506" y="8"/>
            <a:ext cx="2919801" cy="5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</a:p>
        </p:txBody>
      </p:sp>
    </p:spTree>
    <p:extLst>
      <p:ext uri="{BB962C8B-B14F-4D97-AF65-F5344CB8AC3E}">
        <p14:creationId xmlns:p14="http://schemas.microsoft.com/office/powerpoint/2010/main" val="41251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07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62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58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79295" y="4714968"/>
            <a:ext cx="5439093" cy="446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50376" y="9428343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50376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9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5425" y="804863"/>
            <a:ext cx="7189788" cy="4044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73320" y="5118518"/>
            <a:ext cx="5391249" cy="484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7:notes"/>
          <p:cNvSpPr txBox="1">
            <a:spLocks noGrp="1"/>
          </p:cNvSpPr>
          <p:nvPr>
            <p:ph type="sldNum" idx="12"/>
          </p:nvPr>
        </p:nvSpPr>
        <p:spPr>
          <a:xfrm>
            <a:off x="3816506" y="10235304"/>
            <a:ext cx="2919801" cy="53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 lang="ru-RU"/>
          </a:p>
        </p:txBody>
      </p:sp>
      <p:sp>
        <p:nvSpPr>
          <p:cNvPr id="352" name="Google Shape;352;p7:notes"/>
          <p:cNvSpPr txBox="1">
            <a:spLocks noGrp="1"/>
          </p:cNvSpPr>
          <p:nvPr>
            <p:ph type="dt" idx="10"/>
          </p:nvPr>
        </p:nvSpPr>
        <p:spPr>
          <a:xfrm>
            <a:off x="3816506" y="8"/>
            <a:ext cx="2919801" cy="53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</a:p>
        </p:txBody>
      </p:sp>
    </p:spTree>
    <p:extLst>
      <p:ext uri="{BB962C8B-B14F-4D97-AF65-F5344CB8AC3E}">
        <p14:creationId xmlns:p14="http://schemas.microsoft.com/office/powerpoint/2010/main" val="375254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6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7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5" Type="http://schemas.openxmlformats.org/officeDocument/2006/relationships/image" Target="../media/image17.pn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0.jpe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9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4.png"/><Relationship Id="rId11" Type="http://schemas.openxmlformats.org/officeDocument/2006/relationships/image" Target="../media/image17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1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7.png"/><Relationship Id="rId18" Type="http://schemas.openxmlformats.org/officeDocument/2006/relationships/image" Target="../media/image59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7" Type="http://schemas.openxmlformats.org/officeDocument/2006/relationships/image" Target="../media/image49.png"/><Relationship Id="rId12" Type="http://schemas.openxmlformats.org/officeDocument/2006/relationships/image" Target="../media/image54.emf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4732986" y="4059817"/>
            <a:ext cx="1107582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 dirty="0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92428" y="3825024"/>
            <a:ext cx="5369050" cy="88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24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ОТЧЕТ ЦЕНТРА ГОСУСЛУГ</a:t>
            </a:r>
            <a:r>
              <a:rPr lang="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400" b="1" dirty="0" smtClean="0">
                <a:solidFill>
                  <a:srgbClr val="561C0E"/>
                </a:solidFill>
              </a:rPr>
              <a:t>РАЙОНА РЯЗАНСКИЙ ЗА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8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403" name="Google Shape;403;p8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 panose="020B0604020202020204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 panose="020B0604020202020204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06" name="Google Shape;406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36037" y="1164135"/>
            <a:ext cx="1449806" cy="90083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"/>
          <p:cNvSpPr txBox="1"/>
          <p:nvPr/>
        </p:nvSpPr>
        <p:spPr>
          <a:xfrm>
            <a:off x="6349880" y="756190"/>
            <a:ext cx="2584675" cy="188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 panose="020B0604020202020204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Замена и выдача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российских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национальных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удостоверений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международных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удостоверений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6429285" y="1380301"/>
            <a:ext cx="1928026" cy="73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 panose="020B0604020202020204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2048854" y="1635020"/>
            <a:ext cx="2145126" cy="160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 panose="020B0604020202020204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 panose="020B0604020202020204"/>
              </a:rPr>
              <a:t>Регистрация рождения, рождения с установлением отцовства</a:t>
            </a:r>
            <a:r>
              <a:rPr lang="ru-RU" sz="1200" b="1" dirty="0">
                <a:solidFill>
                  <a:srgbClr val="623B2A"/>
                </a:solidFill>
              </a:rPr>
              <a:t>,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 panose="020B0604020202020204"/>
              </a:rPr>
              <a:t>регистрация смерти, заключение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 panose="020B0604020202020204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 panose="020B0604020202020204"/>
              </a:rPr>
              <a:t>расторжение брака,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 panose="020B0604020202020204"/>
              </a:rPr>
              <a:t>выдача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 panose="020B0604020202020204"/>
              </a:rPr>
              <a:t>повторных свидетельств (справ</a:t>
            </a:r>
            <a:r>
              <a:rPr lang="ru-RU" sz="1200" b="1" dirty="0">
                <a:solidFill>
                  <a:srgbClr val="623B2A"/>
                </a:solidFill>
              </a:rPr>
              <a:t>ок) об актах гражданского состояния</a:t>
            </a:r>
            <a:endParaRPr sz="1200" b="0" i="0" u="none" strike="noStrike" cap="none" dirty="0">
              <a:solidFill>
                <a:srgbClr val="000000"/>
              </a:solidFill>
              <a:sym typeface="Arial" panose="020B0604020202020204"/>
            </a:endParaRPr>
          </a:p>
        </p:txBody>
      </p:sp>
      <p:pic>
        <p:nvPicPr>
          <p:cNvPr id="410" name="Google Shape;410;p8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611560" y="1747584"/>
            <a:ext cx="895237" cy="13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8"/>
          <p:cNvSpPr txBox="1"/>
          <p:nvPr/>
        </p:nvSpPr>
        <p:spPr>
          <a:xfrm>
            <a:off x="2125476" y="1558069"/>
            <a:ext cx="2446524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 panose="020B0604020202020204"/>
              <a:buNone/>
            </a:pPr>
            <a:endParaRPr sz="1200" b="0" i="0" u="none" strike="noStrike" cap="none" dirty="0">
              <a:solidFill>
                <a:srgbClr val="000000"/>
              </a:solidFill>
              <a:sym typeface="Arial" panose="020B0604020202020204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 panose="020B0604020202020204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1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8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ВАЖНЫЕ </a:t>
            </a: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УСЛУГИ МФЦ РАЙОНА РЯЗАНСКИЙ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7" name="Google Shape;417;p8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oogle Shape;497;p1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132439" y="2587110"/>
            <a:ext cx="564077" cy="9033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349880" y="2587110"/>
            <a:ext cx="2381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Оформление и выдача загранпаспортов содержащих электронный носитель информации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0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 panose="020B0604020202020204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fld>
            <a:endParaRPr sz="1800" b="1" i="0" u="none" strike="noStrike" cap="none" dirty="0">
              <a:solidFill>
                <a:srgbClr val="F8F0E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425;p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ru-RU" sz="1000" b="1" i="1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Важные услуги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</p:spPr>
        </p:pic>
        <p:grpSp>
          <p:nvGrpSpPr>
            <p:cNvPr id="38" name="Google Shape;531;p13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39" name="Google Shape;532;p13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533;p13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9" name="Google Shape;534;p13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70" name="Google Shape;535;p13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536;p13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 flipV="1">
            <a:off x="260492" y="2372944"/>
            <a:ext cx="3100463" cy="2076423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260492" y="1210207"/>
            <a:ext cx="3100464" cy="792087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6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cap="none" dirty="0" smtClean="0">
                <a:solidFill>
                  <a:schemeClr val="bg1"/>
                </a:solidFill>
              </a:rPr>
              <a:t>ЦЕНТР ГОСУСЛУГ РАЙОНА               РЯЗАНСКИЙ </a:t>
            </a:r>
            <a:br>
              <a:rPr lang="ru-RU" cap="none" dirty="0" smtClean="0">
                <a:solidFill>
                  <a:schemeClr val="bg1"/>
                </a:solidFill>
              </a:rPr>
            </a:br>
            <a:r>
              <a:rPr lang="ru-RU" cap="none" dirty="0" smtClean="0">
                <a:solidFill>
                  <a:schemeClr val="bg1"/>
                </a:solidFill>
              </a:rPr>
              <a:t>ПРОИЗВОДИТ НАЧИСЛЕНИЯ ПО </a:t>
            </a:r>
            <a:endParaRPr lang="ru-RU" cap="none" dirty="0">
              <a:solidFill>
                <a:schemeClr val="bg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106260" y="1335132"/>
            <a:ext cx="3242270" cy="613766"/>
            <a:chOff x="455909" y="2622643"/>
            <a:chExt cx="3242270" cy="61376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55909" y="2622643"/>
              <a:ext cx="2253440" cy="469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&gt;</a:t>
              </a:r>
              <a:r>
                <a:rPr lang="ru-RU" sz="3600" b="1" dirty="0" smtClean="0">
                  <a:solidFill>
                    <a:srgbClr val="E74825"/>
                  </a:solidFill>
                </a:rPr>
                <a:t>47,5</a:t>
              </a:r>
              <a:r>
                <a:rPr lang="ru-RU" sz="1050" b="1" dirty="0" smtClean="0">
                  <a:solidFill>
                    <a:srgbClr val="E74825"/>
                  </a:solidFill>
                </a:rPr>
                <a:t>ТЫСЯЧ</a:t>
              </a:r>
              <a:endParaRPr lang="ru-RU" sz="1100" dirty="0">
                <a:solidFill>
                  <a:srgbClr val="E74825"/>
                </a:solidFill>
              </a:endParaRPr>
            </a:p>
          </p:txBody>
        </p:sp>
        <p:sp>
          <p:nvSpPr>
            <p:cNvPr id="61" name="Объект 6"/>
            <p:cNvSpPr/>
            <p:nvPr/>
          </p:nvSpPr>
          <p:spPr>
            <a:xfrm>
              <a:off x="2426911" y="2713740"/>
              <a:ext cx="1271268" cy="52266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лицевых счетов</a:t>
              </a:r>
            </a:p>
          </p:txBody>
        </p:sp>
      </p:grpSp>
      <p:sp>
        <p:nvSpPr>
          <p:cNvPr id="72" name="Google Shape;430;p9"/>
          <p:cNvSpPr/>
          <p:nvPr/>
        </p:nvSpPr>
        <p:spPr>
          <a:xfrm>
            <a:off x="340344" y="2507851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ru-RU" b="1" dirty="0" smtClean="0">
                <a:solidFill>
                  <a:srgbClr val="E74825"/>
                </a:solidFill>
              </a:rPr>
              <a:t>С 28 МАРТА 2022 г. </a:t>
            </a:r>
          </a:p>
          <a:p>
            <a:pPr lvl="0" algn="just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ru-RU" sz="1100" dirty="0" smtClean="0">
                <a:solidFill>
                  <a:srgbClr val="561C0E"/>
                </a:solidFill>
              </a:rPr>
              <a:t>при расчете начислений через центры </a:t>
            </a:r>
            <a:r>
              <a:rPr lang="ru-RU" sz="1100" dirty="0" err="1" smtClean="0">
                <a:solidFill>
                  <a:srgbClr val="561C0E"/>
                </a:solidFill>
              </a:rPr>
              <a:t>госуслуг</a:t>
            </a:r>
            <a:r>
              <a:rPr lang="ru-RU" sz="1100" dirty="0" smtClean="0">
                <a:solidFill>
                  <a:srgbClr val="561C0E"/>
                </a:solidFill>
              </a:rPr>
              <a:t> граждане могут получать </a:t>
            </a:r>
            <a:br>
              <a:rPr lang="ru-RU" sz="1100" dirty="0" smtClean="0">
                <a:solidFill>
                  <a:srgbClr val="561C0E"/>
                </a:solidFill>
              </a:rPr>
            </a:br>
            <a:r>
              <a:rPr lang="ru-RU" sz="1100" dirty="0" smtClean="0">
                <a:solidFill>
                  <a:srgbClr val="561C0E"/>
                </a:solidFill>
              </a:rPr>
              <a:t>в личном кабинете на портале </a:t>
            </a:r>
            <a:r>
              <a:rPr lang="ru-RU" sz="1100" b="1" dirty="0" smtClean="0">
                <a:solidFill>
                  <a:srgbClr val="E74825"/>
                </a:solidFill>
              </a:rPr>
              <a:t>mos.ru</a:t>
            </a:r>
            <a:r>
              <a:rPr lang="ru-RU" sz="1100" dirty="0" smtClean="0">
                <a:solidFill>
                  <a:srgbClr val="561C0E"/>
                </a:solidFill>
              </a:rPr>
              <a:t> </a:t>
            </a:r>
            <a:r>
              <a:rPr lang="ru-RU" sz="1100" b="1" dirty="0" smtClean="0">
                <a:solidFill>
                  <a:srgbClr val="561C0E"/>
                </a:solidFill>
              </a:rPr>
              <a:t>справку о наличии/отсутствии задолженности/переплаты за жилищно-коммунальные и иные услуги</a:t>
            </a:r>
            <a:r>
              <a:rPr lang="ru-RU" sz="1100" dirty="0" smtClean="0">
                <a:solidFill>
                  <a:srgbClr val="561C0E"/>
                </a:solidFill>
              </a:rPr>
              <a:t>.</a:t>
            </a:r>
            <a:endParaRPr sz="1100" b="0" i="0" u="none" strike="noStrike" cap="none" dirty="0">
              <a:solidFill>
                <a:srgbClr val="561C0E"/>
              </a:solidFill>
              <a:sym typeface="Arial" panose="020B0604020202020204"/>
            </a:endParaRPr>
          </a:p>
        </p:txBody>
      </p:sp>
      <p:sp>
        <p:nvSpPr>
          <p:cNvPr id="73" name="Google Shape;430;p9"/>
          <p:cNvSpPr/>
          <p:nvPr/>
        </p:nvSpPr>
        <p:spPr>
          <a:xfrm>
            <a:off x="3597964" y="2326598"/>
            <a:ext cx="2653823" cy="200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ru-RU" sz="1100" b="1" dirty="0" smtClean="0">
                <a:solidFill>
                  <a:srgbClr val="561C0E"/>
                </a:solidFill>
              </a:rPr>
              <a:t>Ранее </a:t>
            </a:r>
            <a:r>
              <a:rPr lang="ru-RU" sz="1100" b="1" dirty="0">
                <a:solidFill>
                  <a:srgbClr val="561C0E"/>
                </a:solidFill>
              </a:rPr>
              <a:t>при получении информации </a:t>
            </a:r>
            <a:r>
              <a:rPr lang="en-US" sz="1100" dirty="0" smtClean="0">
                <a:solidFill>
                  <a:srgbClr val="561C0E"/>
                </a:solidFill>
              </a:rPr>
              <a:t/>
            </a:r>
            <a:br>
              <a:rPr lang="en-US" sz="1100" dirty="0" smtClean="0">
                <a:solidFill>
                  <a:srgbClr val="561C0E"/>
                </a:solidFill>
              </a:rPr>
            </a:br>
            <a:r>
              <a:rPr lang="ru-RU" sz="1100" dirty="0" smtClean="0">
                <a:solidFill>
                  <a:srgbClr val="561C0E"/>
                </a:solidFill>
              </a:rPr>
              <a:t>о </a:t>
            </a:r>
            <a:r>
              <a:rPr lang="ru-RU" sz="1100" dirty="0">
                <a:solidFill>
                  <a:srgbClr val="561C0E"/>
                </a:solidFill>
              </a:rPr>
              <a:t>задолженности в центрах </a:t>
            </a:r>
            <a:r>
              <a:rPr lang="ru-RU" sz="1100" dirty="0" err="1">
                <a:solidFill>
                  <a:srgbClr val="561C0E"/>
                </a:solidFill>
              </a:rPr>
              <a:t>госуслуг</a:t>
            </a:r>
            <a:r>
              <a:rPr lang="ru-RU" sz="1100" dirty="0">
                <a:solidFill>
                  <a:srgbClr val="561C0E"/>
                </a:solidFill>
              </a:rPr>
              <a:t> </a:t>
            </a:r>
            <a:r>
              <a:rPr lang="ru-RU" sz="1100" dirty="0" smtClean="0">
                <a:solidFill>
                  <a:srgbClr val="561C0E"/>
                </a:solidFill>
              </a:rPr>
              <a:t>«Мои Документы» </a:t>
            </a:r>
            <a:r>
              <a:rPr lang="ru-RU" sz="1100" dirty="0">
                <a:solidFill>
                  <a:srgbClr val="561C0E"/>
                </a:solidFill>
              </a:rPr>
              <a:t>официальные сведения </a:t>
            </a:r>
            <a:r>
              <a:rPr lang="ru-RU" sz="1100" dirty="0" smtClean="0">
                <a:solidFill>
                  <a:srgbClr val="561C0E"/>
                </a:solidFill>
              </a:rPr>
              <a:t>о </a:t>
            </a:r>
            <a:r>
              <a:rPr lang="ru-RU" sz="1100" dirty="0">
                <a:solidFill>
                  <a:srgbClr val="561C0E"/>
                </a:solidFill>
              </a:rPr>
              <a:t>переплате </a:t>
            </a:r>
            <a:r>
              <a:rPr lang="ru-RU" sz="1100" dirty="0" smtClean="0">
                <a:solidFill>
                  <a:srgbClr val="561C0E"/>
                </a:solidFill>
              </a:rPr>
              <a:t>не </a:t>
            </a:r>
            <a:r>
              <a:rPr lang="ru-RU" sz="1100" dirty="0">
                <a:solidFill>
                  <a:srgbClr val="561C0E"/>
                </a:solidFill>
              </a:rPr>
              <a:t>предоставлялись </a:t>
            </a:r>
            <a:r>
              <a:rPr lang="ru-RU" sz="1100" dirty="0" smtClean="0">
                <a:solidFill>
                  <a:srgbClr val="561C0E"/>
                </a:solidFill>
              </a:rPr>
              <a:t>(</a:t>
            </a:r>
            <a:r>
              <a:rPr lang="ru-RU" sz="1100" dirty="0">
                <a:solidFill>
                  <a:srgbClr val="561C0E"/>
                </a:solidFill>
              </a:rPr>
              <a:t>переплата просто учитывалась </a:t>
            </a:r>
            <a:r>
              <a:rPr lang="ru-RU" sz="1100" dirty="0" smtClean="0">
                <a:solidFill>
                  <a:srgbClr val="561C0E"/>
                </a:solidFill>
              </a:rPr>
              <a:t>в </a:t>
            </a:r>
            <a:r>
              <a:rPr lang="ru-RU" sz="1100" dirty="0">
                <a:solidFill>
                  <a:srgbClr val="561C0E"/>
                </a:solidFill>
              </a:rPr>
              <a:t>едином платежном документе). Жители по-прежнему </a:t>
            </a:r>
            <a:r>
              <a:rPr lang="ru-RU" sz="1100" dirty="0" smtClean="0">
                <a:solidFill>
                  <a:srgbClr val="561C0E"/>
                </a:solidFill>
              </a:rPr>
              <a:t>могут </a:t>
            </a:r>
            <a:r>
              <a:rPr lang="ru-RU" sz="1100" dirty="0">
                <a:solidFill>
                  <a:srgbClr val="561C0E"/>
                </a:solidFill>
              </a:rPr>
              <a:t>выбрать — получить справку </a:t>
            </a:r>
            <a:r>
              <a:rPr lang="ru-RU" sz="1100" dirty="0" smtClean="0">
                <a:solidFill>
                  <a:srgbClr val="561C0E"/>
                </a:solidFill>
              </a:rPr>
              <a:t/>
            </a:r>
            <a:br>
              <a:rPr lang="ru-RU" sz="1100" dirty="0" smtClean="0">
                <a:solidFill>
                  <a:srgbClr val="561C0E"/>
                </a:solidFill>
              </a:rPr>
            </a:br>
            <a:r>
              <a:rPr lang="ru-RU" sz="1100" b="1" dirty="0" smtClean="0">
                <a:solidFill>
                  <a:srgbClr val="561C0E"/>
                </a:solidFill>
              </a:rPr>
              <a:t>в центрах </a:t>
            </a:r>
            <a:r>
              <a:rPr lang="ru-RU" sz="1100" b="1" dirty="0" err="1" smtClean="0">
                <a:solidFill>
                  <a:srgbClr val="561C0E"/>
                </a:solidFill>
              </a:rPr>
              <a:t>госуслуг</a:t>
            </a:r>
            <a:r>
              <a:rPr lang="ru-RU" sz="1100" b="1" dirty="0" smtClean="0">
                <a:solidFill>
                  <a:srgbClr val="561C0E"/>
                </a:solidFill>
              </a:rPr>
              <a:t> </a:t>
            </a:r>
            <a:r>
              <a:rPr lang="ru-RU" sz="1100" b="1" dirty="0">
                <a:solidFill>
                  <a:srgbClr val="561C0E"/>
                </a:solidFill>
              </a:rPr>
              <a:t>или онлайн </a:t>
            </a:r>
            <a:r>
              <a:rPr lang="ru-RU" sz="1100" b="1" dirty="0" smtClean="0">
                <a:solidFill>
                  <a:srgbClr val="561C0E"/>
                </a:solidFill>
              </a:rPr>
              <a:t/>
            </a:r>
            <a:br>
              <a:rPr lang="ru-RU" sz="1100" b="1" dirty="0" smtClean="0">
                <a:solidFill>
                  <a:srgbClr val="561C0E"/>
                </a:solidFill>
              </a:rPr>
            </a:br>
            <a:r>
              <a:rPr lang="ru-RU" sz="1100" b="1" dirty="0" smtClean="0">
                <a:solidFill>
                  <a:srgbClr val="561C0E"/>
                </a:solidFill>
              </a:rPr>
              <a:t>на </a:t>
            </a:r>
            <a:r>
              <a:rPr lang="ru-RU" sz="1100" b="1" dirty="0">
                <a:solidFill>
                  <a:srgbClr val="561C0E"/>
                </a:solidFill>
              </a:rPr>
              <a:t>портале</a:t>
            </a:r>
            <a:r>
              <a:rPr lang="ru-RU" sz="1100" dirty="0">
                <a:solidFill>
                  <a:srgbClr val="561C0E"/>
                </a:solidFill>
              </a:rPr>
              <a:t> </a:t>
            </a:r>
            <a:r>
              <a:rPr lang="ru-RU" sz="1100" b="1" dirty="0">
                <a:solidFill>
                  <a:srgbClr val="E74825"/>
                </a:solidFill>
              </a:rPr>
              <a:t>mos.ru.</a:t>
            </a:r>
            <a:endParaRPr sz="1100" b="1" i="0" u="none" strike="noStrike" cap="none" dirty="0">
              <a:solidFill>
                <a:srgbClr val="E74825"/>
              </a:solidFill>
              <a:sym typeface="Arial" panose="020B0604020202020204"/>
            </a:endParaRPr>
          </a:p>
        </p:txBody>
      </p:sp>
      <p:pic>
        <p:nvPicPr>
          <p:cNvPr id="25" name="Google Shape;365;p7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50"/>
            </a:pPr>
            <a:r>
              <a:rPr lang="ru-RU" sz="1500" b="1" dirty="0">
                <a:solidFill>
                  <a:srgbClr val="561C0E"/>
                </a:solidFill>
              </a:rPr>
              <a:t>РАБОТА С УПРАВЛЯЮЩИМИ </a:t>
            </a:r>
            <a:r>
              <a:rPr lang="ru-RU" sz="1500" b="1" dirty="0" smtClean="0">
                <a:solidFill>
                  <a:srgbClr val="561C0E"/>
                </a:solidFill>
              </a:rPr>
              <a:t>КОМПАНИЯМИ </a:t>
            </a:r>
            <a:r>
              <a:rPr lang="en-US" sz="1500" b="1" dirty="0" smtClean="0">
                <a:solidFill>
                  <a:srgbClr val="561C0E"/>
                </a:solidFill>
              </a:rPr>
              <a:t/>
            </a:r>
            <a:br>
              <a:rPr lang="en-US" sz="1500" b="1" dirty="0" smtClean="0">
                <a:solidFill>
                  <a:srgbClr val="561C0E"/>
                </a:solidFill>
              </a:rPr>
            </a:br>
            <a:r>
              <a:rPr lang="ru-RU" sz="1500" b="1" dirty="0" smtClean="0">
                <a:solidFill>
                  <a:srgbClr val="561C0E"/>
                </a:solidFill>
              </a:rPr>
              <a:t>И </a:t>
            </a:r>
            <a:r>
              <a:rPr lang="ru-RU" sz="1500" b="1" dirty="0">
                <a:solidFill>
                  <a:srgbClr val="561C0E"/>
                </a:solidFill>
              </a:rPr>
              <a:t>ПОСТАВЩИКАМИ УСЛУГ В СФЕРЕ ЖКХ</a:t>
            </a:r>
            <a:endParaRPr lang="ru-RU" sz="1500" dirty="0"/>
          </a:p>
        </p:txBody>
      </p:sp>
      <p:cxnSp>
        <p:nvCxnSpPr>
          <p:cNvPr id="27" name="Google Shape;363;p7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Прямая соединительная линия 30"/>
          <p:cNvCxnSpPr/>
          <p:nvPr/>
        </p:nvCxnSpPr>
        <p:spPr>
          <a:xfrm>
            <a:off x="1625600" y="4830502"/>
            <a:ext cx="6109547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41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/>
          <p:nvPr/>
        </p:nvSpPr>
        <p:spPr>
          <a:xfrm rot="10800000" flipH="1">
            <a:off x="3238586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6182408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29 ИЮНЯ 2022 года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физическим лицам доступна 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по регистрации права собственности на объекты недвижимости, находящиеся за пределами столицы, в любом центре госуслуг Москвы.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предоставляется по предварительной записи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Юридическим лицам услуга доступна в 29 центрах госуслуг.</a:t>
            </a: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/>
          <p:nvPr/>
        </p:nvSpPr>
        <p:spPr>
          <a:xfrm rot="10800000" flipH="1">
            <a:off x="294763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1"/>
          <p:cNvSpPr/>
          <p:nvPr/>
        </p:nvSpPr>
        <p:spPr>
          <a:xfrm>
            <a:off x="294764" y="800137"/>
            <a:ext cx="269501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ОРГАНОВ ОПЕКИ 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3242239" y="794535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Выдача разрешения на сделки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имуществом (купля-продажа, обмен);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Распоряжение деньгами на счетах несовершеннолетних, недееспособных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ограниченно дееспособных граждан.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предоставлении государственных услуг можно во все флагманские офисы и центр госуслуг поселения Сосенское (доп. офис), в том числе по предварительной записи через портал mos.ru.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 госуслуг для органов исполнительной власти города Москвы уполномочен на рассмотрение заявлений с выдачей предварительных разрешений. На базе МФЦ для ОИВ создан специализированный Отдел по предоставлению услуг органов опеки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попечительства.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182409" y="800942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6230936" y="1293331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9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gosuslugi.ru</a:t>
            </a:r>
            <a:r>
              <a:rPr lang="ru" sz="9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3" y="2543335"/>
            <a:ext cx="1804279" cy="19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/>
          <p:nvPr/>
        </p:nvSpPr>
        <p:spPr>
          <a:xfrm rot="10800000" flipH="1">
            <a:off x="5705470" y="889209"/>
            <a:ext cx="3173958" cy="31435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 flipH="1">
            <a:off x="259563" y="1424724"/>
            <a:ext cx="5283517" cy="156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13 октября 2022 г.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во флагманских офисах принимают заявления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выплату единовременной материальной помощи в рамках адресной социальной помощи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семьям мобилизованных граждан.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 ноября 2022 г.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упрощен порядок назначения ежемесячных пособий на детей малообеспеченных семей и единовременного пособия молодым родителям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для граждан, призванных военными комиссариатами на военную службу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 рамках частичной мобилизации.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2"/>
          <p:cNvSpPr/>
          <p:nvPr/>
        </p:nvSpPr>
        <p:spPr>
          <a:xfrm flipH="1">
            <a:off x="5712301" y="884075"/>
            <a:ext cx="3112561" cy="31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застрахованные лица, имеющие полис ОМС, выданный в другом субъекте РФ, желающие прикрепиться к московской страховой медицинской организации, могут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замене территории страхования.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можно подтвердить личность для оформления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персонифицированной электронной карты болельщика.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2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0" name="Google Shape;550;p3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3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>
            <a:off x="259566" y="875897"/>
            <a:ext cx="5283517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ПОМОЩЬ СЕМЬЯМ МОБИЛИЗОВАННЫХ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251520" y="2985903"/>
            <a:ext cx="5291564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ДЕПАРТАМЕНТА ОБРАЗОВАНИЯ И НАУКИ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ГОРОДА МОСКВЫ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041164" y="921628"/>
            <a:ext cx="365883" cy="452509"/>
            <a:chOff x="4203701" y="1547813"/>
            <a:chExt cx="509588" cy="630238"/>
          </a:xfrm>
        </p:grpSpPr>
        <p:sp>
          <p:nvSpPr>
            <p:cNvPr id="557" name="Google Shape;557;p32"/>
            <p:cNvSpPr/>
            <p:nvPr/>
          </p:nvSpPr>
          <p:spPr>
            <a:xfrm>
              <a:off x="4276726" y="18748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3" y="15"/>
                    <a:pt x="6" y="17"/>
                    <a:pt x="9" y="17"/>
                  </a:cubicBezTo>
                  <a:cubicBezTo>
                    <a:pt x="14" y="17"/>
                    <a:pt x="17" y="14"/>
                    <a:pt x="18" y="10"/>
                  </a:cubicBezTo>
                  <a:cubicBezTo>
                    <a:pt x="19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362451" y="1874838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0" y="7"/>
                    <a:pt x="4" y="17"/>
                    <a:pt x="12" y="17"/>
                  </a:cubicBezTo>
                  <a:cubicBezTo>
                    <a:pt x="16" y="17"/>
                    <a:pt x="20" y="14"/>
                    <a:pt x="20" y="10"/>
                  </a:cubicBezTo>
                  <a:cubicBezTo>
                    <a:pt x="21" y="4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297363" y="1916113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3" y="4"/>
                  </a:moveTo>
                  <a:cubicBezTo>
                    <a:pt x="50" y="0"/>
                    <a:pt x="45" y="0"/>
                    <a:pt x="41" y="4"/>
                  </a:cubicBezTo>
                  <a:cubicBezTo>
                    <a:pt x="38" y="7"/>
                    <a:pt x="33" y="9"/>
                    <a:pt x="28" y="9"/>
                  </a:cubicBezTo>
                  <a:cubicBezTo>
                    <a:pt x="23" y="9"/>
                    <a:pt x="18" y="7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2"/>
                    <a:pt x="3" y="16"/>
                  </a:cubicBezTo>
                  <a:cubicBezTo>
                    <a:pt x="10" y="22"/>
                    <a:pt x="19" y="26"/>
                    <a:pt x="28" y="26"/>
                  </a:cubicBezTo>
                  <a:cubicBezTo>
                    <a:pt x="38" y="26"/>
                    <a:pt x="47" y="22"/>
                    <a:pt x="53" y="16"/>
                  </a:cubicBezTo>
                  <a:cubicBezTo>
                    <a:pt x="57" y="12"/>
                    <a:pt x="57" y="7"/>
                    <a:pt x="5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03701" y="1547813"/>
              <a:ext cx="509588" cy="630238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408" y="116"/>
                  </a:moveTo>
                  <a:cubicBezTo>
                    <a:pt x="398" y="81"/>
                    <a:pt x="382" y="53"/>
                    <a:pt x="362" y="34"/>
                  </a:cubicBezTo>
                  <a:cubicBezTo>
                    <a:pt x="358" y="31"/>
                    <a:pt x="353" y="31"/>
                    <a:pt x="350" y="34"/>
                  </a:cubicBezTo>
                  <a:cubicBezTo>
                    <a:pt x="346" y="38"/>
                    <a:pt x="347" y="43"/>
                    <a:pt x="350" y="46"/>
                  </a:cubicBezTo>
                  <a:cubicBezTo>
                    <a:pt x="393" y="86"/>
                    <a:pt x="403" y="161"/>
                    <a:pt x="403" y="216"/>
                  </a:cubicBezTo>
                  <a:cubicBezTo>
                    <a:pt x="403" y="271"/>
                    <a:pt x="389" y="309"/>
                    <a:pt x="364" y="331"/>
                  </a:cubicBezTo>
                  <a:cubicBezTo>
                    <a:pt x="351" y="342"/>
                    <a:pt x="337" y="347"/>
                    <a:pt x="326" y="349"/>
                  </a:cubicBezTo>
                  <a:cubicBezTo>
                    <a:pt x="341" y="326"/>
                    <a:pt x="348" y="299"/>
                    <a:pt x="347" y="272"/>
                  </a:cubicBezTo>
                  <a:cubicBezTo>
                    <a:pt x="346" y="253"/>
                    <a:pt x="345" y="237"/>
                    <a:pt x="342" y="223"/>
                  </a:cubicBezTo>
                  <a:cubicBezTo>
                    <a:pt x="338" y="199"/>
                    <a:pt x="331" y="180"/>
                    <a:pt x="321" y="166"/>
                  </a:cubicBezTo>
                  <a:cubicBezTo>
                    <a:pt x="309" y="149"/>
                    <a:pt x="293" y="138"/>
                    <a:pt x="272" y="134"/>
                  </a:cubicBezTo>
                  <a:cubicBezTo>
                    <a:pt x="220" y="122"/>
                    <a:pt x="188" y="80"/>
                    <a:pt x="178" y="66"/>
                  </a:cubicBezTo>
                  <a:cubicBezTo>
                    <a:pt x="185" y="37"/>
                    <a:pt x="211" y="17"/>
                    <a:pt x="24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7"/>
                    <a:pt x="278" y="17"/>
                    <a:pt x="280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300" y="19"/>
                    <a:pt x="317" y="24"/>
                    <a:pt x="331" y="32"/>
                  </a:cubicBezTo>
                  <a:cubicBezTo>
                    <a:pt x="335" y="35"/>
                    <a:pt x="340" y="33"/>
                    <a:pt x="343" y="29"/>
                  </a:cubicBezTo>
                  <a:cubicBezTo>
                    <a:pt x="345" y="25"/>
                    <a:pt x="343" y="20"/>
                    <a:pt x="339" y="18"/>
                  </a:cubicBezTo>
                  <a:cubicBezTo>
                    <a:pt x="323" y="8"/>
                    <a:pt x="304" y="3"/>
                    <a:pt x="283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01" y="0"/>
                    <a:pt x="168" y="28"/>
                    <a:pt x="161" y="65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0" y="71"/>
                    <a:pt x="159" y="76"/>
                    <a:pt x="159" y="81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73"/>
                    <a:pt x="160" y="181"/>
                    <a:pt x="162" y="189"/>
                  </a:cubicBezTo>
                  <a:cubicBezTo>
                    <a:pt x="146" y="177"/>
                    <a:pt x="126" y="171"/>
                    <a:pt x="105" y="171"/>
                  </a:cubicBezTo>
                  <a:cubicBezTo>
                    <a:pt x="85" y="171"/>
                    <a:pt x="65" y="177"/>
                    <a:pt x="48" y="188"/>
                  </a:cubicBezTo>
                  <a:cubicBezTo>
                    <a:pt x="44" y="191"/>
                    <a:pt x="43" y="196"/>
                    <a:pt x="46" y="200"/>
                  </a:cubicBezTo>
                  <a:cubicBezTo>
                    <a:pt x="49" y="204"/>
                    <a:pt x="54" y="205"/>
                    <a:pt x="58" y="202"/>
                  </a:cubicBezTo>
                  <a:cubicBezTo>
                    <a:pt x="69" y="195"/>
                    <a:pt x="82" y="190"/>
                    <a:pt x="96" y="188"/>
                  </a:cubicBezTo>
                  <a:cubicBezTo>
                    <a:pt x="95" y="201"/>
                    <a:pt x="89" y="211"/>
                    <a:pt x="81" y="220"/>
                  </a:cubicBezTo>
                  <a:cubicBezTo>
                    <a:pt x="65" y="235"/>
                    <a:pt x="41" y="240"/>
                    <a:pt x="26" y="241"/>
                  </a:cubicBezTo>
                  <a:cubicBezTo>
                    <a:pt x="30" y="233"/>
                    <a:pt x="35" y="225"/>
                    <a:pt x="41" y="217"/>
                  </a:cubicBezTo>
                  <a:cubicBezTo>
                    <a:pt x="44" y="214"/>
                    <a:pt x="43" y="209"/>
                    <a:pt x="40" y="206"/>
                  </a:cubicBezTo>
                  <a:cubicBezTo>
                    <a:pt x="36" y="202"/>
                    <a:pt x="31" y="203"/>
                    <a:pt x="28" y="206"/>
                  </a:cubicBezTo>
                  <a:cubicBezTo>
                    <a:pt x="12" y="225"/>
                    <a:pt x="3" y="248"/>
                    <a:pt x="3" y="273"/>
                  </a:cubicBezTo>
                  <a:cubicBezTo>
                    <a:pt x="3" y="315"/>
                    <a:pt x="29" y="351"/>
                    <a:pt x="66" y="367"/>
                  </a:cubicBezTo>
                  <a:cubicBezTo>
                    <a:pt x="58" y="371"/>
                    <a:pt x="51" y="376"/>
                    <a:pt x="45" y="382"/>
                  </a:cubicBezTo>
                  <a:cubicBezTo>
                    <a:pt x="29" y="399"/>
                    <a:pt x="20" y="420"/>
                    <a:pt x="20" y="443"/>
                  </a:cubicBezTo>
                  <a:cubicBezTo>
                    <a:pt x="20" y="456"/>
                    <a:pt x="20" y="456"/>
                    <a:pt x="20" y="456"/>
                  </a:cubicBezTo>
                  <a:cubicBezTo>
                    <a:pt x="17" y="457"/>
                    <a:pt x="13" y="461"/>
                    <a:pt x="13" y="461"/>
                  </a:cubicBezTo>
                  <a:cubicBezTo>
                    <a:pt x="4" y="468"/>
                    <a:pt x="0" y="479"/>
                    <a:pt x="3" y="490"/>
                  </a:cubicBezTo>
                  <a:cubicBezTo>
                    <a:pt x="6" y="501"/>
                    <a:pt x="14" y="508"/>
                    <a:pt x="25" y="510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60" y="516"/>
                    <a:pt x="92" y="519"/>
                    <a:pt x="122" y="519"/>
                  </a:cubicBezTo>
                  <a:cubicBezTo>
                    <a:pt x="191" y="519"/>
                    <a:pt x="248" y="503"/>
                    <a:pt x="291" y="471"/>
                  </a:cubicBezTo>
                  <a:cubicBezTo>
                    <a:pt x="348" y="427"/>
                    <a:pt x="361" y="368"/>
                    <a:pt x="364" y="352"/>
                  </a:cubicBezTo>
                  <a:cubicBezTo>
                    <a:pt x="368" y="350"/>
                    <a:pt x="371" y="347"/>
                    <a:pt x="375" y="344"/>
                  </a:cubicBezTo>
                  <a:cubicBezTo>
                    <a:pt x="404" y="319"/>
                    <a:pt x="419" y="276"/>
                    <a:pt x="419" y="216"/>
                  </a:cubicBezTo>
                  <a:cubicBezTo>
                    <a:pt x="419" y="178"/>
                    <a:pt x="415" y="144"/>
                    <a:pt x="408" y="116"/>
                  </a:cubicBezTo>
                  <a:close/>
                  <a:moveTo>
                    <a:pt x="330" y="272"/>
                  </a:moveTo>
                  <a:cubicBezTo>
                    <a:pt x="330" y="278"/>
                    <a:pt x="330" y="284"/>
                    <a:pt x="330" y="289"/>
                  </a:cubicBezTo>
                  <a:cubicBezTo>
                    <a:pt x="323" y="294"/>
                    <a:pt x="310" y="296"/>
                    <a:pt x="293" y="296"/>
                  </a:cubicBezTo>
                  <a:cubicBezTo>
                    <a:pt x="284" y="295"/>
                    <a:pt x="276" y="294"/>
                    <a:pt x="270" y="294"/>
                  </a:cubicBezTo>
                  <a:cubicBezTo>
                    <a:pt x="270" y="267"/>
                    <a:pt x="270" y="267"/>
                    <a:pt x="270" y="267"/>
                  </a:cubicBezTo>
                  <a:cubicBezTo>
                    <a:pt x="292" y="265"/>
                    <a:pt x="312" y="256"/>
                    <a:pt x="328" y="243"/>
                  </a:cubicBezTo>
                  <a:cubicBezTo>
                    <a:pt x="329" y="252"/>
                    <a:pt x="330" y="261"/>
                    <a:pt x="330" y="272"/>
                  </a:cubicBezTo>
                  <a:close/>
                  <a:moveTo>
                    <a:pt x="176" y="91"/>
                  </a:moveTo>
                  <a:cubicBezTo>
                    <a:pt x="188" y="105"/>
                    <a:pt x="206" y="123"/>
                    <a:pt x="231" y="136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9"/>
                    <a:pt x="235" y="192"/>
                    <a:pt x="239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5" y="192"/>
                    <a:pt x="269" y="189"/>
                    <a:pt x="269" y="184"/>
                  </a:cubicBezTo>
                  <a:cubicBezTo>
                    <a:pt x="269" y="179"/>
                    <a:pt x="265" y="175"/>
                    <a:pt x="260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4" y="146"/>
                    <a:pt x="261" y="149"/>
                    <a:pt x="268" y="150"/>
                  </a:cubicBezTo>
                  <a:cubicBezTo>
                    <a:pt x="299" y="157"/>
                    <a:pt x="317" y="180"/>
                    <a:pt x="325" y="222"/>
                  </a:cubicBezTo>
                  <a:cubicBezTo>
                    <a:pt x="309" y="240"/>
                    <a:pt x="286" y="250"/>
                    <a:pt x="262" y="250"/>
                  </a:cubicBezTo>
                  <a:cubicBezTo>
                    <a:pt x="215" y="250"/>
                    <a:pt x="176" y="212"/>
                    <a:pt x="176" y="164"/>
                  </a:cubicBezTo>
                  <a:lnTo>
                    <a:pt x="176" y="91"/>
                  </a:lnTo>
                  <a:close/>
                  <a:moveTo>
                    <a:pt x="204" y="249"/>
                  </a:moveTo>
                  <a:cubicBezTo>
                    <a:pt x="218" y="259"/>
                    <a:pt x="235" y="265"/>
                    <a:pt x="253" y="267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20" y="306"/>
                    <a:pt x="212" y="332"/>
                    <a:pt x="204" y="358"/>
                  </a:cubicBezTo>
                  <a:cubicBezTo>
                    <a:pt x="198" y="374"/>
                    <a:pt x="194" y="389"/>
                    <a:pt x="182" y="405"/>
                  </a:cubicBezTo>
                  <a:cubicBezTo>
                    <a:pt x="173" y="388"/>
                    <a:pt x="160" y="375"/>
                    <a:pt x="144" y="367"/>
                  </a:cubicBezTo>
                  <a:cubicBezTo>
                    <a:pt x="181" y="351"/>
                    <a:pt x="207" y="315"/>
                    <a:pt x="207" y="273"/>
                  </a:cubicBezTo>
                  <a:cubicBezTo>
                    <a:pt x="207" y="265"/>
                    <a:pt x="206" y="257"/>
                    <a:pt x="204" y="249"/>
                  </a:cubicBezTo>
                  <a:close/>
                  <a:moveTo>
                    <a:pt x="184" y="241"/>
                  </a:moveTo>
                  <a:cubicBezTo>
                    <a:pt x="169" y="240"/>
                    <a:pt x="145" y="235"/>
                    <a:pt x="129" y="220"/>
                  </a:cubicBezTo>
                  <a:cubicBezTo>
                    <a:pt x="121" y="212"/>
                    <a:pt x="116" y="201"/>
                    <a:pt x="114" y="188"/>
                  </a:cubicBezTo>
                  <a:cubicBezTo>
                    <a:pt x="146" y="192"/>
                    <a:pt x="172" y="213"/>
                    <a:pt x="184" y="241"/>
                  </a:cubicBezTo>
                  <a:close/>
                  <a:moveTo>
                    <a:pt x="20" y="273"/>
                  </a:moveTo>
                  <a:cubicBezTo>
                    <a:pt x="20" y="268"/>
                    <a:pt x="21" y="263"/>
                    <a:pt x="22" y="259"/>
                  </a:cubicBezTo>
                  <a:cubicBezTo>
                    <a:pt x="36" y="258"/>
                    <a:pt x="70" y="254"/>
                    <a:pt x="93" y="232"/>
                  </a:cubicBezTo>
                  <a:cubicBezTo>
                    <a:pt x="98" y="227"/>
                    <a:pt x="102" y="222"/>
                    <a:pt x="105" y="216"/>
                  </a:cubicBezTo>
                  <a:cubicBezTo>
                    <a:pt x="108" y="222"/>
                    <a:pt x="112" y="227"/>
                    <a:pt x="117" y="232"/>
                  </a:cubicBezTo>
                  <a:cubicBezTo>
                    <a:pt x="140" y="254"/>
                    <a:pt x="174" y="258"/>
                    <a:pt x="189" y="259"/>
                  </a:cubicBezTo>
                  <a:cubicBezTo>
                    <a:pt x="189" y="263"/>
                    <a:pt x="190" y="268"/>
                    <a:pt x="190" y="273"/>
                  </a:cubicBezTo>
                  <a:cubicBezTo>
                    <a:pt x="190" y="319"/>
                    <a:pt x="152" y="357"/>
                    <a:pt x="105" y="357"/>
                  </a:cubicBezTo>
                  <a:cubicBezTo>
                    <a:pt x="58" y="357"/>
                    <a:pt x="20" y="319"/>
                    <a:pt x="20" y="273"/>
                  </a:cubicBezTo>
                  <a:close/>
                  <a:moveTo>
                    <a:pt x="105" y="374"/>
                  </a:moveTo>
                  <a:cubicBezTo>
                    <a:pt x="121" y="374"/>
                    <a:pt x="136" y="380"/>
                    <a:pt x="148" y="389"/>
                  </a:cubicBezTo>
                  <a:cubicBezTo>
                    <a:pt x="136" y="400"/>
                    <a:pt x="121" y="407"/>
                    <a:pt x="105" y="407"/>
                  </a:cubicBezTo>
                  <a:cubicBezTo>
                    <a:pt x="89" y="407"/>
                    <a:pt x="74" y="400"/>
                    <a:pt x="63" y="389"/>
                  </a:cubicBezTo>
                  <a:cubicBezTo>
                    <a:pt x="75" y="380"/>
                    <a:pt x="89" y="374"/>
                    <a:pt x="105" y="374"/>
                  </a:cubicBezTo>
                  <a:close/>
                  <a:moveTo>
                    <a:pt x="64" y="499"/>
                  </a:moveTo>
                  <a:cubicBezTo>
                    <a:pt x="52" y="498"/>
                    <a:pt x="41" y="496"/>
                    <a:pt x="29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4" y="493"/>
                    <a:pt x="20" y="490"/>
                    <a:pt x="19" y="485"/>
                  </a:cubicBezTo>
                  <a:cubicBezTo>
                    <a:pt x="18" y="481"/>
                    <a:pt x="20" y="477"/>
                    <a:pt x="23" y="474"/>
                  </a:cubicBezTo>
                  <a:cubicBezTo>
                    <a:pt x="24" y="473"/>
                    <a:pt x="24" y="473"/>
                    <a:pt x="24" y="473"/>
                  </a:cubicBezTo>
                  <a:cubicBezTo>
                    <a:pt x="27" y="471"/>
                    <a:pt x="32" y="470"/>
                    <a:pt x="36" y="471"/>
                  </a:cubicBezTo>
                  <a:cubicBezTo>
                    <a:pt x="49" y="475"/>
                    <a:pt x="59" y="477"/>
                    <a:pt x="65" y="478"/>
                  </a:cubicBezTo>
                  <a:lnTo>
                    <a:pt x="64" y="499"/>
                  </a:lnTo>
                  <a:close/>
                  <a:moveTo>
                    <a:pt x="41" y="455"/>
                  </a:moveTo>
                  <a:cubicBezTo>
                    <a:pt x="40" y="455"/>
                    <a:pt x="38" y="454"/>
                    <a:pt x="37" y="454"/>
                  </a:cubicBezTo>
                  <a:cubicBezTo>
                    <a:pt x="37" y="443"/>
                    <a:pt x="37" y="443"/>
                    <a:pt x="37" y="443"/>
                  </a:cubicBezTo>
                  <a:cubicBezTo>
                    <a:pt x="37" y="428"/>
                    <a:pt x="42" y="413"/>
                    <a:pt x="51" y="401"/>
                  </a:cubicBezTo>
                  <a:cubicBezTo>
                    <a:pt x="65" y="416"/>
                    <a:pt x="84" y="424"/>
                    <a:pt x="105" y="424"/>
                  </a:cubicBezTo>
                  <a:cubicBezTo>
                    <a:pt x="126" y="424"/>
                    <a:pt x="145" y="416"/>
                    <a:pt x="160" y="401"/>
                  </a:cubicBezTo>
                  <a:cubicBezTo>
                    <a:pt x="167" y="411"/>
                    <a:pt x="172" y="424"/>
                    <a:pt x="173" y="437"/>
                  </a:cubicBezTo>
                  <a:cubicBezTo>
                    <a:pt x="126" y="455"/>
                    <a:pt x="77" y="461"/>
                    <a:pt x="74" y="461"/>
                  </a:cubicBezTo>
                  <a:cubicBezTo>
                    <a:pt x="72" y="461"/>
                    <a:pt x="61" y="462"/>
                    <a:pt x="41" y="455"/>
                  </a:cubicBezTo>
                  <a:close/>
                  <a:moveTo>
                    <a:pt x="280" y="457"/>
                  </a:moveTo>
                  <a:cubicBezTo>
                    <a:pt x="232" y="493"/>
                    <a:pt x="166" y="508"/>
                    <a:pt x="81" y="501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96" y="475"/>
                    <a:pt x="126" y="471"/>
                    <a:pt x="159" y="460"/>
                  </a:cubicBezTo>
                  <a:cubicBezTo>
                    <a:pt x="218" y="442"/>
                    <a:pt x="256" y="415"/>
                    <a:pt x="271" y="382"/>
                  </a:cubicBezTo>
                  <a:cubicBezTo>
                    <a:pt x="273" y="377"/>
                    <a:pt x="271" y="372"/>
                    <a:pt x="267" y="371"/>
                  </a:cubicBezTo>
                  <a:cubicBezTo>
                    <a:pt x="262" y="369"/>
                    <a:pt x="257" y="371"/>
                    <a:pt x="255" y="375"/>
                  </a:cubicBezTo>
                  <a:cubicBezTo>
                    <a:pt x="244" y="400"/>
                    <a:pt x="219" y="418"/>
                    <a:pt x="190" y="431"/>
                  </a:cubicBezTo>
                  <a:cubicBezTo>
                    <a:pt x="189" y="428"/>
                    <a:pt x="189" y="426"/>
                    <a:pt x="188" y="423"/>
                  </a:cubicBezTo>
                  <a:cubicBezTo>
                    <a:pt x="207" y="403"/>
                    <a:pt x="214" y="382"/>
                    <a:pt x="220" y="363"/>
                  </a:cubicBezTo>
                  <a:cubicBezTo>
                    <a:pt x="226" y="342"/>
                    <a:pt x="233" y="322"/>
                    <a:pt x="253" y="301"/>
                  </a:cubicBezTo>
                  <a:cubicBezTo>
                    <a:pt x="254" y="305"/>
                    <a:pt x="256" y="308"/>
                    <a:pt x="260" y="309"/>
                  </a:cubicBezTo>
                  <a:cubicBezTo>
                    <a:pt x="263" y="310"/>
                    <a:pt x="279" y="313"/>
                    <a:pt x="297" y="313"/>
                  </a:cubicBezTo>
                  <a:cubicBezTo>
                    <a:pt x="307" y="313"/>
                    <a:pt x="317" y="312"/>
                    <a:pt x="326" y="309"/>
                  </a:cubicBezTo>
                  <a:cubicBezTo>
                    <a:pt x="321" y="325"/>
                    <a:pt x="313" y="340"/>
                    <a:pt x="302" y="353"/>
                  </a:cubicBezTo>
                  <a:cubicBezTo>
                    <a:pt x="300" y="355"/>
                    <a:pt x="300" y="359"/>
                    <a:pt x="301" y="361"/>
                  </a:cubicBezTo>
                  <a:cubicBezTo>
                    <a:pt x="302" y="364"/>
                    <a:pt x="305" y="366"/>
                    <a:pt x="308" y="367"/>
                  </a:cubicBezTo>
                  <a:cubicBezTo>
                    <a:pt x="308" y="367"/>
                    <a:pt x="310" y="367"/>
                    <a:pt x="313" y="367"/>
                  </a:cubicBezTo>
                  <a:cubicBezTo>
                    <a:pt x="319" y="367"/>
                    <a:pt x="331" y="366"/>
                    <a:pt x="345" y="361"/>
                  </a:cubicBezTo>
                  <a:cubicBezTo>
                    <a:pt x="339" y="384"/>
                    <a:pt x="322" y="425"/>
                    <a:pt x="280" y="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35476" y="1719263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9" y="0"/>
                  </a:moveTo>
                  <a:cubicBezTo>
                    <a:pt x="4" y="0"/>
                    <a:pt x="1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7" y="18"/>
                    <a:pt x="31" y="15"/>
                    <a:pt x="31" y="11"/>
                  </a:cubicBezTo>
                  <a:cubicBezTo>
                    <a:pt x="32" y="6"/>
                    <a:pt x="28" y="2"/>
                    <a:pt x="24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5163" y="1800226"/>
              <a:ext cx="68263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4" y="3"/>
                  </a:move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4" y="9"/>
                    <a:pt x="29" y="9"/>
                  </a:cubicBezTo>
                  <a:cubicBezTo>
                    <a:pt x="24" y="9"/>
                    <a:pt x="19" y="7"/>
                    <a:pt x="16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10" y="22"/>
                    <a:pt x="19" y="26"/>
                    <a:pt x="29" y="26"/>
                  </a:cubicBezTo>
                  <a:cubicBezTo>
                    <a:pt x="38" y="26"/>
                    <a:pt x="47" y="22"/>
                    <a:pt x="54" y="15"/>
                  </a:cubicBezTo>
                  <a:cubicBezTo>
                    <a:pt x="57" y="12"/>
                    <a:pt x="57" y="7"/>
                    <a:pt x="5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3" name="Google Shape;563;p3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467" y="3063582"/>
            <a:ext cx="389277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8;p43">
            <a:extLst>
              <a:ext uri="{FF2B5EF4-FFF2-40B4-BE49-F238E27FC236}">
                <a16:creationId xmlns:a16="http://schemas.microsoft.com/office/drawing/2014/main" xmlns="" id="{1CACBD41-0A08-8C55-983D-1FA0B1DBB0D7}"/>
              </a:ext>
            </a:extLst>
          </p:cNvPr>
          <p:cNvSpPr/>
          <p:nvPr/>
        </p:nvSpPr>
        <p:spPr>
          <a:xfrm flipH="1">
            <a:off x="255538" y="3534730"/>
            <a:ext cx="5283517" cy="8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образовании и (или) о квалификации».</a:t>
            </a:r>
            <a:endParaRPr dirty="0"/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ученых степенях и ученых званиях».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Московские центры </a:t>
            </a:r>
            <a:b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«Мои Документы» — </a:t>
            </a:r>
            <a: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лидеры в стране и мире </a:t>
            </a:r>
            <a:b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 предоставлению госуслуг.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Искренний сервис — 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умение смотреть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ситуацию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позиции жителя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решать задачи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точки зрения его интересов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95924" y="2287871"/>
            <a:ext cx="28083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Специалисты центров всегда помогают посетителям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 улыбкой и заботой.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Каждый из более 11 тысяч сотрудников соблюдает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МОСКОВСКИЙ СТАНДАРТ ГОСУСЛУГ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свод правил работы, который утвердил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Мэр Москвы С.С. Собянин.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360" y="607839"/>
            <a:ext cx="2651814" cy="4218738"/>
          </a:xfrm>
          <a:prstGeom prst="rect">
            <a:avLst/>
          </a:prstGeom>
          <a:noFill/>
          <a:ln w="9525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23"/>
          <p:cNvCxnSpPr/>
          <p:nvPr/>
        </p:nvCxnSpPr>
        <p:spPr>
          <a:xfrm>
            <a:off x="2987824" y="4813324"/>
            <a:ext cx="280831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0" name="Google Shape;200;p2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ПРИНЦИПЫ РАБОТЫ ЦЕНТРОВ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3939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:a16="http://schemas.microsoft.com/office/drawing/2014/main" xmlns="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:a16="http://schemas.microsoft.com/office/drawing/2014/main" xmlns="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:a16="http://schemas.microsoft.com/office/drawing/2014/main" xmlns="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:a16="http://schemas.microsoft.com/office/drawing/2014/main" xmlns="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14109" y="624515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9" name="Google Shape;139;p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40" name="Google Shape;140;p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2" name="Google Shape;142;p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НАШИ ВОЗМОЖНОСТИ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V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2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/>
        </p:nvSpPr>
        <p:spPr>
          <a:xfrm>
            <a:off x="839127" y="1104821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НАШ </a:t>
            </a:r>
            <a:r>
              <a:rPr lang="ru-RU" sz="1400" b="1" i="0" u="none" strike="noStrike" cap="none" dirty="0" smtClean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ЦЕНТР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&gt;280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7746134" y="2556903"/>
            <a:ext cx="1526353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услуг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53" name="Google Shape;153;p2"/>
            <p:cNvSpPr/>
            <p:nvPr/>
          </p:nvSpPr>
          <p:spPr>
            <a:xfrm>
              <a:off x="5291480" y="1960277"/>
              <a:ext cx="1780809" cy="478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 panose="020B0604020202020204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~500</a:t>
              </a:r>
              <a:endParaRPr sz="24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посетителей в день</a:t>
              </a: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 panose="020B0604020202020204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2"/>
          <p:cNvGrpSpPr/>
          <p:nvPr/>
        </p:nvGrpSpPr>
        <p:grpSpPr>
          <a:xfrm>
            <a:off x="1431051" y="1581877"/>
            <a:ext cx="2124312" cy="2986784"/>
            <a:chOff x="-1862401" y="4366438"/>
            <a:chExt cx="2214205" cy="3113181"/>
          </a:xfrm>
        </p:grpSpPr>
        <p:sp>
          <p:nvSpPr>
            <p:cNvPr id="49" name="Google Shape;167;p2"/>
            <p:cNvSpPr/>
            <p:nvPr/>
          </p:nvSpPr>
          <p:spPr>
            <a:xfrm>
              <a:off x="48811" y="4366438"/>
              <a:ext cx="278554" cy="606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 panose="020B0604020202020204"/>
                <a:buNone/>
              </a:pPr>
              <a:endParaRPr sz="3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167;p2"/>
            <p:cNvSpPr/>
            <p:nvPr/>
          </p:nvSpPr>
          <p:spPr>
            <a:xfrm>
              <a:off x="73250" y="5047438"/>
              <a:ext cx="278554" cy="606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 panose="020B0604020202020204"/>
                <a:buNone/>
              </a:pPr>
              <a:endParaRPr sz="3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167;p2"/>
            <p:cNvSpPr/>
            <p:nvPr/>
          </p:nvSpPr>
          <p:spPr>
            <a:xfrm>
              <a:off x="-1862401" y="6870139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 panose="020B0604020202020204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7</a:t>
              </a:r>
              <a:endParaRPr sz="3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168;p2"/>
            <p:cNvSpPr/>
            <p:nvPr/>
          </p:nvSpPr>
          <p:spPr>
            <a:xfrm>
              <a:off x="-1648281" y="6912916"/>
              <a:ext cx="918262" cy="48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дней </a:t>
              </a:r>
              <a:br>
                <a:rPr lang="ru-RU" sz="1200" b="0" i="0" u="none" strike="noStrike" cap="none" dirty="0">
                  <a:solidFill>
                    <a:schemeClr val="dk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</a:b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в неделю</a:t>
              </a:r>
              <a:endParaRPr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9" name="Google Shape;169;p2"/>
          <p:cNvSpPr txBox="1"/>
          <p:nvPr/>
        </p:nvSpPr>
        <p:spPr>
          <a:xfrm>
            <a:off x="1013460" y="2602230"/>
            <a:ext cx="1256030" cy="57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08:00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20:00</a:t>
            </a:r>
            <a:endParaRPr sz="2000" b="1" i="0" u="none" strike="noStrike" cap="none" dirty="0">
              <a:solidFill>
                <a:srgbClr val="E7482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"/>
          <p:cNvGrpSpPr/>
          <p:nvPr/>
        </p:nvGrpSpPr>
        <p:grpSpPr>
          <a:xfrm>
            <a:off x="3621357" y="3014263"/>
            <a:ext cx="1892300" cy="646431"/>
            <a:chOff x="4053965" y="2050182"/>
            <a:chExt cx="1972415" cy="673798"/>
          </a:xfrm>
        </p:grpSpPr>
        <p:sp>
          <p:nvSpPr>
            <p:cNvPr id="174" name="Google Shape;174;p2"/>
            <p:cNvSpPr/>
            <p:nvPr/>
          </p:nvSpPr>
          <p:spPr>
            <a:xfrm>
              <a:off x="4053965" y="2050182"/>
              <a:ext cx="1972415" cy="478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 panose="020B0604020202020204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63</a:t>
              </a:r>
              <a:endParaRPr sz="24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41774" y="2438046"/>
              <a:ext cx="1247652" cy="285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ru-RU" sz="1200" b="0" i="0" u="none" strike="noStrike" cap="none" dirty="0">
                  <a:solidFill>
                    <a:srgbClr val="561C0E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сотрудника</a:t>
              </a:r>
              <a:endParaRPr sz="1400" b="0" i="0" u="none" strike="noStrike" cap="none" dirty="0">
                <a:solidFill>
                  <a:srgbClr val="561C0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9" cstate="print"/>
          <a:srcRect/>
          <a:stretch>
            <a:fillRect/>
          </a:stretch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78" name="Google Shape;178;p2"/>
            <p:cNvSpPr/>
            <p:nvPr/>
          </p:nvSpPr>
          <p:spPr>
            <a:xfrm>
              <a:off x="5347939" y="1758239"/>
              <a:ext cx="1665329" cy="478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 panose="020B0604020202020204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54</a:t>
              </a:r>
              <a:endParaRPr sz="24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66103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окон приема</a:t>
              </a:r>
              <a:endParaRPr sz="14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80" name="Google Shape;180;p2"/>
          <p:cNvPicPr preferRelativeResize="0"/>
          <p:nvPr/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услуг без привязки </a:t>
            </a:r>
            <a:br>
              <a:rPr lang="ru-RU" sz="1200" b="0" i="0" u="none" strike="noStrike" cap="none" dirty="0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0" i="0" u="none" strike="noStrike" cap="none" dirty="0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 месту жительства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32750" y="4803998"/>
            <a:ext cx="614476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46" name="Google Shape;146;p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146;p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568" y="3975800"/>
            <a:ext cx="527490" cy="531205"/>
          </a:xfrm>
          <a:prstGeom prst="rect">
            <a:avLst/>
          </a:prstGeom>
        </p:spPr>
      </p:pic>
      <p:sp>
        <p:nvSpPr>
          <p:cNvPr id="93" name="Google Shape;169;p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000" b="1" i="0" u="none" strike="noStrike" cap="none" dirty="0">
              <a:solidFill>
                <a:srgbClr val="E7482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146;p2"/>
          <p:cNvSpPr/>
          <p:nvPr/>
        </p:nvSpPr>
        <p:spPr>
          <a:xfrm>
            <a:off x="3001010" y="3804285"/>
            <a:ext cx="2461260" cy="1778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46;p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84987" y="3085046"/>
            <a:ext cx="603174" cy="599404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833245" y="341630"/>
            <a:ext cx="35528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 b="1" dirty="0"/>
              <a:t>МФЦ РАЙОНА РЯЗАНСКИЙ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159760" y="1199515"/>
            <a:ext cx="22263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rgbClr val="E74825"/>
                </a:solidFill>
                <a:sym typeface="+mn-ea"/>
              </a:rPr>
              <a:t>На территории офиса</a:t>
            </a:r>
            <a:br>
              <a:rPr lang="ru-RU" b="1" dirty="0" smtClean="0">
                <a:solidFill>
                  <a:srgbClr val="E74825"/>
                </a:solidFill>
                <a:sym typeface="+mn-ea"/>
              </a:rPr>
            </a:br>
            <a:r>
              <a:rPr lang="ru-RU" b="1" dirty="0" smtClean="0">
                <a:solidFill>
                  <a:srgbClr val="E74825"/>
                </a:solidFill>
                <a:sym typeface="+mn-ea"/>
              </a:rPr>
              <a:t>также расположен </a:t>
            </a:r>
            <a:endParaRPr b="1" i="0" u="none" strike="noStrike" cap="none" dirty="0">
              <a:solidFill>
                <a:srgbClr val="E74825"/>
              </a:solidFill>
              <a:sym typeface="Arial" panose="020B0604020202020204"/>
            </a:endParaRPr>
          </a:p>
          <a:p>
            <a:endParaRPr lang="ru-RU" altLang="en-US" dirty="0"/>
          </a:p>
        </p:txBody>
      </p:sp>
      <p:sp>
        <p:nvSpPr>
          <p:cNvPr id="60" name="object 27"/>
          <p:cNvSpPr/>
          <p:nvPr/>
        </p:nvSpPr>
        <p:spPr>
          <a:xfrm>
            <a:off x="2915088" y="1967575"/>
            <a:ext cx="2700912" cy="25391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pc="-40" dirty="0" smtClean="0">
                <a:solidFill>
                  <a:srgbClr val="561C0E"/>
                </a:solidFill>
              </a:rPr>
              <a:t>Отдел по вопросам миграции</a:t>
            </a:r>
            <a:endParaRPr lang="ru-RU" spc="-40" dirty="0">
              <a:solidFill>
                <a:srgbClr val="561C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7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:a16="http://schemas.microsoft.com/office/drawing/2014/main" xmlns="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:a16="http://schemas.microsoft.com/office/drawing/2014/main" xmlns="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56;p7"/>
          <p:cNvSpPr/>
          <p:nvPr/>
        </p:nvSpPr>
        <p:spPr>
          <a:xfrm rot="10800000" flipH="1">
            <a:off x="323528" y="1179663"/>
            <a:ext cx="8569324" cy="326353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8" name="Google Shape;363;p7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64;p7"/>
          <p:cNvSpPr/>
          <p:nvPr/>
        </p:nvSpPr>
        <p:spPr>
          <a:xfrm>
            <a:off x="251520" y="267494"/>
            <a:ext cx="535159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500"/>
            </a:pPr>
            <a:r>
              <a:rPr lang="ru-RU" sz="1500" b="1" dirty="0">
                <a:solidFill>
                  <a:srgbClr val="561C0E"/>
                </a:solidFill>
              </a:rPr>
              <a:t>СТАТИСТИКА МФЦ РАЙОНА РЯЗАНСКИЙ </a:t>
            </a: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 2023 </a:t>
            </a:r>
            <a:r>
              <a:rPr lang="ru-RU" sz="1500" b="1" i="0" u="none" strike="noStrike" cap="none" dirty="0">
                <a:solidFill>
                  <a:srgbClr val="561C0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год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2" name="Google Shape;365;p7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367;p7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ru-RU" sz="1000" b="1" i="1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Данные за </a:t>
            </a:r>
            <a:r>
              <a:rPr lang="ru-RU" sz="1000" b="1" i="1" u="none" strike="noStrike" cap="none" dirty="0" smtClean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202</a:t>
            </a:r>
            <a:r>
              <a:rPr lang="en-US" sz="1000" b="1" i="1" dirty="0" smtClean="0">
                <a:solidFill>
                  <a:srgbClr val="E74825"/>
                </a:solidFill>
              </a:rPr>
              <a:t>3</a:t>
            </a:r>
            <a:r>
              <a:rPr lang="ru-RU" sz="1000" b="1" i="1" u="none" strike="noStrike" cap="none" dirty="0" smtClean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ru-RU" sz="1000" b="1" i="1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год 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368;p7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 panose="020B0604020202020204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938803" y="4830502"/>
            <a:ext cx="692480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Google Shape;358;p7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359;p7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Ключевые услуги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70696" y="1875927"/>
            <a:ext cx="2776073" cy="768092"/>
            <a:chOff x="370696" y="1239824"/>
            <a:chExt cx="2776073" cy="768092"/>
          </a:xfrm>
        </p:grpSpPr>
        <p:sp>
          <p:nvSpPr>
            <p:cNvPr id="49" name="Google Shape;370;p7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>
                <a:buSzPts val="1100"/>
              </a:pPr>
              <a:r>
                <a:rPr lang="ru-RU" sz="1100" i="1" dirty="0">
                  <a:solidFill>
                    <a:schemeClr val="dk2"/>
                  </a:solidFill>
                </a:rPr>
                <a:t>Предоставление информации жилищного учета</a:t>
              </a:r>
              <a:endParaRPr sz="1100" i="1" dirty="0">
                <a:solidFill>
                  <a:schemeClr val="dk2"/>
                </a:solidFill>
              </a:endParaRPr>
            </a:p>
          </p:txBody>
        </p:sp>
        <p:grpSp>
          <p:nvGrpSpPr>
            <p:cNvPr id="50" name="Google Shape;371;p7"/>
            <p:cNvGrpSpPr/>
            <p:nvPr/>
          </p:nvGrpSpPr>
          <p:grpSpPr>
            <a:xfrm>
              <a:off x="370696" y="1239824"/>
              <a:ext cx="2423700" cy="420298"/>
              <a:chOff x="5711967" y="3229521"/>
              <a:chExt cx="2423700" cy="420298"/>
            </a:xfrm>
          </p:grpSpPr>
          <p:sp>
            <p:nvSpPr>
              <p:cNvPr id="51" name="Google Shape;372;p7"/>
              <p:cNvSpPr txBox="1"/>
              <p:nvPr/>
            </p:nvSpPr>
            <p:spPr>
              <a:xfrm>
                <a:off x="5711967" y="3229521"/>
                <a:ext cx="1040826" cy="420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 panose="020B0604020202020204"/>
                  <a:buNone/>
                </a:pPr>
                <a:r>
                  <a:rPr lang="ru-RU" sz="2400" b="1" i="0" u="none" strike="noStrike" cap="none" dirty="0" smtClean="0">
                    <a:solidFill>
                      <a:srgbClr val="E74825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&gt;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11</a:t>
                </a:r>
                <a:r>
                  <a:rPr lang="ru-RU" sz="2800" b="1" dirty="0" smtClean="0">
                    <a:solidFill>
                      <a:srgbClr val="E74825"/>
                    </a:solidFill>
                  </a:rPr>
                  <a:t>,9</a:t>
                </a:r>
                <a:endParaRPr sz="2800" b="1" i="0" u="none" strike="noStrike" cap="none" dirty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373;p7"/>
              <p:cNvSpPr/>
              <p:nvPr/>
            </p:nvSpPr>
            <p:spPr>
              <a:xfrm>
                <a:off x="6511386" y="3365965"/>
                <a:ext cx="1624281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SzPts val="1200"/>
                </a:pPr>
                <a:r>
                  <a:rPr lang="ru-RU" sz="1200" b="1" dirty="0">
                    <a:solidFill>
                      <a:srgbClr val="F04C30"/>
                    </a:solidFill>
                  </a:rPr>
                  <a:t>тысяч обращений</a:t>
                </a:r>
                <a:endParaRPr sz="1200" b="1" i="0" u="none" strike="noStrike" cap="none" dirty="0">
                  <a:solidFill>
                    <a:srgbClr val="F04C3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53" name="Google Shape;374;p7"/>
          <p:cNvSpPr txBox="1"/>
          <p:nvPr/>
        </p:nvSpPr>
        <p:spPr>
          <a:xfrm>
            <a:off x="509675" y="3873686"/>
            <a:ext cx="2199119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lvl="0">
              <a:buSzPts val="1100"/>
            </a:pPr>
            <a:r>
              <a:rPr lang="ru-RU" sz="1100" i="1" dirty="0">
                <a:solidFill>
                  <a:schemeClr val="dk2"/>
                </a:solidFill>
              </a:rPr>
              <a:t>Расчет (перерасчет) жилищно-коммунальных платежей</a:t>
            </a:r>
            <a:endParaRPr sz="1100" i="1" dirty="0">
              <a:solidFill>
                <a:schemeClr val="dk2"/>
              </a:solidFill>
            </a:endParaRPr>
          </a:p>
        </p:txBody>
      </p:sp>
      <p:grpSp>
        <p:nvGrpSpPr>
          <p:cNvPr id="54" name="Google Shape;375;p7"/>
          <p:cNvGrpSpPr/>
          <p:nvPr/>
        </p:nvGrpSpPr>
        <p:grpSpPr>
          <a:xfrm>
            <a:off x="509676" y="3480293"/>
            <a:ext cx="2207150" cy="420308"/>
            <a:chOff x="5862393" y="3896889"/>
            <a:chExt cx="2207150" cy="420308"/>
          </a:xfrm>
        </p:grpSpPr>
        <p:sp>
          <p:nvSpPr>
            <p:cNvPr id="55" name="Google Shape;376;p7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&gt;</a:t>
              </a:r>
              <a:r>
                <a:rPr lang="en-US" sz="2800" b="1" i="0" u="none" strike="noStrike" cap="none" dirty="0" smtClean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3,9</a:t>
              </a:r>
              <a:endParaRPr sz="28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377;p7"/>
            <p:cNvSpPr/>
            <p:nvPr/>
          </p:nvSpPr>
          <p:spPr>
            <a:xfrm>
              <a:off x="6518226" y="4037873"/>
              <a:ext cx="1551317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1200"/>
              </a:pPr>
              <a:r>
                <a:rPr lang="ru-RU" sz="1200" b="1" dirty="0">
                  <a:solidFill>
                    <a:srgbClr val="F04C30"/>
                  </a:solidFill>
                </a:rPr>
                <a:t>тысяч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167240" y="1871635"/>
            <a:ext cx="3169947" cy="941661"/>
            <a:chOff x="2667636" y="1871635"/>
            <a:chExt cx="3169947" cy="941661"/>
          </a:xfrm>
        </p:grpSpPr>
        <p:sp>
          <p:nvSpPr>
            <p:cNvPr id="58" name="Google Shape;378;p7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lvl="0" indent="0">
                <a:buSzPts val="1100"/>
                <a:buFont typeface="Arial" panose="020B0604020202020204"/>
                <a:buNone/>
              </a:pPr>
              <a:r>
                <a:rPr lang="ru-RU" sz="1100" i="1" dirty="0">
                  <a:solidFill>
                    <a:schemeClr val="dk2"/>
                  </a:solidFill>
                </a:rPr>
                <a:t>Регистрационный учет граждан РФ </a:t>
              </a:r>
              <a:r>
                <a:rPr lang="ru-RU" sz="1100" i="1" dirty="0" smtClean="0">
                  <a:solidFill>
                    <a:schemeClr val="dk2"/>
                  </a:solidFill>
                </a:rPr>
                <a:t/>
              </a:r>
              <a:br>
                <a:rPr lang="ru-RU" sz="1100" i="1" dirty="0" smtClean="0">
                  <a:solidFill>
                    <a:schemeClr val="dk2"/>
                  </a:solidFill>
                </a:rPr>
              </a:br>
              <a:r>
                <a:rPr lang="ru-RU" sz="1100" i="1" dirty="0" smtClean="0">
                  <a:solidFill>
                    <a:schemeClr val="dk2"/>
                  </a:solidFill>
                </a:rPr>
                <a:t>по </a:t>
              </a:r>
              <a:r>
                <a:rPr lang="ru-RU" sz="1100" i="1" dirty="0">
                  <a:solidFill>
                    <a:schemeClr val="dk2"/>
                  </a:solidFill>
                </a:rPr>
                <a:t>месту пребывания и по месту жительства в пределах РФ </a:t>
              </a:r>
              <a:endParaRPr sz="1100" i="1" dirty="0">
                <a:solidFill>
                  <a:schemeClr val="dk2"/>
                </a:solidFill>
              </a:endParaRPr>
            </a:p>
          </p:txBody>
        </p:sp>
        <p:grpSp>
          <p:nvGrpSpPr>
            <p:cNvPr id="59" name="Google Shape;379;p7"/>
            <p:cNvGrpSpPr/>
            <p:nvPr/>
          </p:nvGrpSpPr>
          <p:grpSpPr>
            <a:xfrm>
              <a:off x="2667636" y="1871635"/>
              <a:ext cx="2435878" cy="421800"/>
              <a:chOff x="5694636" y="4422296"/>
              <a:chExt cx="2435878" cy="421800"/>
            </a:xfrm>
          </p:grpSpPr>
          <p:sp>
            <p:nvSpPr>
              <p:cNvPr id="60" name="Google Shape;380;p7"/>
              <p:cNvSpPr txBox="1"/>
              <p:nvPr/>
            </p:nvSpPr>
            <p:spPr>
              <a:xfrm>
                <a:off x="5694636" y="4422296"/>
                <a:ext cx="1036257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 panose="020B0604020202020204"/>
                  <a:buNone/>
                </a:pPr>
                <a:r>
                  <a:rPr lang="ru-RU" sz="2400" b="1" i="0" u="none" strike="noStrike" cap="none" dirty="0" smtClean="0">
                    <a:solidFill>
                      <a:srgbClr val="E74825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&gt;</a:t>
                </a:r>
                <a:r>
                  <a:rPr lang="en-US" sz="2800" b="1" i="0" u="none" strike="noStrike" cap="none" dirty="0" smtClean="0">
                    <a:solidFill>
                      <a:srgbClr val="E74825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13</a:t>
                </a:r>
                <a:r>
                  <a:rPr lang="ru-RU" sz="2800" b="1" i="0" u="none" strike="noStrike" cap="none" dirty="0" smtClean="0">
                    <a:solidFill>
                      <a:srgbClr val="E74825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,</a:t>
                </a:r>
                <a:r>
                  <a:rPr lang="en-US" sz="2800" b="1" i="0" u="none" strike="noStrike" cap="none" dirty="0" smtClean="0">
                    <a:solidFill>
                      <a:srgbClr val="E74825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4</a:t>
                </a:r>
                <a:endParaRPr sz="2800" b="1" i="0" u="none" strike="noStrike" cap="none" dirty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381;p7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SzPts val="1200"/>
                </a:pPr>
                <a:r>
                  <a:rPr lang="ru-RU" sz="1200" b="1" dirty="0">
                    <a:solidFill>
                      <a:srgbClr val="F04C30"/>
                    </a:solidFill>
                  </a:rPr>
                  <a:t>тысяч обращений</a:t>
                </a:r>
                <a:endParaRPr sz="1200" b="1" i="0" u="none" strike="noStrike" cap="none" dirty="0">
                  <a:solidFill>
                    <a:srgbClr val="F04C3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261561" y="1869504"/>
            <a:ext cx="2410492" cy="774515"/>
            <a:chOff x="6261561" y="1233401"/>
            <a:chExt cx="2410492" cy="774515"/>
          </a:xfrm>
        </p:grpSpPr>
        <p:sp>
          <p:nvSpPr>
            <p:cNvPr id="63" name="Google Shape;382;p7"/>
            <p:cNvSpPr txBox="1"/>
            <p:nvPr/>
          </p:nvSpPr>
          <p:spPr>
            <a:xfrm>
              <a:off x="6487613" y="163089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lvl="0" indent="0">
                <a:buSzPts val="1100"/>
                <a:buFont typeface="Arial" panose="020B0604020202020204"/>
                <a:buNone/>
              </a:pPr>
              <a:r>
                <a:rPr lang="ru-RU" sz="1100" i="1" dirty="0">
                  <a:solidFill>
                    <a:schemeClr val="dk2"/>
                  </a:solidFill>
                </a:rPr>
                <a:t>Кадастровый учет и (или) регистрация прав </a:t>
              </a:r>
              <a:endParaRPr sz="1100" i="1" dirty="0">
                <a:solidFill>
                  <a:schemeClr val="dk2"/>
                </a:solidFill>
              </a:endParaRPr>
            </a:p>
          </p:txBody>
        </p:sp>
        <p:grpSp>
          <p:nvGrpSpPr>
            <p:cNvPr id="64" name="Google Shape;383;p7"/>
            <p:cNvGrpSpPr/>
            <p:nvPr/>
          </p:nvGrpSpPr>
          <p:grpSpPr>
            <a:xfrm>
              <a:off x="6261561" y="1233401"/>
              <a:ext cx="2410492" cy="420298"/>
              <a:chOff x="5669883" y="3229521"/>
              <a:chExt cx="2410492" cy="420298"/>
            </a:xfrm>
          </p:grpSpPr>
          <p:sp>
            <p:nvSpPr>
              <p:cNvPr id="65" name="Google Shape;384;p7"/>
              <p:cNvSpPr txBox="1"/>
              <p:nvPr/>
            </p:nvSpPr>
            <p:spPr>
              <a:xfrm>
                <a:off x="5669883" y="3229521"/>
                <a:ext cx="1073610" cy="420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>
                  <a:lnSpc>
                    <a:spcPct val="84000"/>
                  </a:lnSpc>
                  <a:buSzPts val="2400"/>
                </a:pPr>
                <a:r>
                  <a:rPr lang="ru-RU" sz="2400" b="1" i="0" u="none" strike="noStrike" cap="none" dirty="0" smtClean="0">
                    <a:solidFill>
                      <a:srgbClr val="E74825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&gt;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5</a:t>
                </a:r>
                <a:r>
                  <a:rPr lang="ru-RU" sz="2800" b="1" dirty="0" smtClean="0">
                    <a:solidFill>
                      <a:srgbClr val="E74825"/>
                    </a:solidFill>
                  </a:rPr>
                  <a:t>,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0</a:t>
                </a:r>
                <a:endParaRPr sz="28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66" name="Google Shape;385;p7"/>
              <p:cNvSpPr/>
              <p:nvPr/>
            </p:nvSpPr>
            <p:spPr>
              <a:xfrm>
                <a:off x="6330717" y="3372387"/>
                <a:ext cx="174965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SzPts val="1200"/>
                </a:pPr>
                <a:r>
                  <a:rPr lang="ru-RU" sz="1200" b="1" dirty="0" smtClean="0">
                    <a:solidFill>
                      <a:srgbClr val="F04C30"/>
                    </a:solidFill>
                  </a:rPr>
                  <a:t>тысяч обращений</a:t>
                </a:r>
                <a:endParaRPr sz="1200" b="1" i="0" u="none" strike="noStrike" cap="none" dirty="0">
                  <a:solidFill>
                    <a:srgbClr val="F04C3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67" name="Группа 66"/>
          <p:cNvGrpSpPr/>
          <p:nvPr/>
        </p:nvGrpSpPr>
        <p:grpSpPr>
          <a:xfrm>
            <a:off x="3167241" y="3480293"/>
            <a:ext cx="3367402" cy="601142"/>
            <a:chOff x="2727186" y="3358373"/>
            <a:chExt cx="3367402" cy="601142"/>
          </a:xfrm>
        </p:grpSpPr>
        <p:sp>
          <p:nvSpPr>
            <p:cNvPr id="68" name="Google Shape;386;p7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>
                <a:buSzPts val="1100"/>
              </a:pPr>
              <a:r>
                <a:rPr lang="ru-RU" sz="1100" i="1" dirty="0">
                  <a:solidFill>
                    <a:schemeClr val="dk2"/>
                  </a:solidFill>
                </a:rPr>
                <a:t>Оформление и выдача </a:t>
              </a:r>
              <a:r>
                <a:rPr lang="ru-RU" sz="1100" i="1" dirty="0" err="1">
                  <a:solidFill>
                    <a:schemeClr val="dk2"/>
                  </a:solidFill>
                </a:rPr>
                <a:t>соцкарты</a:t>
              </a:r>
              <a:endParaRPr sz="1100" i="1" dirty="0">
                <a:solidFill>
                  <a:schemeClr val="dk2"/>
                </a:solidFill>
              </a:endParaRPr>
            </a:p>
          </p:txBody>
        </p:sp>
        <p:grpSp>
          <p:nvGrpSpPr>
            <p:cNvPr id="69" name="Google Shape;387;p7"/>
            <p:cNvGrpSpPr/>
            <p:nvPr/>
          </p:nvGrpSpPr>
          <p:grpSpPr>
            <a:xfrm>
              <a:off x="2727186" y="3358373"/>
              <a:ext cx="2584629" cy="421800"/>
              <a:chOff x="5694638" y="3229521"/>
              <a:chExt cx="2584629" cy="421800"/>
            </a:xfrm>
          </p:grpSpPr>
          <p:sp>
            <p:nvSpPr>
              <p:cNvPr id="70" name="Google Shape;388;p7"/>
              <p:cNvSpPr txBox="1"/>
              <p:nvPr/>
            </p:nvSpPr>
            <p:spPr>
              <a:xfrm>
                <a:off x="5694638" y="3229521"/>
                <a:ext cx="1087856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 panose="020B0604020202020204"/>
                  <a:buNone/>
                </a:pPr>
                <a:r>
                  <a:rPr lang="ru-RU" sz="2400" b="1" i="0" u="none" strike="noStrike" cap="none" dirty="0" smtClean="0">
                    <a:solidFill>
                      <a:srgbClr val="E74825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&gt;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6</a:t>
                </a:r>
                <a:r>
                  <a:rPr lang="ru-RU" sz="2800" b="1" dirty="0" smtClean="0">
                    <a:solidFill>
                      <a:srgbClr val="E74825"/>
                    </a:solidFill>
                  </a:rPr>
                  <a:t>,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9</a:t>
                </a:r>
                <a:r>
                  <a:rPr lang="ru-RU" sz="2800" b="1" dirty="0" smtClean="0">
                    <a:solidFill>
                      <a:srgbClr val="E74825"/>
                    </a:solidFill>
                  </a:rPr>
                  <a:t> </a:t>
                </a:r>
                <a:endParaRPr sz="2800" b="1" i="0" u="none" strike="noStrike" cap="none" dirty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389;p7"/>
              <p:cNvSpPr/>
              <p:nvPr/>
            </p:nvSpPr>
            <p:spPr>
              <a:xfrm>
                <a:off x="6538656" y="3361201"/>
                <a:ext cx="1740611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SzPts val="1200"/>
                </a:pPr>
                <a:r>
                  <a:rPr lang="ru-RU" sz="1200" b="1" dirty="0">
                    <a:solidFill>
                      <a:srgbClr val="F04C30"/>
                    </a:solidFill>
                  </a:rPr>
                  <a:t>тысяч обращений</a:t>
                </a:r>
                <a:endParaRPr sz="1200" b="1" i="0" u="none" strike="noStrike" cap="none" dirty="0">
                  <a:solidFill>
                    <a:srgbClr val="F04C30"/>
                  </a:solidFill>
                  <a:sym typeface="Arial" panose="020B0604020202020204"/>
                </a:endParaRPr>
              </a:p>
            </p:txBody>
          </p:sp>
        </p:grpSp>
      </p:grpSp>
      <p:sp>
        <p:nvSpPr>
          <p:cNvPr id="72" name="Google Shape;390;p7"/>
          <p:cNvSpPr txBox="1"/>
          <p:nvPr/>
        </p:nvSpPr>
        <p:spPr>
          <a:xfrm>
            <a:off x="6495645" y="3873686"/>
            <a:ext cx="2340225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>
              <a:buSzPts val="1100"/>
            </a:pPr>
            <a:r>
              <a:rPr lang="ru-RU" sz="1100" i="1" dirty="0">
                <a:solidFill>
                  <a:schemeClr val="dk2"/>
                </a:solidFill>
              </a:rPr>
              <a:t>Предоставление сведений </a:t>
            </a:r>
            <a:r>
              <a:rPr lang="ru-RU" sz="1100" i="1" dirty="0" smtClean="0">
                <a:solidFill>
                  <a:schemeClr val="dk2"/>
                </a:solidFill>
              </a:rPr>
              <a:t/>
            </a:r>
            <a:br>
              <a:rPr lang="ru-RU" sz="1100" i="1" dirty="0" smtClean="0">
                <a:solidFill>
                  <a:schemeClr val="dk2"/>
                </a:solidFill>
              </a:rPr>
            </a:br>
            <a:r>
              <a:rPr lang="ru-RU" sz="1100" i="1" dirty="0" smtClean="0">
                <a:solidFill>
                  <a:schemeClr val="dk2"/>
                </a:solidFill>
              </a:rPr>
              <a:t>из </a:t>
            </a:r>
            <a:r>
              <a:rPr lang="ru-RU" sz="1100" i="1" dirty="0">
                <a:solidFill>
                  <a:schemeClr val="dk2"/>
                </a:solidFill>
              </a:rPr>
              <a:t>реестра недвижимости (ЕГРН) </a:t>
            </a:r>
            <a:endParaRPr sz="1100" i="1" dirty="0">
              <a:solidFill>
                <a:schemeClr val="dk2"/>
              </a:solidFill>
            </a:endParaRPr>
          </a:p>
        </p:txBody>
      </p:sp>
      <p:grpSp>
        <p:nvGrpSpPr>
          <p:cNvPr id="73" name="Google Shape;391;p7"/>
          <p:cNvGrpSpPr/>
          <p:nvPr/>
        </p:nvGrpSpPr>
        <p:grpSpPr>
          <a:xfrm>
            <a:off x="6261561" y="3480293"/>
            <a:ext cx="2410492" cy="421771"/>
            <a:chOff x="5636341" y="3229521"/>
            <a:chExt cx="2410492" cy="421771"/>
          </a:xfrm>
        </p:grpSpPr>
        <p:sp>
          <p:nvSpPr>
            <p:cNvPr id="74" name="Google Shape;392;p7"/>
            <p:cNvSpPr txBox="1"/>
            <p:nvPr/>
          </p:nvSpPr>
          <p:spPr>
            <a:xfrm>
              <a:off x="5636341" y="3229521"/>
              <a:ext cx="71527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&gt;</a:t>
              </a:r>
              <a:r>
                <a:rPr lang="en-US" sz="2800" b="1" i="0" u="none" strike="noStrike" cap="none" dirty="0" smtClean="0">
                  <a:solidFill>
                    <a:srgbClr val="E748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,</a:t>
              </a:r>
              <a:r>
                <a:rPr lang="en-US" sz="2800" b="1" dirty="0" smtClean="0">
                  <a:solidFill>
                    <a:srgbClr val="E74825"/>
                  </a:solidFill>
                </a:rPr>
                <a:t>3 </a:t>
              </a:r>
              <a:endParaRPr sz="2800" b="1" i="0" u="none" strike="noStrike" cap="none" dirty="0">
                <a:solidFill>
                  <a:srgbClr val="E7482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393;p7"/>
            <p:cNvSpPr/>
            <p:nvPr/>
          </p:nvSpPr>
          <p:spPr>
            <a:xfrm>
              <a:off x="6297175" y="3374333"/>
              <a:ext cx="174965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1200"/>
              </a:pPr>
              <a:r>
                <a:rPr lang="ru-RU" sz="1200" b="1" dirty="0">
                  <a:solidFill>
                    <a:srgbClr val="F04C30"/>
                  </a:solidFill>
                </a:rPr>
                <a:t>тысяч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" name="Google Shape;360;p7"/>
          <p:cNvSpPr/>
          <p:nvPr/>
        </p:nvSpPr>
        <p:spPr>
          <a:xfrm rot="10800000" flipH="1">
            <a:off x="2720240" y="980170"/>
            <a:ext cx="6173307" cy="4904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78" name="Freeform 5"/>
            <p:cNvSpPr>
              <a:spLocks noEditPoints="1"/>
            </p:cNvSpPr>
            <p:nvPr/>
          </p:nvSpPr>
          <p:spPr bwMode="auto">
            <a:xfrm>
              <a:off x="2860676" y="1841500"/>
              <a:ext cx="1282700" cy="1281113"/>
            </a:xfrm>
            <a:custGeom>
              <a:avLst/>
              <a:gdLst>
                <a:gd name="T0" fmla="*/ 481 w 695"/>
                <a:gd name="T1" fmla="*/ 449 h 695"/>
                <a:gd name="T2" fmla="*/ 666 w 695"/>
                <a:gd name="T3" fmla="*/ 440 h 695"/>
                <a:gd name="T4" fmla="*/ 667 w 695"/>
                <a:gd name="T5" fmla="*/ 120 h 695"/>
                <a:gd name="T6" fmla="*/ 695 w 695"/>
                <a:gd name="T7" fmla="*/ 122 h 695"/>
                <a:gd name="T8" fmla="*/ 695 w 695"/>
                <a:gd name="T9" fmla="*/ 497 h 695"/>
                <a:gd name="T10" fmla="*/ 427 w 695"/>
                <a:gd name="T11" fmla="*/ 570 h 695"/>
                <a:gd name="T12" fmla="*/ 424 w 695"/>
                <a:gd name="T13" fmla="*/ 614 h 695"/>
                <a:gd name="T14" fmla="*/ 476 w 695"/>
                <a:gd name="T15" fmla="*/ 665 h 695"/>
                <a:gd name="T16" fmla="*/ 511 w 695"/>
                <a:gd name="T17" fmla="*/ 680 h 695"/>
                <a:gd name="T18" fmla="*/ 389 w 695"/>
                <a:gd name="T19" fmla="*/ 695 h 695"/>
                <a:gd name="T20" fmla="*/ 193 w 695"/>
                <a:gd name="T21" fmla="*/ 694 h 695"/>
                <a:gd name="T22" fmla="*/ 194 w 695"/>
                <a:gd name="T23" fmla="*/ 667 h 695"/>
                <a:gd name="T24" fmla="*/ 239 w 695"/>
                <a:gd name="T25" fmla="*/ 653 h 695"/>
                <a:gd name="T26" fmla="*/ 279 w 695"/>
                <a:gd name="T27" fmla="*/ 581 h 695"/>
                <a:gd name="T28" fmla="*/ 74 w 695"/>
                <a:gd name="T29" fmla="*/ 571 h 695"/>
                <a:gd name="T30" fmla="*/ 1 w 695"/>
                <a:gd name="T31" fmla="*/ 503 h 695"/>
                <a:gd name="T32" fmla="*/ 66 w 695"/>
                <a:gd name="T33" fmla="*/ 56 h 695"/>
                <a:gd name="T34" fmla="*/ 196 w 695"/>
                <a:gd name="T35" fmla="*/ 70 h 695"/>
                <a:gd name="T36" fmla="*/ 72 w 695"/>
                <a:gd name="T37" fmla="*/ 85 h 695"/>
                <a:gd name="T38" fmla="*/ 30 w 695"/>
                <a:gd name="T39" fmla="*/ 126 h 695"/>
                <a:gd name="T40" fmla="*/ 30 w 695"/>
                <a:gd name="T41" fmla="*/ 449 h 695"/>
                <a:gd name="T42" fmla="*/ 65 w 695"/>
                <a:gd name="T43" fmla="*/ 439 h 695"/>
                <a:gd name="T44" fmla="*/ 97 w 695"/>
                <a:gd name="T45" fmla="*/ 132 h 695"/>
                <a:gd name="T46" fmla="*/ 216 w 695"/>
                <a:gd name="T47" fmla="*/ 126 h 695"/>
                <a:gd name="T48" fmla="*/ 225 w 695"/>
                <a:gd name="T49" fmla="*/ 117 h 695"/>
                <a:gd name="T50" fmla="*/ 272 w 695"/>
                <a:gd name="T51" fmla="*/ 0 h 695"/>
                <a:gd name="T52" fmla="*/ 594 w 695"/>
                <a:gd name="T53" fmla="*/ 0 h 695"/>
                <a:gd name="T54" fmla="*/ 643 w 695"/>
                <a:gd name="T55" fmla="*/ 47 h 695"/>
                <a:gd name="T56" fmla="*/ 598 w 695"/>
                <a:gd name="T57" fmla="*/ 317 h 695"/>
                <a:gd name="T58" fmla="*/ 490 w 695"/>
                <a:gd name="T59" fmla="*/ 318 h 695"/>
                <a:gd name="T60" fmla="*/ 95 w 695"/>
                <a:gd name="T61" fmla="*/ 449 h 695"/>
                <a:gd name="T62" fmla="*/ 451 w 695"/>
                <a:gd name="T63" fmla="*/ 440 h 695"/>
                <a:gd name="T64" fmla="*/ 457 w 695"/>
                <a:gd name="T65" fmla="*/ 156 h 695"/>
                <a:gd name="T66" fmla="*/ 124 w 695"/>
                <a:gd name="T67" fmla="*/ 156 h 695"/>
                <a:gd name="T68" fmla="*/ 95 w 695"/>
                <a:gd name="T69" fmla="*/ 441 h 695"/>
                <a:gd name="T70" fmla="*/ 665 w 695"/>
                <a:gd name="T71" fmla="*/ 480 h 695"/>
                <a:gd name="T72" fmla="*/ 30 w 695"/>
                <a:gd name="T73" fmla="*/ 499 h 695"/>
                <a:gd name="T74" fmla="*/ 268 w 695"/>
                <a:gd name="T75" fmla="*/ 541 h 695"/>
                <a:gd name="T76" fmla="*/ 665 w 695"/>
                <a:gd name="T77" fmla="*/ 510 h 695"/>
                <a:gd name="T78" fmla="*/ 255 w 695"/>
                <a:gd name="T79" fmla="*/ 126 h 695"/>
                <a:gd name="T80" fmla="*/ 504 w 695"/>
                <a:gd name="T81" fmla="*/ 126 h 695"/>
                <a:gd name="T82" fmla="*/ 562 w 695"/>
                <a:gd name="T83" fmla="*/ 262 h 695"/>
                <a:gd name="T84" fmla="*/ 612 w 695"/>
                <a:gd name="T85" fmla="*/ 270 h 695"/>
                <a:gd name="T86" fmla="*/ 614 w 695"/>
                <a:gd name="T87" fmla="*/ 55 h 695"/>
                <a:gd name="T88" fmla="*/ 279 w 695"/>
                <a:gd name="T89" fmla="*/ 30 h 695"/>
                <a:gd name="T90" fmla="*/ 255 w 695"/>
                <a:gd name="T91" fmla="*/ 47 h 695"/>
                <a:gd name="T92" fmla="*/ 426 w 695"/>
                <a:gd name="T93" fmla="*/ 665 h 695"/>
                <a:gd name="T94" fmla="*/ 307 w 695"/>
                <a:gd name="T95" fmla="*/ 571 h 695"/>
                <a:gd name="T96" fmla="*/ 426 w 695"/>
                <a:gd name="T97" fmla="*/ 665 h 695"/>
                <a:gd name="T98" fmla="*/ 533 w 695"/>
                <a:gd name="T99" fmla="*/ 254 h 695"/>
                <a:gd name="T100" fmla="*/ 531 w 695"/>
                <a:gd name="T101" fmla="*/ 173 h 695"/>
                <a:gd name="T102" fmla="*/ 481 w 695"/>
                <a:gd name="T103" fmla="*/ 181 h 695"/>
                <a:gd name="T104" fmla="*/ 481 w 695"/>
                <a:gd name="T105" fmla="*/ 288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5" h="695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79" name="Freeform 6"/>
            <p:cNvSpPr>
              <a:spLocks noEditPoints="1"/>
            </p:cNvSpPr>
            <p:nvPr/>
          </p:nvSpPr>
          <p:spPr bwMode="auto">
            <a:xfrm>
              <a:off x="3089276" y="2405063"/>
              <a:ext cx="547688" cy="207963"/>
            </a:xfrm>
            <a:custGeom>
              <a:avLst/>
              <a:gdLst>
                <a:gd name="T0" fmla="*/ 149 w 297"/>
                <a:gd name="T1" fmla="*/ 112 h 112"/>
                <a:gd name="T2" fmla="*/ 19 w 297"/>
                <a:gd name="T3" fmla="*/ 112 h 112"/>
                <a:gd name="T4" fmla="*/ 0 w 297"/>
                <a:gd name="T5" fmla="*/ 93 h 112"/>
                <a:gd name="T6" fmla="*/ 0 w 297"/>
                <a:gd name="T7" fmla="*/ 19 h 112"/>
                <a:gd name="T8" fmla="*/ 19 w 297"/>
                <a:gd name="T9" fmla="*/ 0 h 112"/>
                <a:gd name="T10" fmla="*/ 279 w 297"/>
                <a:gd name="T11" fmla="*/ 0 h 112"/>
                <a:gd name="T12" fmla="*/ 297 w 297"/>
                <a:gd name="T13" fmla="*/ 18 h 112"/>
                <a:gd name="T14" fmla="*/ 297 w 297"/>
                <a:gd name="T15" fmla="*/ 93 h 112"/>
                <a:gd name="T16" fmla="*/ 278 w 297"/>
                <a:gd name="T17" fmla="*/ 112 h 112"/>
                <a:gd name="T18" fmla="*/ 149 w 297"/>
                <a:gd name="T19" fmla="*/ 112 h 112"/>
                <a:gd name="T20" fmla="*/ 30 w 297"/>
                <a:gd name="T21" fmla="*/ 30 h 112"/>
                <a:gd name="T22" fmla="*/ 30 w 297"/>
                <a:gd name="T23" fmla="*/ 82 h 112"/>
                <a:gd name="T24" fmla="*/ 268 w 297"/>
                <a:gd name="T25" fmla="*/ 82 h 112"/>
                <a:gd name="T26" fmla="*/ 268 w 297"/>
                <a:gd name="T27" fmla="*/ 30 h 112"/>
                <a:gd name="T28" fmla="*/ 30 w 297"/>
                <a:gd name="T29" fmla="*/ 3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" h="112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80" name="Freeform 7"/>
            <p:cNvSpPr/>
            <p:nvPr/>
          </p:nvSpPr>
          <p:spPr bwMode="auto">
            <a:xfrm>
              <a:off x="3089276" y="2289175"/>
              <a:ext cx="550863" cy="55563"/>
            </a:xfrm>
            <a:custGeom>
              <a:avLst/>
              <a:gdLst>
                <a:gd name="T0" fmla="*/ 150 w 298"/>
                <a:gd name="T1" fmla="*/ 0 h 30"/>
                <a:gd name="T2" fmla="*/ 280 w 298"/>
                <a:gd name="T3" fmla="*/ 0 h 30"/>
                <a:gd name="T4" fmla="*/ 297 w 298"/>
                <a:gd name="T5" fmla="*/ 13 h 30"/>
                <a:gd name="T6" fmla="*/ 286 w 298"/>
                <a:gd name="T7" fmla="*/ 29 h 30"/>
                <a:gd name="T8" fmla="*/ 279 w 298"/>
                <a:gd name="T9" fmla="*/ 30 h 30"/>
                <a:gd name="T10" fmla="*/ 19 w 298"/>
                <a:gd name="T11" fmla="*/ 30 h 30"/>
                <a:gd name="T12" fmla="*/ 0 w 298"/>
                <a:gd name="T13" fmla="*/ 16 h 30"/>
                <a:gd name="T14" fmla="*/ 17 w 298"/>
                <a:gd name="T15" fmla="*/ 0 h 30"/>
                <a:gd name="T16" fmla="*/ 122 w 298"/>
                <a:gd name="T17" fmla="*/ 0 h 30"/>
                <a:gd name="T18" fmla="*/ 150 w 29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3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81" name="Freeform 8"/>
            <p:cNvSpPr/>
            <p:nvPr/>
          </p:nvSpPr>
          <p:spPr bwMode="auto">
            <a:xfrm>
              <a:off x="3146426" y="2173288"/>
              <a:ext cx="431800" cy="55563"/>
            </a:xfrm>
            <a:custGeom>
              <a:avLst/>
              <a:gdLst>
                <a:gd name="T0" fmla="*/ 118 w 234"/>
                <a:gd name="T1" fmla="*/ 0 h 30"/>
                <a:gd name="T2" fmla="*/ 218 w 234"/>
                <a:gd name="T3" fmla="*/ 0 h 30"/>
                <a:gd name="T4" fmla="*/ 232 w 234"/>
                <a:gd name="T5" fmla="*/ 8 h 30"/>
                <a:gd name="T6" fmla="*/ 231 w 234"/>
                <a:gd name="T7" fmla="*/ 23 h 30"/>
                <a:gd name="T8" fmla="*/ 215 w 234"/>
                <a:gd name="T9" fmla="*/ 30 h 30"/>
                <a:gd name="T10" fmla="*/ 128 w 234"/>
                <a:gd name="T11" fmla="*/ 30 h 30"/>
                <a:gd name="T12" fmla="*/ 21 w 234"/>
                <a:gd name="T13" fmla="*/ 30 h 30"/>
                <a:gd name="T14" fmla="*/ 3 w 234"/>
                <a:gd name="T15" fmla="*/ 18 h 30"/>
                <a:gd name="T16" fmla="*/ 18 w 234"/>
                <a:gd name="T17" fmla="*/ 0 h 30"/>
                <a:gd name="T18" fmla="*/ 118 w 23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3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3475038" y="2754313"/>
              <a:ext cx="55563" cy="55563"/>
            </a:xfrm>
            <a:custGeom>
              <a:avLst/>
              <a:gdLst>
                <a:gd name="T0" fmla="*/ 14 w 30"/>
                <a:gd name="T1" fmla="*/ 29 h 30"/>
                <a:gd name="T2" fmla="*/ 0 w 30"/>
                <a:gd name="T3" fmla="*/ 14 h 30"/>
                <a:gd name="T4" fmla="*/ 15 w 30"/>
                <a:gd name="T5" fmla="*/ 0 h 30"/>
                <a:gd name="T6" fmla="*/ 30 w 30"/>
                <a:gd name="T7" fmla="*/ 15 h 30"/>
                <a:gd name="T8" fmla="*/ 14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83" name="Freeform 10"/>
            <p:cNvSpPr/>
            <p:nvPr/>
          </p:nvSpPr>
          <p:spPr bwMode="auto">
            <a:xfrm>
              <a:off x="3357563" y="2754313"/>
              <a:ext cx="53975" cy="53975"/>
            </a:xfrm>
            <a:custGeom>
              <a:avLst/>
              <a:gdLst>
                <a:gd name="T0" fmla="*/ 15 w 29"/>
                <a:gd name="T1" fmla="*/ 0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84" name="Oval 11"/>
            <p:cNvSpPr>
              <a:spLocks noChangeArrowheads="1"/>
            </p:cNvSpPr>
            <p:nvPr/>
          </p:nvSpPr>
          <p:spPr bwMode="auto"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185806" y="1387525"/>
            <a:ext cx="615409" cy="615409"/>
            <a:chOff x="4759326" y="3443288"/>
            <a:chExt cx="1524000" cy="1524000"/>
          </a:xfrm>
        </p:grpSpPr>
        <p:sp>
          <p:nvSpPr>
            <p:cNvPr id="86" name="Freeform 13"/>
            <p:cNvSpPr>
              <a:spLocks noEditPoints="1"/>
            </p:cNvSpPr>
            <p:nvPr/>
          </p:nvSpPr>
          <p:spPr bwMode="auto">
            <a:xfrm>
              <a:off x="4759326" y="3443288"/>
              <a:ext cx="1524000" cy="1524000"/>
            </a:xfrm>
            <a:custGeom>
              <a:avLst/>
              <a:gdLst>
                <a:gd name="T0" fmla="*/ 825 w 826"/>
                <a:gd name="T1" fmla="*/ 757 h 826"/>
                <a:gd name="T2" fmla="*/ 0 w 826"/>
                <a:gd name="T3" fmla="*/ 742 h 826"/>
                <a:gd name="T4" fmla="*/ 73 w 826"/>
                <a:gd name="T5" fmla="*/ 0 h 826"/>
                <a:gd name="T6" fmla="*/ 97 w 826"/>
                <a:gd name="T7" fmla="*/ 185 h 826"/>
                <a:gd name="T8" fmla="*/ 729 w 826"/>
                <a:gd name="T9" fmla="*/ 169 h 826"/>
                <a:gd name="T10" fmla="*/ 132 w 826"/>
                <a:gd name="T11" fmla="*/ 169 h 826"/>
                <a:gd name="T12" fmla="*/ 140 w 826"/>
                <a:gd name="T13" fmla="*/ 145 h 826"/>
                <a:gd name="T14" fmla="*/ 729 w 826"/>
                <a:gd name="T15" fmla="*/ 136 h 826"/>
                <a:gd name="T16" fmla="*/ 754 w 826"/>
                <a:gd name="T17" fmla="*/ 0 h 826"/>
                <a:gd name="T18" fmla="*/ 826 w 826"/>
                <a:gd name="T19" fmla="*/ 73 h 826"/>
                <a:gd name="T20" fmla="*/ 647 w 826"/>
                <a:gd name="T21" fmla="*/ 370 h 826"/>
                <a:gd name="T22" fmla="*/ 638 w 826"/>
                <a:gd name="T23" fmla="*/ 754 h 826"/>
                <a:gd name="T24" fmla="*/ 768 w 826"/>
                <a:gd name="T25" fmla="*/ 730 h 826"/>
                <a:gd name="T26" fmla="*/ 87 w 826"/>
                <a:gd name="T27" fmla="*/ 778 h 826"/>
                <a:gd name="T28" fmla="*/ 59 w 826"/>
                <a:gd name="T29" fmla="*/ 730 h 826"/>
                <a:gd name="T30" fmla="*/ 163 w 826"/>
                <a:gd name="T31" fmla="*/ 754 h 826"/>
                <a:gd name="T32" fmla="*/ 97 w 826"/>
                <a:gd name="T33" fmla="*/ 523 h 826"/>
                <a:gd name="T34" fmla="*/ 82 w 826"/>
                <a:gd name="T35" fmla="*/ 681 h 826"/>
                <a:gd name="T36" fmla="*/ 679 w 826"/>
                <a:gd name="T37" fmla="*/ 802 h 826"/>
                <a:gd name="T38" fmla="*/ 745 w 826"/>
                <a:gd name="T39" fmla="*/ 681 h 826"/>
                <a:gd name="T40" fmla="*/ 729 w 826"/>
                <a:gd name="T41" fmla="*/ 370 h 826"/>
                <a:gd name="T42" fmla="*/ 590 w 826"/>
                <a:gd name="T43" fmla="*/ 386 h 826"/>
                <a:gd name="T44" fmla="*/ 446 w 826"/>
                <a:gd name="T45" fmla="*/ 399 h 826"/>
                <a:gd name="T46" fmla="*/ 425 w 826"/>
                <a:gd name="T47" fmla="*/ 382 h 826"/>
                <a:gd name="T48" fmla="*/ 401 w 826"/>
                <a:gd name="T49" fmla="*/ 218 h 826"/>
                <a:gd name="T50" fmla="*/ 382 w 826"/>
                <a:gd name="T51" fmla="*/ 474 h 826"/>
                <a:gd name="T52" fmla="*/ 237 w 826"/>
                <a:gd name="T53" fmla="*/ 228 h 826"/>
                <a:gd name="T54" fmla="*/ 213 w 826"/>
                <a:gd name="T55" fmla="*/ 304 h 826"/>
                <a:gd name="T56" fmla="*/ 97 w 826"/>
                <a:gd name="T57" fmla="*/ 322 h 826"/>
                <a:gd name="T58" fmla="*/ 196 w 826"/>
                <a:gd name="T59" fmla="*/ 345 h 826"/>
                <a:gd name="T60" fmla="*/ 195 w 826"/>
                <a:gd name="T61" fmla="*/ 474 h 826"/>
                <a:gd name="T62" fmla="*/ 97 w 826"/>
                <a:gd name="T63" fmla="*/ 497 h 826"/>
                <a:gd name="T64" fmla="*/ 213 w 826"/>
                <a:gd name="T65" fmla="*/ 516 h 826"/>
                <a:gd name="T66" fmla="*/ 237 w 826"/>
                <a:gd name="T67" fmla="*/ 753 h 826"/>
                <a:gd name="T68" fmla="*/ 256 w 826"/>
                <a:gd name="T69" fmla="*/ 497 h 826"/>
                <a:gd name="T70" fmla="*/ 401 w 826"/>
                <a:gd name="T71" fmla="*/ 744 h 826"/>
                <a:gd name="T72" fmla="*/ 425 w 826"/>
                <a:gd name="T73" fmla="*/ 743 h 826"/>
                <a:gd name="T74" fmla="*/ 450 w 826"/>
                <a:gd name="T75" fmla="*/ 575 h 826"/>
                <a:gd name="T76" fmla="*/ 590 w 826"/>
                <a:gd name="T77" fmla="*/ 583 h 826"/>
                <a:gd name="T78" fmla="*/ 590 w 826"/>
                <a:gd name="T79" fmla="*/ 753 h 826"/>
                <a:gd name="T80" fmla="*/ 613 w 826"/>
                <a:gd name="T81" fmla="*/ 363 h 826"/>
                <a:gd name="T82" fmla="*/ 729 w 826"/>
                <a:gd name="T83" fmla="*/ 345 h 826"/>
                <a:gd name="T84" fmla="*/ 629 w 826"/>
                <a:gd name="T85" fmla="*/ 322 h 826"/>
                <a:gd name="T86" fmla="*/ 613 w 826"/>
                <a:gd name="T87" fmla="*/ 218 h 826"/>
                <a:gd name="T88" fmla="*/ 24 w 826"/>
                <a:gd name="T89" fmla="*/ 87 h 826"/>
                <a:gd name="T90" fmla="*/ 64 w 826"/>
                <a:gd name="T91" fmla="*/ 659 h 826"/>
                <a:gd name="T92" fmla="*/ 73 w 826"/>
                <a:gd name="T93" fmla="*/ 26 h 826"/>
                <a:gd name="T94" fmla="*/ 802 w 826"/>
                <a:gd name="T95" fmla="*/ 88 h 826"/>
                <a:gd name="T96" fmla="*/ 754 w 826"/>
                <a:gd name="T97" fmla="*/ 35 h 826"/>
                <a:gd name="T98" fmla="*/ 758 w 826"/>
                <a:gd name="T99" fmla="*/ 658 h 826"/>
                <a:gd name="T100" fmla="*/ 262 w 826"/>
                <a:gd name="T101" fmla="*/ 218 h 826"/>
                <a:gd name="T102" fmla="*/ 376 w 826"/>
                <a:gd name="T103" fmla="*/ 218 h 826"/>
                <a:gd name="T104" fmla="*/ 262 w 826"/>
                <a:gd name="T105" fmla="*/ 523 h 826"/>
                <a:gd name="T106" fmla="*/ 565 w 826"/>
                <a:gd name="T107" fmla="*/ 218 h 826"/>
                <a:gd name="T108" fmla="*/ 565 w 826"/>
                <a:gd name="T109" fmla="*/ 368 h 826"/>
                <a:gd name="T110" fmla="*/ 451 w 826"/>
                <a:gd name="T111" fmla="*/ 753 h 826"/>
                <a:gd name="T112" fmla="*/ 451 w 826"/>
                <a:gd name="T113" fmla="*/ 604 h 826"/>
                <a:gd name="T114" fmla="*/ 188 w 826"/>
                <a:gd name="T115" fmla="*/ 218 h 826"/>
                <a:gd name="T116" fmla="*/ 638 w 826"/>
                <a:gd name="T117" fmla="*/ 297 h 826"/>
                <a:gd name="T118" fmla="*/ 638 w 826"/>
                <a:gd name="T119" fmla="*/ 218 h 826"/>
                <a:gd name="T120" fmla="*/ 188 w 826"/>
                <a:gd name="T121" fmla="*/ 378 h 826"/>
                <a:gd name="T122" fmla="*/ 97 w 826"/>
                <a:gd name="T123" fmla="*/ 371 h 826"/>
                <a:gd name="T124" fmla="*/ 188 w 826"/>
                <a:gd name="T125" fmla="*/ 44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826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87" name="Freeform 14"/>
            <p:cNvSpPr>
              <a:spLocks noEditPoints="1"/>
            </p:cNvSpPr>
            <p:nvPr/>
          </p:nvSpPr>
          <p:spPr bwMode="auto">
            <a:xfrm>
              <a:off x="5543551" y="4186238"/>
              <a:ext cx="304800" cy="304800"/>
            </a:xfrm>
            <a:custGeom>
              <a:avLst/>
              <a:gdLst>
                <a:gd name="T0" fmla="*/ 164 w 165"/>
                <a:gd name="T1" fmla="*/ 83 h 165"/>
                <a:gd name="T2" fmla="*/ 83 w 165"/>
                <a:gd name="T3" fmla="*/ 165 h 165"/>
                <a:gd name="T4" fmla="*/ 0 w 165"/>
                <a:gd name="T5" fmla="*/ 83 h 165"/>
                <a:gd name="T6" fmla="*/ 82 w 165"/>
                <a:gd name="T7" fmla="*/ 1 h 165"/>
                <a:gd name="T8" fmla="*/ 164 w 165"/>
                <a:gd name="T9" fmla="*/ 83 h 165"/>
                <a:gd name="T10" fmla="*/ 25 w 165"/>
                <a:gd name="T11" fmla="*/ 83 h 165"/>
                <a:gd name="T12" fmla="*/ 83 w 165"/>
                <a:gd name="T13" fmla="*/ 141 h 165"/>
                <a:gd name="T14" fmla="*/ 140 w 165"/>
                <a:gd name="T15" fmla="*/ 83 h 165"/>
                <a:gd name="T16" fmla="*/ 82 w 165"/>
                <a:gd name="T17" fmla="*/ 25 h 165"/>
                <a:gd name="T18" fmla="*/ 25 w 165"/>
                <a:gd name="T19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5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4093955" y="2941610"/>
            <a:ext cx="690219" cy="644393"/>
            <a:chOff x="4665663" y="1862138"/>
            <a:chExt cx="1554163" cy="1450975"/>
          </a:xfrm>
        </p:grpSpPr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4665663" y="1862138"/>
              <a:ext cx="1554163" cy="1450975"/>
            </a:xfrm>
            <a:custGeom>
              <a:avLst/>
              <a:gdLst>
                <a:gd name="T0" fmla="*/ 8 w 843"/>
                <a:gd name="T1" fmla="*/ 383 h 787"/>
                <a:gd name="T2" fmla="*/ 185 w 843"/>
                <a:gd name="T3" fmla="*/ 312 h 787"/>
                <a:gd name="T4" fmla="*/ 185 w 843"/>
                <a:gd name="T5" fmla="*/ 64 h 787"/>
                <a:gd name="T6" fmla="*/ 250 w 843"/>
                <a:gd name="T7" fmla="*/ 0 h 787"/>
                <a:gd name="T8" fmla="*/ 780 w 843"/>
                <a:gd name="T9" fmla="*/ 0 h 787"/>
                <a:gd name="T10" fmla="*/ 843 w 843"/>
                <a:gd name="T11" fmla="*/ 57 h 787"/>
                <a:gd name="T12" fmla="*/ 787 w 843"/>
                <a:gd name="T13" fmla="*/ 441 h 787"/>
                <a:gd name="T14" fmla="*/ 696 w 843"/>
                <a:gd name="T15" fmla="*/ 449 h 787"/>
                <a:gd name="T16" fmla="*/ 680 w 843"/>
                <a:gd name="T17" fmla="*/ 621 h 787"/>
                <a:gd name="T18" fmla="*/ 94 w 843"/>
                <a:gd name="T19" fmla="*/ 732 h 787"/>
                <a:gd name="T20" fmla="*/ 0 w 843"/>
                <a:gd name="T21" fmla="*/ 423 h 787"/>
                <a:gd name="T22" fmla="*/ 515 w 843"/>
                <a:gd name="T23" fmla="*/ 416 h 787"/>
                <a:gd name="T24" fmla="*/ 818 w 843"/>
                <a:gd name="T25" fmla="*/ 379 h 787"/>
                <a:gd name="T26" fmla="*/ 780 w 843"/>
                <a:gd name="T27" fmla="*/ 24 h 787"/>
                <a:gd name="T28" fmla="*/ 209 w 843"/>
                <a:gd name="T29" fmla="*/ 64 h 787"/>
                <a:gd name="T30" fmla="*/ 250 w 843"/>
                <a:gd name="T31" fmla="*/ 417 h 787"/>
                <a:gd name="T32" fmla="*/ 62 w 843"/>
                <a:gd name="T33" fmla="*/ 543 h 787"/>
                <a:gd name="T34" fmla="*/ 171 w 843"/>
                <a:gd name="T35" fmla="*/ 751 h 787"/>
                <a:gd name="T36" fmla="*/ 678 w 843"/>
                <a:gd name="T37" fmla="*/ 596 h 787"/>
                <a:gd name="T38" fmla="*/ 670 w 843"/>
                <a:gd name="T39" fmla="*/ 448 h 787"/>
                <a:gd name="T40" fmla="*/ 601 w 843"/>
                <a:gd name="T41" fmla="*/ 444 h 787"/>
                <a:gd name="T42" fmla="*/ 604 w 843"/>
                <a:gd name="T43" fmla="*/ 473 h 787"/>
                <a:gd name="T44" fmla="*/ 395 w 843"/>
                <a:gd name="T45" fmla="*/ 558 h 787"/>
                <a:gd name="T46" fmla="*/ 153 w 843"/>
                <a:gd name="T47" fmla="*/ 614 h 787"/>
                <a:gd name="T48" fmla="*/ 154 w 843"/>
                <a:gd name="T49" fmla="*/ 558 h 787"/>
                <a:gd name="T50" fmla="*/ 520 w 843"/>
                <a:gd name="T51" fmla="*/ 445 h 787"/>
                <a:gd name="T52" fmla="*/ 391 w 843"/>
                <a:gd name="T53" fmla="*/ 444 h 787"/>
                <a:gd name="T54" fmla="*/ 125 w 843"/>
                <a:gd name="T55" fmla="*/ 524 h 787"/>
                <a:gd name="T56" fmla="*/ 186 w 843"/>
                <a:gd name="T57" fmla="*/ 396 h 787"/>
                <a:gd name="T58" fmla="*/ 55 w 843"/>
                <a:gd name="T59" fmla="*/ 520 h 787"/>
                <a:gd name="T60" fmla="*/ 253 w 843"/>
                <a:gd name="T61" fmla="*/ 443 h 787"/>
                <a:gd name="T62" fmla="*/ 186 w 843"/>
                <a:gd name="T63" fmla="*/ 396 h 787"/>
                <a:gd name="T64" fmla="*/ 580 w 843"/>
                <a:gd name="T65" fmla="*/ 476 h 787"/>
                <a:gd name="T66" fmla="*/ 167 w 843"/>
                <a:gd name="T67" fmla="*/ 579 h 787"/>
                <a:gd name="T68" fmla="*/ 184 w 843"/>
                <a:gd name="T69" fmla="*/ 338 h 787"/>
                <a:gd name="T70" fmla="*/ 51 w 843"/>
                <a:gd name="T71" fmla="*/ 378 h 787"/>
                <a:gd name="T72" fmla="*/ 26 w 843"/>
                <a:gd name="T73" fmla="*/ 419 h 787"/>
                <a:gd name="T74" fmla="*/ 184 w 843"/>
                <a:gd name="T75" fmla="*/ 338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3" h="787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90" name="Freeform 16"/>
            <p:cNvSpPr>
              <a:spLocks noEditPoints="1"/>
            </p:cNvSpPr>
            <p:nvPr/>
          </p:nvSpPr>
          <p:spPr bwMode="auto">
            <a:xfrm>
              <a:off x="5121276" y="2105025"/>
              <a:ext cx="200025" cy="188913"/>
            </a:xfrm>
            <a:custGeom>
              <a:avLst/>
              <a:gdLst>
                <a:gd name="T0" fmla="*/ 54 w 109"/>
                <a:gd name="T1" fmla="*/ 1 h 102"/>
                <a:gd name="T2" fmla="*/ 77 w 109"/>
                <a:gd name="T3" fmla="*/ 1 h 102"/>
                <a:gd name="T4" fmla="*/ 108 w 109"/>
                <a:gd name="T5" fmla="*/ 32 h 102"/>
                <a:gd name="T6" fmla="*/ 108 w 109"/>
                <a:gd name="T7" fmla="*/ 70 h 102"/>
                <a:gd name="T8" fmla="*/ 76 w 109"/>
                <a:gd name="T9" fmla="*/ 101 h 102"/>
                <a:gd name="T10" fmla="*/ 32 w 109"/>
                <a:gd name="T11" fmla="*/ 101 h 102"/>
                <a:gd name="T12" fmla="*/ 0 w 109"/>
                <a:gd name="T13" fmla="*/ 67 h 102"/>
                <a:gd name="T14" fmla="*/ 0 w 109"/>
                <a:gd name="T15" fmla="*/ 33 h 102"/>
                <a:gd name="T16" fmla="*/ 31 w 109"/>
                <a:gd name="T17" fmla="*/ 1 h 102"/>
                <a:gd name="T18" fmla="*/ 54 w 109"/>
                <a:gd name="T19" fmla="*/ 1 h 102"/>
                <a:gd name="T20" fmla="*/ 54 w 109"/>
                <a:gd name="T21" fmla="*/ 1 h 102"/>
                <a:gd name="T22" fmla="*/ 54 w 109"/>
                <a:gd name="T23" fmla="*/ 77 h 102"/>
                <a:gd name="T24" fmla="*/ 74 w 109"/>
                <a:gd name="T25" fmla="*/ 77 h 102"/>
                <a:gd name="T26" fmla="*/ 84 w 109"/>
                <a:gd name="T27" fmla="*/ 68 h 102"/>
                <a:gd name="T28" fmla="*/ 84 w 109"/>
                <a:gd name="T29" fmla="*/ 34 h 102"/>
                <a:gd name="T30" fmla="*/ 75 w 109"/>
                <a:gd name="T31" fmla="*/ 25 h 102"/>
                <a:gd name="T32" fmla="*/ 33 w 109"/>
                <a:gd name="T33" fmla="*/ 25 h 102"/>
                <a:gd name="T34" fmla="*/ 24 w 109"/>
                <a:gd name="T35" fmla="*/ 34 h 102"/>
                <a:gd name="T36" fmla="*/ 24 w 109"/>
                <a:gd name="T37" fmla="*/ 67 h 102"/>
                <a:gd name="T38" fmla="*/ 34 w 109"/>
                <a:gd name="T39" fmla="*/ 77 h 102"/>
                <a:gd name="T40" fmla="*/ 54 w 109"/>
                <a:gd name="T4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02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91" name="Freeform 17"/>
            <p:cNvSpPr/>
            <p:nvPr/>
          </p:nvSpPr>
          <p:spPr bwMode="auto">
            <a:xfrm>
              <a:off x="5121276" y="2403475"/>
              <a:ext cx="198438" cy="46038"/>
            </a:xfrm>
            <a:custGeom>
              <a:avLst/>
              <a:gdLst>
                <a:gd name="T0" fmla="*/ 53 w 108"/>
                <a:gd name="T1" fmla="*/ 0 h 25"/>
                <a:gd name="T2" fmla="*/ 94 w 108"/>
                <a:gd name="T3" fmla="*/ 0 h 25"/>
                <a:gd name="T4" fmla="*/ 108 w 108"/>
                <a:gd name="T5" fmla="*/ 13 h 25"/>
                <a:gd name="T6" fmla="*/ 94 w 108"/>
                <a:gd name="T7" fmla="*/ 25 h 25"/>
                <a:gd name="T8" fmla="*/ 15 w 108"/>
                <a:gd name="T9" fmla="*/ 25 h 25"/>
                <a:gd name="T10" fmla="*/ 0 w 108"/>
                <a:gd name="T11" fmla="*/ 12 h 25"/>
                <a:gd name="T12" fmla="*/ 15 w 108"/>
                <a:gd name="T13" fmla="*/ 0 h 25"/>
                <a:gd name="T14" fmla="*/ 53 w 10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5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92" name="Freeform 18"/>
            <p:cNvSpPr/>
            <p:nvPr/>
          </p:nvSpPr>
          <p:spPr bwMode="auto">
            <a:xfrm>
              <a:off x="5910263" y="2403475"/>
              <a:ext cx="201613" cy="46038"/>
            </a:xfrm>
            <a:custGeom>
              <a:avLst/>
              <a:gdLst>
                <a:gd name="T0" fmla="*/ 55 w 109"/>
                <a:gd name="T1" fmla="*/ 0 h 25"/>
                <a:gd name="T2" fmla="*/ 95 w 109"/>
                <a:gd name="T3" fmla="*/ 0 h 25"/>
                <a:gd name="T4" fmla="*/ 109 w 109"/>
                <a:gd name="T5" fmla="*/ 12 h 25"/>
                <a:gd name="T6" fmla="*/ 94 w 109"/>
                <a:gd name="T7" fmla="*/ 25 h 25"/>
                <a:gd name="T8" fmla="*/ 16 w 109"/>
                <a:gd name="T9" fmla="*/ 25 h 25"/>
                <a:gd name="T10" fmla="*/ 1 w 109"/>
                <a:gd name="T11" fmla="*/ 13 h 25"/>
                <a:gd name="T12" fmla="*/ 16 w 109"/>
                <a:gd name="T13" fmla="*/ 0 h 25"/>
                <a:gd name="T14" fmla="*/ 55 w 10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5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93" name="Freeform 19"/>
            <p:cNvSpPr/>
            <p:nvPr/>
          </p:nvSpPr>
          <p:spPr bwMode="auto">
            <a:xfrm>
              <a:off x="5384801" y="2403475"/>
              <a:ext cx="198438" cy="46038"/>
            </a:xfrm>
            <a:custGeom>
              <a:avLst/>
              <a:gdLst>
                <a:gd name="T0" fmla="*/ 54 w 108"/>
                <a:gd name="T1" fmla="*/ 0 h 25"/>
                <a:gd name="T2" fmla="*/ 94 w 108"/>
                <a:gd name="T3" fmla="*/ 0 h 25"/>
                <a:gd name="T4" fmla="*/ 108 w 108"/>
                <a:gd name="T5" fmla="*/ 13 h 25"/>
                <a:gd name="T6" fmla="*/ 94 w 108"/>
                <a:gd name="T7" fmla="*/ 25 h 25"/>
                <a:gd name="T8" fmla="*/ 14 w 108"/>
                <a:gd name="T9" fmla="*/ 25 h 25"/>
                <a:gd name="T10" fmla="*/ 0 w 108"/>
                <a:gd name="T11" fmla="*/ 12 h 25"/>
                <a:gd name="T12" fmla="*/ 14 w 108"/>
                <a:gd name="T13" fmla="*/ 0 h 25"/>
                <a:gd name="T14" fmla="*/ 54 w 10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5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94" name="Freeform 20"/>
            <p:cNvSpPr/>
            <p:nvPr/>
          </p:nvSpPr>
          <p:spPr bwMode="auto">
            <a:xfrm>
              <a:off x="5648326" y="2403475"/>
              <a:ext cx="200025" cy="46038"/>
            </a:xfrm>
            <a:custGeom>
              <a:avLst/>
              <a:gdLst>
                <a:gd name="T0" fmla="*/ 54 w 108"/>
                <a:gd name="T1" fmla="*/ 0 h 25"/>
                <a:gd name="T2" fmla="*/ 94 w 108"/>
                <a:gd name="T3" fmla="*/ 0 h 25"/>
                <a:gd name="T4" fmla="*/ 108 w 108"/>
                <a:gd name="T5" fmla="*/ 13 h 25"/>
                <a:gd name="T6" fmla="*/ 94 w 108"/>
                <a:gd name="T7" fmla="*/ 25 h 25"/>
                <a:gd name="T8" fmla="*/ 14 w 108"/>
                <a:gd name="T9" fmla="*/ 25 h 25"/>
                <a:gd name="T10" fmla="*/ 0 w 108"/>
                <a:gd name="T11" fmla="*/ 13 h 25"/>
                <a:gd name="T12" fmla="*/ 14 w 108"/>
                <a:gd name="T13" fmla="*/ 0 h 25"/>
                <a:gd name="T14" fmla="*/ 54 w 10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5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093956" y="1299242"/>
            <a:ext cx="625775" cy="698701"/>
            <a:chOff x="2998788" y="3544888"/>
            <a:chExt cx="1430338" cy="1597025"/>
          </a:xfrm>
        </p:grpSpPr>
        <p:sp>
          <p:nvSpPr>
            <p:cNvPr id="96" name="Freeform 21"/>
            <p:cNvSpPr/>
            <p:nvPr/>
          </p:nvSpPr>
          <p:spPr bwMode="auto">
            <a:xfrm>
              <a:off x="2998788" y="3544888"/>
              <a:ext cx="1430338" cy="1597025"/>
            </a:xfrm>
            <a:custGeom>
              <a:avLst/>
              <a:gdLst>
                <a:gd name="T0" fmla="*/ 21 w 775"/>
                <a:gd name="T1" fmla="*/ 866 h 866"/>
                <a:gd name="T2" fmla="*/ 0 w 775"/>
                <a:gd name="T3" fmla="*/ 829 h 866"/>
                <a:gd name="T4" fmla="*/ 1 w 775"/>
                <a:gd name="T5" fmla="*/ 35 h 866"/>
                <a:gd name="T6" fmla="*/ 8 w 775"/>
                <a:gd name="T7" fmla="*/ 9 h 866"/>
                <a:gd name="T8" fmla="*/ 32 w 775"/>
                <a:gd name="T9" fmla="*/ 0 h 866"/>
                <a:gd name="T10" fmla="*/ 363 w 775"/>
                <a:gd name="T11" fmla="*/ 0 h 866"/>
                <a:gd name="T12" fmla="*/ 620 w 775"/>
                <a:gd name="T13" fmla="*/ 0 h 866"/>
                <a:gd name="T14" fmla="*/ 652 w 775"/>
                <a:gd name="T15" fmla="*/ 32 h 866"/>
                <a:gd name="T16" fmla="*/ 652 w 775"/>
                <a:gd name="T17" fmla="*/ 102 h 866"/>
                <a:gd name="T18" fmla="*/ 751 w 775"/>
                <a:gd name="T19" fmla="*/ 163 h 866"/>
                <a:gd name="T20" fmla="*/ 772 w 775"/>
                <a:gd name="T21" fmla="*/ 249 h 866"/>
                <a:gd name="T22" fmla="*/ 652 w 775"/>
                <a:gd name="T23" fmla="*/ 368 h 866"/>
                <a:gd name="T24" fmla="*/ 652 w 775"/>
                <a:gd name="T25" fmla="*/ 378 h 866"/>
                <a:gd name="T26" fmla="*/ 652 w 775"/>
                <a:gd name="T27" fmla="*/ 828 h 866"/>
                <a:gd name="T28" fmla="*/ 632 w 775"/>
                <a:gd name="T29" fmla="*/ 866 h 866"/>
                <a:gd name="T30" fmla="*/ 256 w 775"/>
                <a:gd name="T31" fmla="*/ 866 h 866"/>
                <a:gd name="T32" fmla="*/ 249 w 775"/>
                <a:gd name="T33" fmla="*/ 849 h 866"/>
                <a:gd name="T34" fmla="*/ 265 w 775"/>
                <a:gd name="T35" fmla="*/ 840 h 866"/>
                <a:gd name="T36" fmla="*/ 614 w 775"/>
                <a:gd name="T37" fmla="*/ 840 h 866"/>
                <a:gd name="T38" fmla="*/ 627 w 775"/>
                <a:gd name="T39" fmla="*/ 828 h 866"/>
                <a:gd name="T40" fmla="*/ 627 w 775"/>
                <a:gd name="T41" fmla="*/ 378 h 866"/>
                <a:gd name="T42" fmla="*/ 627 w 775"/>
                <a:gd name="T43" fmla="*/ 368 h 866"/>
                <a:gd name="T44" fmla="*/ 570 w 775"/>
                <a:gd name="T45" fmla="*/ 349 h 866"/>
                <a:gd name="T46" fmla="*/ 517 w 775"/>
                <a:gd name="T47" fmla="*/ 183 h 866"/>
                <a:gd name="T48" fmla="*/ 530 w 775"/>
                <a:gd name="T49" fmla="*/ 172 h 866"/>
                <a:gd name="T50" fmla="*/ 541 w 775"/>
                <a:gd name="T51" fmla="*/ 191 h 866"/>
                <a:gd name="T52" fmla="*/ 532 w 775"/>
                <a:gd name="T53" fmla="*/ 238 h 866"/>
                <a:gd name="T54" fmla="*/ 630 w 775"/>
                <a:gd name="T55" fmla="*/ 342 h 866"/>
                <a:gd name="T56" fmla="*/ 745 w 775"/>
                <a:gd name="T57" fmla="*/ 252 h 866"/>
                <a:gd name="T58" fmla="*/ 644 w 775"/>
                <a:gd name="T59" fmla="*/ 127 h 866"/>
                <a:gd name="T60" fmla="*/ 578 w 775"/>
                <a:gd name="T61" fmla="*/ 147 h 866"/>
                <a:gd name="T62" fmla="*/ 566 w 775"/>
                <a:gd name="T63" fmla="*/ 151 h 866"/>
                <a:gd name="T64" fmla="*/ 555 w 775"/>
                <a:gd name="T65" fmla="*/ 142 h 866"/>
                <a:gd name="T66" fmla="*/ 560 w 775"/>
                <a:gd name="T67" fmla="*/ 129 h 866"/>
                <a:gd name="T68" fmla="*/ 618 w 775"/>
                <a:gd name="T69" fmla="*/ 103 h 866"/>
                <a:gd name="T70" fmla="*/ 627 w 775"/>
                <a:gd name="T71" fmla="*/ 102 h 866"/>
                <a:gd name="T72" fmla="*/ 626 w 775"/>
                <a:gd name="T73" fmla="*/ 31 h 866"/>
                <a:gd name="T74" fmla="*/ 620 w 775"/>
                <a:gd name="T75" fmla="*/ 26 h 866"/>
                <a:gd name="T76" fmla="*/ 614 w 775"/>
                <a:gd name="T77" fmla="*/ 26 h 866"/>
                <a:gd name="T78" fmla="*/ 38 w 775"/>
                <a:gd name="T79" fmla="*/ 26 h 866"/>
                <a:gd name="T80" fmla="*/ 26 w 775"/>
                <a:gd name="T81" fmla="*/ 37 h 866"/>
                <a:gd name="T82" fmla="*/ 26 w 775"/>
                <a:gd name="T83" fmla="*/ 829 h 866"/>
                <a:gd name="T84" fmla="*/ 38 w 775"/>
                <a:gd name="T85" fmla="*/ 840 h 866"/>
                <a:gd name="T86" fmla="*/ 197 w 775"/>
                <a:gd name="T87" fmla="*/ 840 h 866"/>
                <a:gd name="T88" fmla="*/ 214 w 775"/>
                <a:gd name="T89" fmla="*/ 848 h 866"/>
                <a:gd name="T90" fmla="*/ 207 w 775"/>
                <a:gd name="T91" fmla="*/ 866 h 866"/>
                <a:gd name="T92" fmla="*/ 21 w 775"/>
                <a:gd name="T93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5" h="866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97" name="Freeform 22"/>
            <p:cNvSpPr/>
            <p:nvPr/>
          </p:nvSpPr>
          <p:spPr bwMode="auto">
            <a:xfrm>
              <a:off x="3128963" y="4587875"/>
              <a:ext cx="898525" cy="49213"/>
            </a:xfrm>
            <a:custGeom>
              <a:avLst/>
              <a:gdLst>
                <a:gd name="T0" fmla="*/ 243 w 487"/>
                <a:gd name="T1" fmla="*/ 26 h 26"/>
                <a:gd name="T2" fmla="*/ 16 w 487"/>
                <a:gd name="T3" fmla="*/ 26 h 26"/>
                <a:gd name="T4" fmla="*/ 3 w 487"/>
                <a:gd name="T5" fmla="*/ 21 h 26"/>
                <a:gd name="T6" fmla="*/ 1 w 487"/>
                <a:gd name="T7" fmla="*/ 9 h 26"/>
                <a:gd name="T8" fmla="*/ 11 w 487"/>
                <a:gd name="T9" fmla="*/ 1 h 26"/>
                <a:gd name="T10" fmla="*/ 16 w 487"/>
                <a:gd name="T11" fmla="*/ 1 h 26"/>
                <a:gd name="T12" fmla="*/ 470 w 487"/>
                <a:gd name="T13" fmla="*/ 1 h 26"/>
                <a:gd name="T14" fmla="*/ 485 w 487"/>
                <a:gd name="T15" fmla="*/ 7 h 26"/>
                <a:gd name="T16" fmla="*/ 484 w 487"/>
                <a:gd name="T17" fmla="*/ 19 h 26"/>
                <a:gd name="T18" fmla="*/ 471 w 487"/>
                <a:gd name="T19" fmla="*/ 26 h 26"/>
                <a:gd name="T20" fmla="*/ 308 w 487"/>
                <a:gd name="T21" fmla="*/ 26 h 26"/>
                <a:gd name="T22" fmla="*/ 243 w 487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7" h="26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98" name="Freeform 23"/>
            <p:cNvSpPr/>
            <p:nvPr/>
          </p:nvSpPr>
          <p:spPr bwMode="auto">
            <a:xfrm>
              <a:off x="3128963" y="4340225"/>
              <a:ext cx="898525" cy="49213"/>
            </a:xfrm>
            <a:custGeom>
              <a:avLst/>
              <a:gdLst>
                <a:gd name="T0" fmla="*/ 243 w 487"/>
                <a:gd name="T1" fmla="*/ 1 h 27"/>
                <a:gd name="T2" fmla="*/ 466 w 487"/>
                <a:gd name="T3" fmla="*/ 1 h 27"/>
                <a:gd name="T4" fmla="*/ 474 w 487"/>
                <a:gd name="T5" fmla="*/ 1 h 27"/>
                <a:gd name="T6" fmla="*/ 487 w 487"/>
                <a:gd name="T7" fmla="*/ 14 h 27"/>
                <a:gd name="T8" fmla="*/ 475 w 487"/>
                <a:gd name="T9" fmla="*/ 26 h 27"/>
                <a:gd name="T10" fmla="*/ 465 w 487"/>
                <a:gd name="T11" fmla="*/ 27 h 27"/>
                <a:gd name="T12" fmla="*/ 22 w 487"/>
                <a:gd name="T13" fmla="*/ 27 h 27"/>
                <a:gd name="T14" fmla="*/ 11 w 487"/>
                <a:gd name="T15" fmla="*/ 26 h 27"/>
                <a:gd name="T16" fmla="*/ 0 w 487"/>
                <a:gd name="T17" fmla="*/ 14 h 27"/>
                <a:gd name="T18" fmla="*/ 11 w 487"/>
                <a:gd name="T19" fmla="*/ 1 h 27"/>
                <a:gd name="T20" fmla="*/ 19 w 487"/>
                <a:gd name="T21" fmla="*/ 1 h 27"/>
                <a:gd name="T22" fmla="*/ 243 w 487"/>
                <a:gd name="T2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7" h="27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99" name="Freeform 24"/>
            <p:cNvSpPr/>
            <p:nvPr/>
          </p:nvSpPr>
          <p:spPr bwMode="auto">
            <a:xfrm>
              <a:off x="3128963" y="4465638"/>
              <a:ext cx="898525" cy="47625"/>
            </a:xfrm>
            <a:custGeom>
              <a:avLst/>
              <a:gdLst>
                <a:gd name="T0" fmla="*/ 243 w 487"/>
                <a:gd name="T1" fmla="*/ 26 h 26"/>
                <a:gd name="T2" fmla="*/ 20 w 487"/>
                <a:gd name="T3" fmla="*/ 26 h 26"/>
                <a:gd name="T4" fmla="*/ 12 w 487"/>
                <a:gd name="T5" fmla="*/ 25 h 26"/>
                <a:gd name="T6" fmla="*/ 0 w 487"/>
                <a:gd name="T7" fmla="*/ 13 h 26"/>
                <a:gd name="T8" fmla="*/ 11 w 487"/>
                <a:gd name="T9" fmla="*/ 0 h 26"/>
                <a:gd name="T10" fmla="*/ 18 w 487"/>
                <a:gd name="T11" fmla="*/ 0 h 26"/>
                <a:gd name="T12" fmla="*/ 468 w 487"/>
                <a:gd name="T13" fmla="*/ 0 h 26"/>
                <a:gd name="T14" fmla="*/ 475 w 487"/>
                <a:gd name="T15" fmla="*/ 0 h 26"/>
                <a:gd name="T16" fmla="*/ 487 w 487"/>
                <a:gd name="T17" fmla="*/ 13 h 26"/>
                <a:gd name="T18" fmla="*/ 475 w 487"/>
                <a:gd name="T19" fmla="*/ 25 h 26"/>
                <a:gd name="T20" fmla="*/ 466 w 487"/>
                <a:gd name="T21" fmla="*/ 26 h 26"/>
                <a:gd name="T22" fmla="*/ 243 w 487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7" h="26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00" name="Freeform 25"/>
            <p:cNvSpPr/>
            <p:nvPr/>
          </p:nvSpPr>
          <p:spPr bwMode="auto">
            <a:xfrm>
              <a:off x="3549651" y="4745038"/>
              <a:ext cx="528638" cy="234950"/>
            </a:xfrm>
            <a:custGeom>
              <a:avLst/>
              <a:gdLst>
                <a:gd name="T0" fmla="*/ 191 w 287"/>
                <a:gd name="T1" fmla="*/ 100 h 127"/>
                <a:gd name="T2" fmla="*/ 116 w 287"/>
                <a:gd name="T3" fmla="*/ 102 h 127"/>
                <a:gd name="T4" fmla="*/ 74 w 287"/>
                <a:gd name="T5" fmla="*/ 69 h 127"/>
                <a:gd name="T6" fmla="*/ 68 w 287"/>
                <a:gd name="T7" fmla="*/ 72 h 127"/>
                <a:gd name="T8" fmla="*/ 25 w 287"/>
                <a:gd name="T9" fmla="*/ 104 h 127"/>
                <a:gd name="T10" fmla="*/ 5 w 287"/>
                <a:gd name="T11" fmla="*/ 102 h 127"/>
                <a:gd name="T12" fmla="*/ 10 w 287"/>
                <a:gd name="T13" fmla="*/ 83 h 127"/>
                <a:gd name="T14" fmla="*/ 110 w 287"/>
                <a:gd name="T15" fmla="*/ 6 h 127"/>
                <a:gd name="T16" fmla="*/ 121 w 287"/>
                <a:gd name="T17" fmla="*/ 1 h 127"/>
                <a:gd name="T18" fmla="*/ 132 w 287"/>
                <a:gd name="T19" fmla="*/ 9 h 127"/>
                <a:gd name="T20" fmla="*/ 130 w 287"/>
                <a:gd name="T21" fmla="*/ 22 h 127"/>
                <a:gd name="T22" fmla="*/ 105 w 287"/>
                <a:gd name="T23" fmla="*/ 57 h 127"/>
                <a:gd name="T24" fmla="*/ 102 w 287"/>
                <a:gd name="T25" fmla="*/ 79 h 127"/>
                <a:gd name="T26" fmla="*/ 114 w 287"/>
                <a:gd name="T27" fmla="*/ 69 h 127"/>
                <a:gd name="T28" fmla="*/ 130 w 287"/>
                <a:gd name="T29" fmla="*/ 45 h 127"/>
                <a:gd name="T30" fmla="*/ 148 w 287"/>
                <a:gd name="T31" fmla="*/ 37 h 127"/>
                <a:gd name="T32" fmla="*/ 153 w 287"/>
                <a:gd name="T33" fmla="*/ 56 h 127"/>
                <a:gd name="T34" fmla="*/ 141 w 287"/>
                <a:gd name="T35" fmla="*/ 82 h 127"/>
                <a:gd name="T36" fmla="*/ 150 w 287"/>
                <a:gd name="T37" fmla="*/ 95 h 127"/>
                <a:gd name="T38" fmla="*/ 172 w 287"/>
                <a:gd name="T39" fmla="*/ 77 h 127"/>
                <a:gd name="T40" fmla="*/ 183 w 287"/>
                <a:gd name="T41" fmla="*/ 63 h 127"/>
                <a:gd name="T42" fmla="*/ 196 w 287"/>
                <a:gd name="T43" fmla="*/ 71 h 127"/>
                <a:gd name="T44" fmla="*/ 230 w 287"/>
                <a:gd name="T45" fmla="*/ 81 h 127"/>
                <a:gd name="T46" fmla="*/ 266 w 287"/>
                <a:gd name="T47" fmla="*/ 74 h 127"/>
                <a:gd name="T48" fmla="*/ 284 w 287"/>
                <a:gd name="T49" fmla="*/ 82 h 127"/>
                <a:gd name="T50" fmla="*/ 273 w 287"/>
                <a:gd name="T51" fmla="*/ 99 h 127"/>
                <a:gd name="T52" fmla="*/ 191 w 287"/>
                <a:gd name="T53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7" h="127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01" name="Freeform 26"/>
            <p:cNvSpPr/>
            <p:nvPr/>
          </p:nvSpPr>
          <p:spPr bwMode="auto">
            <a:xfrm>
              <a:off x="3128963" y="4216400"/>
              <a:ext cx="796925" cy="47625"/>
            </a:xfrm>
            <a:custGeom>
              <a:avLst/>
              <a:gdLst>
                <a:gd name="T0" fmla="*/ 215 w 432"/>
                <a:gd name="T1" fmla="*/ 26 h 26"/>
                <a:gd name="T2" fmla="*/ 20 w 432"/>
                <a:gd name="T3" fmla="*/ 26 h 26"/>
                <a:gd name="T4" fmla="*/ 0 w 432"/>
                <a:gd name="T5" fmla="*/ 14 h 26"/>
                <a:gd name="T6" fmla="*/ 20 w 432"/>
                <a:gd name="T7" fmla="*/ 0 h 26"/>
                <a:gd name="T8" fmla="*/ 411 w 432"/>
                <a:gd name="T9" fmla="*/ 0 h 26"/>
                <a:gd name="T10" fmla="*/ 431 w 432"/>
                <a:gd name="T11" fmla="*/ 13 h 26"/>
                <a:gd name="T12" fmla="*/ 411 w 432"/>
                <a:gd name="T13" fmla="*/ 26 h 26"/>
                <a:gd name="T14" fmla="*/ 215 w 43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2" h="26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02" name="Freeform 27"/>
            <p:cNvSpPr/>
            <p:nvPr/>
          </p:nvSpPr>
          <p:spPr bwMode="auto">
            <a:xfrm>
              <a:off x="3128963" y="4092575"/>
              <a:ext cx="741363" cy="47625"/>
            </a:xfrm>
            <a:custGeom>
              <a:avLst/>
              <a:gdLst>
                <a:gd name="T0" fmla="*/ 201 w 402"/>
                <a:gd name="T1" fmla="*/ 26 h 26"/>
                <a:gd name="T2" fmla="*/ 19 w 402"/>
                <a:gd name="T3" fmla="*/ 26 h 26"/>
                <a:gd name="T4" fmla="*/ 8 w 402"/>
                <a:gd name="T5" fmla="*/ 25 h 26"/>
                <a:gd name="T6" fmla="*/ 0 w 402"/>
                <a:gd name="T7" fmla="*/ 12 h 26"/>
                <a:gd name="T8" fmla="*/ 9 w 402"/>
                <a:gd name="T9" fmla="*/ 1 h 26"/>
                <a:gd name="T10" fmla="*/ 18 w 402"/>
                <a:gd name="T11" fmla="*/ 0 h 26"/>
                <a:gd name="T12" fmla="*/ 383 w 402"/>
                <a:gd name="T13" fmla="*/ 0 h 26"/>
                <a:gd name="T14" fmla="*/ 391 w 402"/>
                <a:gd name="T15" fmla="*/ 0 h 26"/>
                <a:gd name="T16" fmla="*/ 402 w 402"/>
                <a:gd name="T17" fmla="*/ 13 h 26"/>
                <a:gd name="T18" fmla="*/ 391 w 402"/>
                <a:gd name="T19" fmla="*/ 25 h 26"/>
                <a:gd name="T20" fmla="*/ 382 w 402"/>
                <a:gd name="T21" fmla="*/ 26 h 26"/>
                <a:gd name="T22" fmla="*/ 201 w 402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2" h="26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03" name="Freeform 28"/>
            <p:cNvSpPr/>
            <p:nvPr/>
          </p:nvSpPr>
          <p:spPr bwMode="auto">
            <a:xfrm>
              <a:off x="3128963" y="3719513"/>
              <a:ext cx="741363" cy="49213"/>
            </a:xfrm>
            <a:custGeom>
              <a:avLst/>
              <a:gdLst>
                <a:gd name="T0" fmla="*/ 200 w 402"/>
                <a:gd name="T1" fmla="*/ 25 h 26"/>
                <a:gd name="T2" fmla="*/ 20 w 402"/>
                <a:gd name="T3" fmla="*/ 25 h 26"/>
                <a:gd name="T4" fmla="*/ 11 w 402"/>
                <a:gd name="T5" fmla="*/ 25 h 26"/>
                <a:gd name="T6" fmla="*/ 0 w 402"/>
                <a:gd name="T7" fmla="*/ 12 h 26"/>
                <a:gd name="T8" fmla="*/ 11 w 402"/>
                <a:gd name="T9" fmla="*/ 0 h 26"/>
                <a:gd name="T10" fmla="*/ 17 w 402"/>
                <a:gd name="T11" fmla="*/ 0 h 26"/>
                <a:gd name="T12" fmla="*/ 385 w 402"/>
                <a:gd name="T13" fmla="*/ 0 h 26"/>
                <a:gd name="T14" fmla="*/ 392 w 402"/>
                <a:gd name="T15" fmla="*/ 0 h 26"/>
                <a:gd name="T16" fmla="*/ 402 w 402"/>
                <a:gd name="T17" fmla="*/ 13 h 26"/>
                <a:gd name="T18" fmla="*/ 391 w 402"/>
                <a:gd name="T19" fmla="*/ 25 h 26"/>
                <a:gd name="T20" fmla="*/ 382 w 402"/>
                <a:gd name="T21" fmla="*/ 25 h 26"/>
                <a:gd name="T22" fmla="*/ 200 w 402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2" h="26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04" name="Freeform 29"/>
            <p:cNvSpPr>
              <a:spLocks noEditPoints="1"/>
            </p:cNvSpPr>
            <p:nvPr/>
          </p:nvSpPr>
          <p:spPr bwMode="auto">
            <a:xfrm>
              <a:off x="4030663" y="3843338"/>
              <a:ext cx="298450" cy="269875"/>
            </a:xfrm>
            <a:custGeom>
              <a:avLst/>
              <a:gdLst>
                <a:gd name="T0" fmla="*/ 67 w 162"/>
                <a:gd name="T1" fmla="*/ 48 h 146"/>
                <a:gd name="T2" fmla="*/ 92 w 162"/>
                <a:gd name="T3" fmla="*/ 19 h 146"/>
                <a:gd name="T4" fmla="*/ 145 w 162"/>
                <a:gd name="T5" fmla="*/ 14 h 146"/>
                <a:gd name="T6" fmla="*/ 148 w 162"/>
                <a:gd name="T7" fmla="*/ 67 h 146"/>
                <a:gd name="T8" fmla="*/ 96 w 162"/>
                <a:gd name="T9" fmla="*/ 127 h 146"/>
                <a:gd name="T10" fmla="*/ 42 w 162"/>
                <a:gd name="T11" fmla="*/ 129 h 146"/>
                <a:gd name="T12" fmla="*/ 13 w 162"/>
                <a:gd name="T13" fmla="*/ 96 h 146"/>
                <a:gd name="T14" fmla="*/ 13 w 162"/>
                <a:gd name="T15" fmla="*/ 46 h 146"/>
                <a:gd name="T16" fmla="*/ 64 w 162"/>
                <a:gd name="T17" fmla="*/ 45 h 146"/>
                <a:gd name="T18" fmla="*/ 67 w 162"/>
                <a:gd name="T19" fmla="*/ 48 h 146"/>
                <a:gd name="T20" fmla="*/ 39 w 162"/>
                <a:gd name="T21" fmla="*/ 59 h 146"/>
                <a:gd name="T22" fmla="*/ 30 w 162"/>
                <a:gd name="T23" fmla="*/ 67 h 146"/>
                <a:gd name="T24" fmla="*/ 31 w 162"/>
                <a:gd name="T25" fmla="*/ 78 h 146"/>
                <a:gd name="T26" fmla="*/ 60 w 162"/>
                <a:gd name="T27" fmla="*/ 111 h 146"/>
                <a:gd name="T28" fmla="*/ 77 w 162"/>
                <a:gd name="T29" fmla="*/ 110 h 146"/>
                <a:gd name="T30" fmla="*/ 127 w 162"/>
                <a:gd name="T31" fmla="*/ 50 h 146"/>
                <a:gd name="T32" fmla="*/ 128 w 162"/>
                <a:gd name="T33" fmla="*/ 33 h 146"/>
                <a:gd name="T34" fmla="*/ 111 w 162"/>
                <a:gd name="T35" fmla="*/ 37 h 146"/>
                <a:gd name="T36" fmla="*/ 84 w 162"/>
                <a:gd name="T37" fmla="*/ 68 h 146"/>
                <a:gd name="T38" fmla="*/ 50 w 162"/>
                <a:gd name="T39" fmla="*/ 68 h 146"/>
                <a:gd name="T40" fmla="*/ 39 w 162"/>
                <a:gd name="T41" fmla="*/ 5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46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05" name="Freeform 30"/>
            <p:cNvSpPr/>
            <p:nvPr/>
          </p:nvSpPr>
          <p:spPr bwMode="auto">
            <a:xfrm>
              <a:off x="3128963" y="3843338"/>
              <a:ext cx="684213" cy="47625"/>
            </a:xfrm>
            <a:custGeom>
              <a:avLst/>
              <a:gdLst>
                <a:gd name="T0" fmla="*/ 186 w 371"/>
                <a:gd name="T1" fmla="*/ 0 h 26"/>
                <a:gd name="T2" fmla="*/ 350 w 371"/>
                <a:gd name="T3" fmla="*/ 0 h 26"/>
                <a:gd name="T4" fmla="*/ 360 w 371"/>
                <a:gd name="T5" fmla="*/ 1 h 26"/>
                <a:gd name="T6" fmla="*/ 371 w 371"/>
                <a:gd name="T7" fmla="*/ 12 h 26"/>
                <a:gd name="T8" fmla="*/ 360 w 371"/>
                <a:gd name="T9" fmla="*/ 26 h 26"/>
                <a:gd name="T10" fmla="*/ 354 w 371"/>
                <a:gd name="T11" fmla="*/ 26 h 26"/>
                <a:gd name="T12" fmla="*/ 17 w 371"/>
                <a:gd name="T13" fmla="*/ 26 h 26"/>
                <a:gd name="T14" fmla="*/ 11 w 371"/>
                <a:gd name="T15" fmla="*/ 26 h 26"/>
                <a:gd name="T16" fmla="*/ 0 w 371"/>
                <a:gd name="T17" fmla="*/ 13 h 26"/>
                <a:gd name="T18" fmla="*/ 11 w 371"/>
                <a:gd name="T19" fmla="*/ 1 h 26"/>
                <a:gd name="T20" fmla="*/ 20 w 371"/>
                <a:gd name="T21" fmla="*/ 0 h 26"/>
                <a:gd name="T22" fmla="*/ 186 w 371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26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06" name="Freeform 31"/>
            <p:cNvSpPr/>
            <p:nvPr/>
          </p:nvSpPr>
          <p:spPr bwMode="auto">
            <a:xfrm>
              <a:off x="3128963" y="3968750"/>
              <a:ext cx="684213" cy="47625"/>
            </a:xfrm>
            <a:custGeom>
              <a:avLst/>
              <a:gdLst>
                <a:gd name="T0" fmla="*/ 186 w 371"/>
                <a:gd name="T1" fmla="*/ 0 h 26"/>
                <a:gd name="T2" fmla="*/ 350 w 371"/>
                <a:gd name="T3" fmla="*/ 0 h 26"/>
                <a:gd name="T4" fmla="*/ 359 w 371"/>
                <a:gd name="T5" fmla="*/ 0 h 26"/>
                <a:gd name="T6" fmla="*/ 371 w 371"/>
                <a:gd name="T7" fmla="*/ 12 h 26"/>
                <a:gd name="T8" fmla="*/ 361 w 371"/>
                <a:gd name="T9" fmla="*/ 25 h 26"/>
                <a:gd name="T10" fmla="*/ 351 w 371"/>
                <a:gd name="T11" fmla="*/ 25 h 26"/>
                <a:gd name="T12" fmla="*/ 19 w 371"/>
                <a:gd name="T13" fmla="*/ 25 h 26"/>
                <a:gd name="T14" fmla="*/ 11 w 371"/>
                <a:gd name="T15" fmla="*/ 25 h 26"/>
                <a:gd name="T16" fmla="*/ 0 w 371"/>
                <a:gd name="T17" fmla="*/ 12 h 26"/>
                <a:gd name="T18" fmla="*/ 11 w 371"/>
                <a:gd name="T19" fmla="*/ 0 h 26"/>
                <a:gd name="T20" fmla="*/ 21 w 371"/>
                <a:gd name="T21" fmla="*/ 0 h 26"/>
                <a:gd name="T22" fmla="*/ 186 w 371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26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108" name="Freeform 32"/>
            <p:cNvSpPr>
              <a:spLocks noEditPoints="1"/>
            </p:cNvSpPr>
            <p:nvPr/>
          </p:nvSpPr>
          <p:spPr bwMode="auto">
            <a:xfrm>
              <a:off x="4762501" y="-1588"/>
              <a:ext cx="1225550" cy="1306513"/>
            </a:xfrm>
            <a:custGeom>
              <a:avLst/>
              <a:gdLst>
                <a:gd name="T0" fmla="*/ 120 w 664"/>
                <a:gd name="T1" fmla="*/ 532 h 709"/>
                <a:gd name="T2" fmla="*/ 120 w 664"/>
                <a:gd name="T3" fmla="*/ 555 h 709"/>
                <a:gd name="T4" fmla="*/ 27 w 664"/>
                <a:gd name="T5" fmla="*/ 555 h 709"/>
                <a:gd name="T6" fmla="*/ 26 w 664"/>
                <a:gd name="T7" fmla="*/ 557 h 709"/>
                <a:gd name="T8" fmla="*/ 27 w 664"/>
                <a:gd name="T9" fmla="*/ 636 h 709"/>
                <a:gd name="T10" fmla="*/ 85 w 664"/>
                <a:gd name="T11" fmla="*/ 685 h 709"/>
                <a:gd name="T12" fmla="*/ 142 w 664"/>
                <a:gd name="T13" fmla="*/ 636 h 709"/>
                <a:gd name="T14" fmla="*/ 143 w 664"/>
                <a:gd name="T15" fmla="*/ 620 h 709"/>
                <a:gd name="T16" fmla="*/ 143 w 664"/>
                <a:gd name="T17" fmla="*/ 39 h 709"/>
                <a:gd name="T18" fmla="*/ 182 w 664"/>
                <a:gd name="T19" fmla="*/ 0 h 709"/>
                <a:gd name="T20" fmla="*/ 625 w 664"/>
                <a:gd name="T21" fmla="*/ 0 h 709"/>
                <a:gd name="T22" fmla="*/ 663 w 664"/>
                <a:gd name="T23" fmla="*/ 39 h 709"/>
                <a:gd name="T24" fmla="*/ 663 w 664"/>
                <a:gd name="T25" fmla="*/ 623 h 709"/>
                <a:gd name="T26" fmla="*/ 578 w 664"/>
                <a:gd name="T27" fmla="*/ 709 h 709"/>
                <a:gd name="T28" fmla="*/ 87 w 664"/>
                <a:gd name="T29" fmla="*/ 709 h 709"/>
                <a:gd name="T30" fmla="*/ 2 w 664"/>
                <a:gd name="T31" fmla="*/ 623 h 709"/>
                <a:gd name="T32" fmla="*/ 2 w 664"/>
                <a:gd name="T33" fmla="*/ 546 h 709"/>
                <a:gd name="T34" fmla="*/ 16 w 664"/>
                <a:gd name="T35" fmla="*/ 532 h 709"/>
                <a:gd name="T36" fmla="*/ 120 w 664"/>
                <a:gd name="T37" fmla="*/ 532 h 709"/>
                <a:gd name="T38" fmla="*/ 143 w 664"/>
                <a:gd name="T39" fmla="*/ 685 h 709"/>
                <a:gd name="T40" fmla="*/ 150 w 664"/>
                <a:gd name="T41" fmla="*/ 685 h 709"/>
                <a:gd name="T42" fmla="*/ 578 w 664"/>
                <a:gd name="T43" fmla="*/ 685 h 709"/>
                <a:gd name="T44" fmla="*/ 595 w 664"/>
                <a:gd name="T45" fmla="*/ 683 h 709"/>
                <a:gd name="T46" fmla="*/ 640 w 664"/>
                <a:gd name="T47" fmla="*/ 622 h 709"/>
                <a:gd name="T48" fmla="*/ 640 w 664"/>
                <a:gd name="T49" fmla="*/ 42 h 709"/>
                <a:gd name="T50" fmla="*/ 621 w 664"/>
                <a:gd name="T51" fmla="*/ 24 h 709"/>
                <a:gd name="T52" fmla="*/ 186 w 664"/>
                <a:gd name="T53" fmla="*/ 24 h 709"/>
                <a:gd name="T54" fmla="*/ 167 w 664"/>
                <a:gd name="T55" fmla="*/ 43 h 709"/>
                <a:gd name="T56" fmla="*/ 167 w 664"/>
                <a:gd name="T57" fmla="*/ 623 h 709"/>
                <a:gd name="T58" fmla="*/ 164 w 664"/>
                <a:gd name="T59" fmla="*/ 647 h 709"/>
                <a:gd name="T60" fmla="*/ 143 w 664"/>
                <a:gd name="T61" fmla="*/ 68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4" h="709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09" name="Freeform 33"/>
            <p:cNvSpPr>
              <a:spLocks noEditPoints="1"/>
            </p:cNvSpPr>
            <p:nvPr/>
          </p:nvSpPr>
          <p:spPr bwMode="auto">
            <a:xfrm>
              <a:off x="5503863" y="106363"/>
              <a:ext cx="204788" cy="244475"/>
            </a:xfrm>
            <a:custGeom>
              <a:avLst/>
              <a:gdLst>
                <a:gd name="T0" fmla="*/ 66 w 111"/>
                <a:gd name="T1" fmla="*/ 0 h 132"/>
                <a:gd name="T2" fmla="*/ 94 w 111"/>
                <a:gd name="T3" fmla="*/ 0 h 132"/>
                <a:gd name="T4" fmla="*/ 105 w 111"/>
                <a:gd name="T5" fmla="*/ 19 h 132"/>
                <a:gd name="T6" fmla="*/ 89 w 111"/>
                <a:gd name="T7" fmla="*/ 43 h 132"/>
                <a:gd name="T8" fmla="*/ 88 w 111"/>
                <a:gd name="T9" fmla="*/ 53 h 132"/>
                <a:gd name="T10" fmla="*/ 80 w 111"/>
                <a:gd name="T11" fmla="*/ 90 h 132"/>
                <a:gd name="T12" fmla="*/ 34 w 111"/>
                <a:gd name="T13" fmla="*/ 126 h 132"/>
                <a:gd name="T14" fmla="*/ 18 w 111"/>
                <a:gd name="T15" fmla="*/ 128 h 132"/>
                <a:gd name="T16" fmla="*/ 14 w 111"/>
                <a:gd name="T17" fmla="*/ 112 h 132"/>
                <a:gd name="T18" fmla="*/ 22 w 111"/>
                <a:gd name="T19" fmla="*/ 80 h 132"/>
                <a:gd name="T20" fmla="*/ 20 w 111"/>
                <a:gd name="T21" fmla="*/ 71 h 132"/>
                <a:gd name="T22" fmla="*/ 6 w 111"/>
                <a:gd name="T23" fmla="*/ 57 h 132"/>
                <a:gd name="T24" fmla="*/ 4 w 111"/>
                <a:gd name="T25" fmla="*/ 40 h 132"/>
                <a:gd name="T26" fmla="*/ 27 w 111"/>
                <a:gd name="T27" fmla="*/ 6 h 132"/>
                <a:gd name="T28" fmla="*/ 38 w 111"/>
                <a:gd name="T29" fmla="*/ 0 h 132"/>
                <a:gd name="T30" fmla="*/ 66 w 111"/>
                <a:gd name="T31" fmla="*/ 0 h 132"/>
                <a:gd name="T32" fmla="*/ 68 w 111"/>
                <a:gd name="T33" fmla="*/ 69 h 132"/>
                <a:gd name="T34" fmla="*/ 61 w 111"/>
                <a:gd name="T35" fmla="*/ 46 h 132"/>
                <a:gd name="T36" fmla="*/ 73 w 111"/>
                <a:gd name="T37" fmla="*/ 24 h 132"/>
                <a:gd name="T38" fmla="*/ 59 w 111"/>
                <a:gd name="T39" fmla="*/ 24 h 132"/>
                <a:gd name="T40" fmla="*/ 35 w 111"/>
                <a:gd name="T41" fmla="*/ 36 h 132"/>
                <a:gd name="T42" fmla="*/ 37 w 111"/>
                <a:gd name="T43" fmla="*/ 54 h 132"/>
                <a:gd name="T44" fmla="*/ 46 w 111"/>
                <a:gd name="T45" fmla="*/ 84 h 132"/>
                <a:gd name="T46" fmla="*/ 47 w 111"/>
                <a:gd name="T47" fmla="*/ 86 h 132"/>
                <a:gd name="T48" fmla="*/ 68 w 111"/>
                <a:gd name="T49" fmla="*/ 6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32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5316538" y="103188"/>
              <a:ext cx="206375" cy="242888"/>
            </a:xfrm>
            <a:custGeom>
              <a:avLst/>
              <a:gdLst>
                <a:gd name="T0" fmla="*/ 56 w 112"/>
                <a:gd name="T1" fmla="*/ 132 h 132"/>
                <a:gd name="T2" fmla="*/ 12 w 112"/>
                <a:gd name="T3" fmla="*/ 70 h 132"/>
                <a:gd name="T4" fmla="*/ 47 w 112"/>
                <a:gd name="T5" fmla="*/ 7 h 132"/>
                <a:gd name="T6" fmla="*/ 66 w 112"/>
                <a:gd name="T7" fmla="*/ 7 h 132"/>
                <a:gd name="T8" fmla="*/ 100 w 112"/>
                <a:gd name="T9" fmla="*/ 71 h 132"/>
                <a:gd name="T10" fmla="*/ 56 w 112"/>
                <a:gd name="T11" fmla="*/ 132 h 132"/>
                <a:gd name="T12" fmla="*/ 58 w 112"/>
                <a:gd name="T13" fmla="*/ 37 h 132"/>
                <a:gd name="T14" fmla="*/ 54 w 112"/>
                <a:gd name="T15" fmla="*/ 37 h 132"/>
                <a:gd name="T16" fmla="*/ 34 w 112"/>
                <a:gd name="T17" fmla="*/ 78 h 132"/>
                <a:gd name="T18" fmla="*/ 42 w 112"/>
                <a:gd name="T19" fmla="*/ 104 h 132"/>
                <a:gd name="T20" fmla="*/ 70 w 112"/>
                <a:gd name="T21" fmla="*/ 104 h 132"/>
                <a:gd name="T22" fmla="*/ 78 w 112"/>
                <a:gd name="T23" fmla="*/ 79 h 132"/>
                <a:gd name="T24" fmla="*/ 58 w 112"/>
                <a:gd name="T25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32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5159376" y="935038"/>
              <a:ext cx="282575" cy="41275"/>
            </a:xfrm>
            <a:custGeom>
              <a:avLst/>
              <a:gdLst>
                <a:gd name="T0" fmla="*/ 0 w 153"/>
                <a:gd name="T1" fmla="*/ 23 h 23"/>
                <a:gd name="T2" fmla="*/ 0 w 153"/>
                <a:gd name="T3" fmla="*/ 0 h 23"/>
                <a:gd name="T4" fmla="*/ 153 w 153"/>
                <a:gd name="T5" fmla="*/ 0 h 23"/>
                <a:gd name="T6" fmla="*/ 153 w 153"/>
                <a:gd name="T7" fmla="*/ 23 h 23"/>
                <a:gd name="T8" fmla="*/ 0 w 15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3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2" name="Freeform 36"/>
            <p:cNvSpPr/>
            <p:nvPr/>
          </p:nvSpPr>
          <p:spPr bwMode="auto">
            <a:xfrm>
              <a:off x="5310188" y="847725"/>
              <a:ext cx="260350" cy="42863"/>
            </a:xfrm>
            <a:custGeom>
              <a:avLst/>
              <a:gdLst>
                <a:gd name="T0" fmla="*/ 141 w 141"/>
                <a:gd name="T1" fmla="*/ 0 h 23"/>
                <a:gd name="T2" fmla="*/ 141 w 141"/>
                <a:gd name="T3" fmla="*/ 23 h 23"/>
                <a:gd name="T4" fmla="*/ 0 w 141"/>
                <a:gd name="T5" fmla="*/ 23 h 23"/>
                <a:gd name="T6" fmla="*/ 0 w 141"/>
                <a:gd name="T7" fmla="*/ 0 h 23"/>
                <a:gd name="T8" fmla="*/ 141 w 14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3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3" name="Freeform 37"/>
            <p:cNvSpPr/>
            <p:nvPr/>
          </p:nvSpPr>
          <p:spPr bwMode="auto">
            <a:xfrm>
              <a:off x="5166172" y="652463"/>
              <a:ext cx="238125" cy="42863"/>
            </a:xfrm>
            <a:custGeom>
              <a:avLst/>
              <a:gdLst>
                <a:gd name="T0" fmla="*/ 0 w 129"/>
                <a:gd name="T1" fmla="*/ 23 h 23"/>
                <a:gd name="T2" fmla="*/ 0 w 129"/>
                <a:gd name="T3" fmla="*/ 0 h 23"/>
                <a:gd name="T4" fmla="*/ 129 w 129"/>
                <a:gd name="T5" fmla="*/ 0 h 23"/>
                <a:gd name="T6" fmla="*/ 129 w 129"/>
                <a:gd name="T7" fmla="*/ 23 h 23"/>
                <a:gd name="T8" fmla="*/ 0 w 12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3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4" name="Freeform 38"/>
            <p:cNvSpPr/>
            <p:nvPr/>
          </p:nvSpPr>
          <p:spPr bwMode="auto">
            <a:xfrm>
              <a:off x="5166172" y="544513"/>
              <a:ext cx="215900" cy="41275"/>
            </a:xfrm>
            <a:custGeom>
              <a:avLst/>
              <a:gdLst>
                <a:gd name="T0" fmla="*/ 0 w 117"/>
                <a:gd name="T1" fmla="*/ 0 h 23"/>
                <a:gd name="T2" fmla="*/ 117 w 117"/>
                <a:gd name="T3" fmla="*/ 0 h 23"/>
                <a:gd name="T4" fmla="*/ 117 w 117"/>
                <a:gd name="T5" fmla="*/ 23 h 23"/>
                <a:gd name="T6" fmla="*/ 0 w 117"/>
                <a:gd name="T7" fmla="*/ 23 h 23"/>
                <a:gd name="T8" fmla="*/ 0 w 11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3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5" name="Freeform 39"/>
            <p:cNvSpPr/>
            <p:nvPr/>
          </p:nvSpPr>
          <p:spPr bwMode="auto">
            <a:xfrm>
              <a:off x="5638801" y="1154113"/>
              <a:ext cx="215900" cy="39688"/>
            </a:xfrm>
            <a:custGeom>
              <a:avLst/>
              <a:gdLst>
                <a:gd name="T0" fmla="*/ 0 w 117"/>
                <a:gd name="T1" fmla="*/ 22 h 22"/>
                <a:gd name="T2" fmla="*/ 0 w 117"/>
                <a:gd name="T3" fmla="*/ 0 h 22"/>
                <a:gd name="T4" fmla="*/ 117 w 117"/>
                <a:gd name="T5" fmla="*/ 0 h 22"/>
                <a:gd name="T6" fmla="*/ 117 w 117"/>
                <a:gd name="T7" fmla="*/ 22 h 22"/>
                <a:gd name="T8" fmla="*/ 0 w 1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2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6" name="Freeform 40"/>
            <p:cNvSpPr/>
            <p:nvPr/>
          </p:nvSpPr>
          <p:spPr bwMode="auto">
            <a:xfrm>
              <a:off x="5530851" y="1065213"/>
              <a:ext cx="171450" cy="42863"/>
            </a:xfrm>
            <a:custGeom>
              <a:avLst/>
              <a:gdLst>
                <a:gd name="T0" fmla="*/ 93 w 93"/>
                <a:gd name="T1" fmla="*/ 0 h 23"/>
                <a:gd name="T2" fmla="*/ 93 w 93"/>
                <a:gd name="T3" fmla="*/ 23 h 23"/>
                <a:gd name="T4" fmla="*/ 0 w 93"/>
                <a:gd name="T5" fmla="*/ 23 h 23"/>
                <a:gd name="T6" fmla="*/ 0 w 93"/>
                <a:gd name="T7" fmla="*/ 0 h 23"/>
                <a:gd name="T8" fmla="*/ 93 w 9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7" name="Freeform 41"/>
            <p:cNvSpPr/>
            <p:nvPr/>
          </p:nvSpPr>
          <p:spPr bwMode="auto">
            <a:xfrm>
              <a:off x="5316984" y="457200"/>
              <a:ext cx="152400" cy="41275"/>
            </a:xfrm>
            <a:custGeom>
              <a:avLst/>
              <a:gdLst>
                <a:gd name="T0" fmla="*/ 0 w 82"/>
                <a:gd name="T1" fmla="*/ 22 h 22"/>
                <a:gd name="T2" fmla="*/ 0 w 82"/>
                <a:gd name="T3" fmla="*/ 0 h 22"/>
                <a:gd name="T4" fmla="*/ 82 w 82"/>
                <a:gd name="T5" fmla="*/ 0 h 22"/>
                <a:gd name="T6" fmla="*/ 82 w 82"/>
                <a:gd name="T7" fmla="*/ 22 h 22"/>
                <a:gd name="T8" fmla="*/ 0 w 8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2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8" name="Freeform 42"/>
            <p:cNvSpPr/>
            <p:nvPr/>
          </p:nvSpPr>
          <p:spPr bwMode="auto">
            <a:xfrm>
              <a:off x="5441951" y="652463"/>
              <a:ext cx="128588" cy="42863"/>
            </a:xfrm>
            <a:custGeom>
              <a:avLst/>
              <a:gdLst>
                <a:gd name="T0" fmla="*/ 70 w 70"/>
                <a:gd name="T1" fmla="*/ 0 h 23"/>
                <a:gd name="T2" fmla="*/ 70 w 70"/>
                <a:gd name="T3" fmla="*/ 23 h 23"/>
                <a:gd name="T4" fmla="*/ 0 w 70"/>
                <a:gd name="T5" fmla="*/ 23 h 23"/>
                <a:gd name="T6" fmla="*/ 0 w 70"/>
                <a:gd name="T7" fmla="*/ 0 h 23"/>
                <a:gd name="T8" fmla="*/ 70 w 7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19" name="Freeform 43"/>
            <p:cNvSpPr/>
            <p:nvPr/>
          </p:nvSpPr>
          <p:spPr bwMode="auto">
            <a:xfrm>
              <a:off x="5159376" y="739775"/>
              <a:ext cx="128588" cy="41275"/>
            </a:xfrm>
            <a:custGeom>
              <a:avLst/>
              <a:gdLst>
                <a:gd name="T0" fmla="*/ 0 w 70"/>
                <a:gd name="T1" fmla="*/ 23 h 23"/>
                <a:gd name="T2" fmla="*/ 0 w 70"/>
                <a:gd name="T3" fmla="*/ 0 h 23"/>
                <a:gd name="T4" fmla="*/ 70 w 70"/>
                <a:gd name="T5" fmla="*/ 0 h 23"/>
                <a:gd name="T6" fmla="*/ 70 w 70"/>
                <a:gd name="T7" fmla="*/ 23 h 23"/>
                <a:gd name="T8" fmla="*/ 0 w 7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20" name="Freeform 44"/>
            <p:cNvSpPr/>
            <p:nvPr/>
          </p:nvSpPr>
          <p:spPr bwMode="auto">
            <a:xfrm>
              <a:off x="5166172" y="457200"/>
              <a:ext cx="107950" cy="41275"/>
            </a:xfrm>
            <a:custGeom>
              <a:avLst/>
              <a:gdLst>
                <a:gd name="T0" fmla="*/ 58 w 58"/>
                <a:gd name="T1" fmla="*/ 22 h 22"/>
                <a:gd name="T2" fmla="*/ 0 w 58"/>
                <a:gd name="T3" fmla="*/ 22 h 22"/>
                <a:gd name="T4" fmla="*/ 0 w 58"/>
                <a:gd name="T5" fmla="*/ 0 h 22"/>
                <a:gd name="T6" fmla="*/ 58 w 58"/>
                <a:gd name="T7" fmla="*/ 0 h 22"/>
                <a:gd name="T8" fmla="*/ 58 w 5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21" name="Freeform 45"/>
            <p:cNvSpPr/>
            <p:nvPr/>
          </p:nvSpPr>
          <p:spPr bwMode="auto">
            <a:xfrm>
              <a:off x="5755134" y="457200"/>
              <a:ext cx="106363" cy="41275"/>
            </a:xfrm>
            <a:custGeom>
              <a:avLst/>
              <a:gdLst>
                <a:gd name="T0" fmla="*/ 58 w 58"/>
                <a:gd name="T1" fmla="*/ 0 h 22"/>
                <a:gd name="T2" fmla="*/ 58 w 58"/>
                <a:gd name="T3" fmla="*/ 22 h 22"/>
                <a:gd name="T4" fmla="*/ 0 w 58"/>
                <a:gd name="T5" fmla="*/ 22 h 22"/>
                <a:gd name="T6" fmla="*/ 0 w 58"/>
                <a:gd name="T7" fmla="*/ 0 h 22"/>
                <a:gd name="T8" fmla="*/ 58 w 5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22" name="Freeform 46"/>
            <p:cNvSpPr/>
            <p:nvPr/>
          </p:nvSpPr>
          <p:spPr bwMode="auto">
            <a:xfrm>
              <a:off x="5748338" y="652463"/>
              <a:ext cx="106363" cy="42863"/>
            </a:xfrm>
            <a:custGeom>
              <a:avLst/>
              <a:gdLst>
                <a:gd name="T0" fmla="*/ 0 w 58"/>
                <a:gd name="T1" fmla="*/ 0 h 23"/>
                <a:gd name="T2" fmla="*/ 58 w 58"/>
                <a:gd name="T3" fmla="*/ 0 h 23"/>
                <a:gd name="T4" fmla="*/ 58 w 58"/>
                <a:gd name="T5" fmla="*/ 23 h 23"/>
                <a:gd name="T6" fmla="*/ 0 w 58"/>
                <a:gd name="T7" fmla="*/ 23 h 23"/>
                <a:gd name="T8" fmla="*/ 0 w 5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23" name="Freeform 47"/>
            <p:cNvSpPr/>
            <p:nvPr/>
          </p:nvSpPr>
          <p:spPr bwMode="auto">
            <a:xfrm>
              <a:off x="5159376" y="847725"/>
              <a:ext cx="107950" cy="42863"/>
            </a:xfrm>
            <a:custGeom>
              <a:avLst/>
              <a:gdLst>
                <a:gd name="T0" fmla="*/ 58 w 58"/>
                <a:gd name="T1" fmla="*/ 23 h 23"/>
                <a:gd name="T2" fmla="*/ 0 w 58"/>
                <a:gd name="T3" fmla="*/ 23 h 23"/>
                <a:gd name="T4" fmla="*/ 0 w 58"/>
                <a:gd name="T5" fmla="*/ 0 h 23"/>
                <a:gd name="T6" fmla="*/ 58 w 58"/>
                <a:gd name="T7" fmla="*/ 0 h 23"/>
                <a:gd name="T8" fmla="*/ 58 w 5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24" name="Freeform 48"/>
            <p:cNvSpPr/>
            <p:nvPr/>
          </p:nvSpPr>
          <p:spPr bwMode="auto">
            <a:xfrm>
              <a:off x="5748338" y="847725"/>
              <a:ext cx="106363" cy="42863"/>
            </a:xfrm>
            <a:custGeom>
              <a:avLst/>
              <a:gdLst>
                <a:gd name="T0" fmla="*/ 58 w 58"/>
                <a:gd name="T1" fmla="*/ 0 h 23"/>
                <a:gd name="T2" fmla="*/ 58 w 58"/>
                <a:gd name="T3" fmla="*/ 23 h 23"/>
                <a:gd name="T4" fmla="*/ 0 w 58"/>
                <a:gd name="T5" fmla="*/ 23 h 23"/>
                <a:gd name="T6" fmla="*/ 0 w 58"/>
                <a:gd name="T7" fmla="*/ 0 h 23"/>
                <a:gd name="T8" fmla="*/ 58 w 5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25" name="Freeform 49"/>
            <p:cNvSpPr/>
            <p:nvPr/>
          </p:nvSpPr>
          <p:spPr bwMode="auto">
            <a:xfrm>
              <a:off x="5748338" y="1065213"/>
              <a:ext cx="106363" cy="42863"/>
            </a:xfrm>
            <a:custGeom>
              <a:avLst/>
              <a:gdLst>
                <a:gd name="T0" fmla="*/ 0 w 58"/>
                <a:gd name="T1" fmla="*/ 23 h 23"/>
                <a:gd name="T2" fmla="*/ 0 w 58"/>
                <a:gd name="T3" fmla="*/ 0 h 23"/>
                <a:gd name="T4" fmla="*/ 58 w 58"/>
                <a:gd name="T5" fmla="*/ 0 h 23"/>
                <a:gd name="T6" fmla="*/ 58 w 58"/>
                <a:gd name="T7" fmla="*/ 23 h 23"/>
                <a:gd name="T8" fmla="*/ 0 w 5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127" name="Freeform 50"/>
            <p:cNvSpPr>
              <a:spLocks noEditPoints="1"/>
            </p:cNvSpPr>
            <p:nvPr/>
          </p:nvSpPr>
          <p:spPr bwMode="auto">
            <a:xfrm>
              <a:off x="2890838" y="14288"/>
              <a:ext cx="1319213" cy="1320800"/>
            </a:xfrm>
            <a:custGeom>
              <a:avLst/>
              <a:gdLst>
                <a:gd name="T0" fmla="*/ 385 w 715"/>
                <a:gd name="T1" fmla="*/ 0 h 716"/>
                <a:gd name="T2" fmla="*/ 395 w 715"/>
                <a:gd name="T3" fmla="*/ 8 h 716"/>
                <a:gd name="T4" fmla="*/ 540 w 715"/>
                <a:gd name="T5" fmla="*/ 154 h 716"/>
                <a:gd name="T6" fmla="*/ 548 w 715"/>
                <a:gd name="T7" fmla="*/ 173 h 716"/>
                <a:gd name="T8" fmla="*/ 548 w 715"/>
                <a:gd name="T9" fmla="*/ 387 h 716"/>
                <a:gd name="T10" fmla="*/ 548 w 715"/>
                <a:gd name="T11" fmla="*/ 396 h 716"/>
                <a:gd name="T12" fmla="*/ 574 w 715"/>
                <a:gd name="T13" fmla="*/ 385 h 716"/>
                <a:gd name="T14" fmla="*/ 592 w 715"/>
                <a:gd name="T15" fmla="*/ 385 h 716"/>
                <a:gd name="T16" fmla="*/ 704 w 715"/>
                <a:gd name="T17" fmla="*/ 433 h 716"/>
                <a:gd name="T18" fmla="*/ 715 w 715"/>
                <a:gd name="T19" fmla="*/ 449 h 716"/>
                <a:gd name="T20" fmla="*/ 714 w 715"/>
                <a:gd name="T21" fmla="*/ 585 h 716"/>
                <a:gd name="T22" fmla="*/ 684 w 715"/>
                <a:gd name="T23" fmla="*/ 646 h 716"/>
                <a:gd name="T24" fmla="*/ 593 w 715"/>
                <a:gd name="T25" fmla="*/ 711 h 716"/>
                <a:gd name="T26" fmla="*/ 574 w 715"/>
                <a:gd name="T27" fmla="*/ 711 h 716"/>
                <a:gd name="T28" fmla="*/ 546 w 715"/>
                <a:gd name="T29" fmla="*/ 691 h 716"/>
                <a:gd name="T30" fmla="*/ 521 w 715"/>
                <a:gd name="T31" fmla="*/ 713 h 716"/>
                <a:gd name="T32" fmla="*/ 510 w 715"/>
                <a:gd name="T33" fmla="*/ 714 h 716"/>
                <a:gd name="T34" fmla="*/ 38 w 715"/>
                <a:gd name="T35" fmla="*/ 714 h 716"/>
                <a:gd name="T36" fmla="*/ 1 w 715"/>
                <a:gd name="T37" fmla="*/ 688 h 716"/>
                <a:gd name="T38" fmla="*/ 0 w 715"/>
                <a:gd name="T39" fmla="*/ 686 h 716"/>
                <a:gd name="T40" fmla="*/ 0 w 715"/>
                <a:gd name="T41" fmla="*/ 28 h 716"/>
                <a:gd name="T42" fmla="*/ 28 w 715"/>
                <a:gd name="T43" fmla="*/ 0 h 716"/>
                <a:gd name="T44" fmla="*/ 385 w 715"/>
                <a:gd name="T45" fmla="*/ 0 h 716"/>
                <a:gd name="T46" fmla="*/ 369 w 715"/>
                <a:gd name="T47" fmla="*/ 24 h 716"/>
                <a:gd name="T48" fmla="*/ 362 w 715"/>
                <a:gd name="T49" fmla="*/ 24 h 716"/>
                <a:gd name="T50" fmla="*/ 40 w 715"/>
                <a:gd name="T51" fmla="*/ 24 h 716"/>
                <a:gd name="T52" fmla="*/ 24 w 715"/>
                <a:gd name="T53" fmla="*/ 40 h 716"/>
                <a:gd name="T54" fmla="*/ 24 w 715"/>
                <a:gd name="T55" fmla="*/ 675 h 716"/>
                <a:gd name="T56" fmla="*/ 40 w 715"/>
                <a:gd name="T57" fmla="*/ 691 h 716"/>
                <a:gd name="T58" fmla="*/ 508 w 715"/>
                <a:gd name="T59" fmla="*/ 691 h 716"/>
                <a:gd name="T60" fmla="*/ 517 w 715"/>
                <a:gd name="T61" fmla="*/ 689 h 716"/>
                <a:gd name="T62" fmla="*/ 519 w 715"/>
                <a:gd name="T63" fmla="*/ 671 h 716"/>
                <a:gd name="T64" fmla="*/ 483 w 715"/>
                <a:gd name="T65" fmla="*/ 646 h 716"/>
                <a:gd name="T66" fmla="*/ 452 w 715"/>
                <a:gd name="T67" fmla="*/ 585 h 716"/>
                <a:gd name="T68" fmla="*/ 452 w 715"/>
                <a:gd name="T69" fmla="*/ 449 h 716"/>
                <a:gd name="T70" fmla="*/ 462 w 715"/>
                <a:gd name="T71" fmla="*/ 433 h 716"/>
                <a:gd name="T72" fmla="*/ 517 w 715"/>
                <a:gd name="T73" fmla="*/ 410 h 716"/>
                <a:gd name="T74" fmla="*/ 524 w 715"/>
                <a:gd name="T75" fmla="*/ 400 h 716"/>
                <a:gd name="T76" fmla="*/ 524 w 715"/>
                <a:gd name="T77" fmla="*/ 186 h 716"/>
                <a:gd name="T78" fmla="*/ 523 w 715"/>
                <a:gd name="T79" fmla="*/ 179 h 716"/>
                <a:gd name="T80" fmla="*/ 515 w 715"/>
                <a:gd name="T81" fmla="*/ 179 h 716"/>
                <a:gd name="T82" fmla="*/ 397 w 715"/>
                <a:gd name="T83" fmla="*/ 179 h 716"/>
                <a:gd name="T84" fmla="*/ 369 w 715"/>
                <a:gd name="T85" fmla="*/ 150 h 716"/>
                <a:gd name="T86" fmla="*/ 369 w 715"/>
                <a:gd name="T87" fmla="*/ 33 h 716"/>
                <a:gd name="T88" fmla="*/ 369 w 715"/>
                <a:gd name="T89" fmla="*/ 24 h 716"/>
                <a:gd name="T90" fmla="*/ 691 w 715"/>
                <a:gd name="T91" fmla="*/ 522 h 716"/>
                <a:gd name="T92" fmla="*/ 691 w 715"/>
                <a:gd name="T93" fmla="*/ 460 h 716"/>
                <a:gd name="T94" fmla="*/ 685 w 715"/>
                <a:gd name="T95" fmla="*/ 451 h 716"/>
                <a:gd name="T96" fmla="*/ 588 w 715"/>
                <a:gd name="T97" fmla="*/ 409 h 716"/>
                <a:gd name="T98" fmla="*/ 580 w 715"/>
                <a:gd name="T99" fmla="*/ 409 h 716"/>
                <a:gd name="T100" fmla="*/ 481 w 715"/>
                <a:gd name="T101" fmla="*/ 451 h 716"/>
                <a:gd name="T102" fmla="*/ 477 w 715"/>
                <a:gd name="T103" fmla="*/ 458 h 716"/>
                <a:gd name="T104" fmla="*/ 477 w 715"/>
                <a:gd name="T105" fmla="*/ 585 h 716"/>
                <a:gd name="T106" fmla="*/ 499 w 715"/>
                <a:gd name="T107" fmla="*/ 628 h 716"/>
                <a:gd name="T108" fmla="*/ 579 w 715"/>
                <a:gd name="T109" fmla="*/ 684 h 716"/>
                <a:gd name="T110" fmla="*/ 588 w 715"/>
                <a:gd name="T111" fmla="*/ 684 h 716"/>
                <a:gd name="T112" fmla="*/ 667 w 715"/>
                <a:gd name="T113" fmla="*/ 628 h 716"/>
                <a:gd name="T114" fmla="*/ 691 w 715"/>
                <a:gd name="T115" fmla="*/ 582 h 716"/>
                <a:gd name="T116" fmla="*/ 691 w 715"/>
                <a:gd name="T117" fmla="*/ 522 h 716"/>
                <a:gd name="T118" fmla="*/ 394 w 715"/>
                <a:gd name="T119" fmla="*/ 154 h 716"/>
                <a:gd name="T120" fmla="*/ 503 w 715"/>
                <a:gd name="T121" fmla="*/ 154 h 716"/>
                <a:gd name="T122" fmla="*/ 394 w 715"/>
                <a:gd name="T123" fmla="*/ 45 h 716"/>
                <a:gd name="T124" fmla="*/ 394 w 715"/>
                <a:gd name="T125" fmla="*/ 154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716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28" name="Freeform 51"/>
            <p:cNvSpPr>
              <a:spLocks noEditPoints="1"/>
            </p:cNvSpPr>
            <p:nvPr/>
          </p:nvSpPr>
          <p:spPr bwMode="auto">
            <a:xfrm>
              <a:off x="3021013" y="274638"/>
              <a:ext cx="749300" cy="750888"/>
            </a:xfrm>
            <a:custGeom>
              <a:avLst/>
              <a:gdLst>
                <a:gd name="T0" fmla="*/ 23 w 406"/>
                <a:gd name="T1" fmla="*/ 224 h 407"/>
                <a:gd name="T2" fmla="*/ 0 w 406"/>
                <a:gd name="T3" fmla="*/ 213 h 407"/>
                <a:gd name="T4" fmla="*/ 8 w 406"/>
                <a:gd name="T5" fmla="*/ 145 h 407"/>
                <a:gd name="T6" fmla="*/ 214 w 406"/>
                <a:gd name="T7" fmla="*/ 7 h 407"/>
                <a:gd name="T8" fmla="*/ 398 w 406"/>
                <a:gd name="T9" fmla="*/ 145 h 407"/>
                <a:gd name="T10" fmla="*/ 406 w 406"/>
                <a:gd name="T11" fmla="*/ 214 h 407"/>
                <a:gd name="T12" fmla="*/ 384 w 406"/>
                <a:gd name="T13" fmla="*/ 224 h 407"/>
                <a:gd name="T14" fmla="*/ 358 w 406"/>
                <a:gd name="T15" fmla="*/ 213 h 407"/>
                <a:gd name="T16" fmla="*/ 328 w 406"/>
                <a:gd name="T17" fmla="*/ 407 h 407"/>
                <a:gd name="T18" fmla="*/ 48 w 406"/>
                <a:gd name="T19" fmla="*/ 378 h 407"/>
                <a:gd name="T20" fmla="*/ 48 w 406"/>
                <a:gd name="T21" fmla="*/ 205 h 407"/>
                <a:gd name="T22" fmla="*/ 334 w 406"/>
                <a:gd name="T23" fmla="*/ 378 h 407"/>
                <a:gd name="T24" fmla="*/ 329 w 406"/>
                <a:gd name="T25" fmla="*/ 183 h 407"/>
                <a:gd name="T26" fmla="*/ 197 w 406"/>
                <a:gd name="T27" fmla="*/ 93 h 407"/>
                <a:gd name="T28" fmla="*/ 72 w 406"/>
                <a:gd name="T29" fmla="*/ 193 h 407"/>
                <a:gd name="T30" fmla="*/ 73 w 406"/>
                <a:gd name="T31" fmla="*/ 382 h 407"/>
                <a:gd name="T32" fmla="*/ 132 w 406"/>
                <a:gd name="T33" fmla="*/ 374 h 407"/>
                <a:gd name="T34" fmla="*/ 156 w 406"/>
                <a:gd name="T35" fmla="*/ 216 h 407"/>
                <a:gd name="T36" fmla="*/ 274 w 406"/>
                <a:gd name="T37" fmla="*/ 236 h 407"/>
                <a:gd name="T38" fmla="*/ 275 w 406"/>
                <a:gd name="T39" fmla="*/ 374 h 407"/>
                <a:gd name="T40" fmla="*/ 334 w 406"/>
                <a:gd name="T41" fmla="*/ 382 h 407"/>
                <a:gd name="T42" fmla="*/ 250 w 406"/>
                <a:gd name="T43" fmla="*/ 241 h 407"/>
                <a:gd name="T44" fmla="*/ 156 w 406"/>
                <a:gd name="T45" fmla="*/ 382 h 407"/>
                <a:gd name="T46" fmla="*/ 250 w 406"/>
                <a:gd name="T47" fmla="*/ 324 h 407"/>
                <a:gd name="T48" fmla="*/ 250 w 406"/>
                <a:gd name="T49" fmla="*/ 299 h 407"/>
                <a:gd name="T50" fmla="*/ 381 w 406"/>
                <a:gd name="T51" fmla="*/ 169 h 407"/>
                <a:gd name="T52" fmla="*/ 255 w 406"/>
                <a:gd name="T53" fmla="*/ 68 h 407"/>
                <a:gd name="T54" fmla="*/ 202 w 406"/>
                <a:gd name="T55" fmla="*/ 30 h 407"/>
                <a:gd name="T56" fmla="*/ 25 w 406"/>
                <a:gd name="T57" fmla="*/ 164 h 407"/>
                <a:gd name="T58" fmla="*/ 33 w 406"/>
                <a:gd name="T59" fmla="*/ 186 h 407"/>
                <a:gd name="T60" fmla="*/ 214 w 406"/>
                <a:gd name="T61" fmla="*/ 66 h 407"/>
                <a:gd name="T62" fmla="*/ 381 w 406"/>
                <a:gd name="T63" fmla="*/ 19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7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29" name="Freeform 52"/>
            <p:cNvSpPr/>
            <p:nvPr/>
          </p:nvSpPr>
          <p:spPr bwMode="auto">
            <a:xfrm>
              <a:off x="2998788" y="1066800"/>
              <a:ext cx="441325" cy="46038"/>
            </a:xfrm>
            <a:custGeom>
              <a:avLst/>
              <a:gdLst>
                <a:gd name="T0" fmla="*/ 119 w 239"/>
                <a:gd name="T1" fmla="*/ 25 h 25"/>
                <a:gd name="T2" fmla="*/ 17 w 239"/>
                <a:gd name="T3" fmla="*/ 25 h 25"/>
                <a:gd name="T4" fmla="*/ 8 w 239"/>
                <a:gd name="T5" fmla="*/ 23 h 25"/>
                <a:gd name="T6" fmla="*/ 1 w 239"/>
                <a:gd name="T7" fmla="*/ 11 h 25"/>
                <a:gd name="T8" fmla="*/ 10 w 239"/>
                <a:gd name="T9" fmla="*/ 1 h 25"/>
                <a:gd name="T10" fmla="*/ 18 w 239"/>
                <a:gd name="T11" fmla="*/ 0 h 25"/>
                <a:gd name="T12" fmla="*/ 222 w 239"/>
                <a:gd name="T13" fmla="*/ 0 h 25"/>
                <a:gd name="T14" fmla="*/ 229 w 239"/>
                <a:gd name="T15" fmla="*/ 1 h 25"/>
                <a:gd name="T16" fmla="*/ 239 w 239"/>
                <a:gd name="T17" fmla="*/ 13 h 25"/>
                <a:gd name="T18" fmla="*/ 228 w 239"/>
                <a:gd name="T19" fmla="*/ 24 h 25"/>
                <a:gd name="T20" fmla="*/ 222 w 239"/>
                <a:gd name="T21" fmla="*/ 25 h 25"/>
                <a:gd name="T22" fmla="*/ 119 w 239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25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30" name="Freeform 53"/>
            <p:cNvSpPr/>
            <p:nvPr/>
          </p:nvSpPr>
          <p:spPr bwMode="auto">
            <a:xfrm>
              <a:off x="2998788" y="123825"/>
              <a:ext cx="441325" cy="46038"/>
            </a:xfrm>
            <a:custGeom>
              <a:avLst/>
              <a:gdLst>
                <a:gd name="T0" fmla="*/ 120 w 239"/>
                <a:gd name="T1" fmla="*/ 25 h 25"/>
                <a:gd name="T2" fmla="*/ 17 w 239"/>
                <a:gd name="T3" fmla="*/ 25 h 25"/>
                <a:gd name="T4" fmla="*/ 7 w 239"/>
                <a:gd name="T5" fmla="*/ 23 h 25"/>
                <a:gd name="T6" fmla="*/ 1 w 239"/>
                <a:gd name="T7" fmla="*/ 11 h 25"/>
                <a:gd name="T8" fmla="*/ 10 w 239"/>
                <a:gd name="T9" fmla="*/ 1 h 25"/>
                <a:gd name="T10" fmla="*/ 18 w 239"/>
                <a:gd name="T11" fmla="*/ 0 h 25"/>
                <a:gd name="T12" fmla="*/ 221 w 239"/>
                <a:gd name="T13" fmla="*/ 0 h 25"/>
                <a:gd name="T14" fmla="*/ 239 w 239"/>
                <a:gd name="T15" fmla="*/ 12 h 25"/>
                <a:gd name="T16" fmla="*/ 221 w 239"/>
                <a:gd name="T17" fmla="*/ 25 h 25"/>
                <a:gd name="T18" fmla="*/ 120 w 23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5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31" name="Freeform 54"/>
            <p:cNvSpPr/>
            <p:nvPr/>
          </p:nvSpPr>
          <p:spPr bwMode="auto">
            <a:xfrm>
              <a:off x="3305176" y="1155700"/>
              <a:ext cx="398463" cy="44450"/>
            </a:xfrm>
            <a:custGeom>
              <a:avLst/>
              <a:gdLst>
                <a:gd name="T0" fmla="*/ 108 w 216"/>
                <a:gd name="T1" fmla="*/ 24 h 24"/>
                <a:gd name="T2" fmla="*/ 16 w 216"/>
                <a:gd name="T3" fmla="*/ 24 h 24"/>
                <a:gd name="T4" fmla="*/ 1 w 216"/>
                <a:gd name="T5" fmla="*/ 14 h 24"/>
                <a:gd name="T6" fmla="*/ 11 w 216"/>
                <a:gd name="T7" fmla="*/ 0 h 24"/>
                <a:gd name="T8" fmla="*/ 19 w 216"/>
                <a:gd name="T9" fmla="*/ 0 h 24"/>
                <a:gd name="T10" fmla="*/ 198 w 216"/>
                <a:gd name="T11" fmla="*/ 0 h 24"/>
                <a:gd name="T12" fmla="*/ 203 w 216"/>
                <a:gd name="T13" fmla="*/ 0 h 24"/>
                <a:gd name="T14" fmla="*/ 216 w 216"/>
                <a:gd name="T15" fmla="*/ 12 h 24"/>
                <a:gd name="T16" fmla="*/ 203 w 216"/>
                <a:gd name="T17" fmla="*/ 24 h 24"/>
                <a:gd name="T18" fmla="*/ 137 w 216"/>
                <a:gd name="T19" fmla="*/ 24 h 24"/>
                <a:gd name="T20" fmla="*/ 108 w 216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24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32" name="Freeform 55"/>
            <p:cNvSpPr/>
            <p:nvPr/>
          </p:nvSpPr>
          <p:spPr bwMode="auto">
            <a:xfrm>
              <a:off x="2997201" y="212725"/>
              <a:ext cx="334963" cy="42863"/>
            </a:xfrm>
            <a:custGeom>
              <a:avLst/>
              <a:gdLst>
                <a:gd name="T0" fmla="*/ 91 w 181"/>
                <a:gd name="T1" fmla="*/ 24 h 24"/>
                <a:gd name="T2" fmla="*/ 15 w 181"/>
                <a:gd name="T3" fmla="*/ 24 h 24"/>
                <a:gd name="T4" fmla="*/ 2 w 181"/>
                <a:gd name="T5" fmla="*/ 9 h 24"/>
                <a:gd name="T6" fmla="*/ 16 w 181"/>
                <a:gd name="T7" fmla="*/ 0 h 24"/>
                <a:gd name="T8" fmla="*/ 66 w 181"/>
                <a:gd name="T9" fmla="*/ 0 h 24"/>
                <a:gd name="T10" fmla="*/ 163 w 181"/>
                <a:gd name="T11" fmla="*/ 0 h 24"/>
                <a:gd name="T12" fmla="*/ 172 w 181"/>
                <a:gd name="T13" fmla="*/ 1 h 24"/>
                <a:gd name="T14" fmla="*/ 181 w 181"/>
                <a:gd name="T15" fmla="*/ 13 h 24"/>
                <a:gd name="T16" fmla="*/ 167 w 181"/>
                <a:gd name="T17" fmla="*/ 24 h 24"/>
                <a:gd name="T18" fmla="*/ 104 w 181"/>
                <a:gd name="T19" fmla="*/ 24 h 24"/>
                <a:gd name="T20" fmla="*/ 91 w 18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24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33" name="Freeform 56"/>
            <p:cNvSpPr/>
            <p:nvPr/>
          </p:nvSpPr>
          <p:spPr bwMode="auto">
            <a:xfrm>
              <a:off x="3001963" y="1155700"/>
              <a:ext cx="263525" cy="44450"/>
            </a:xfrm>
            <a:custGeom>
              <a:avLst/>
              <a:gdLst>
                <a:gd name="T0" fmla="*/ 71 w 143"/>
                <a:gd name="T1" fmla="*/ 24 h 24"/>
                <a:gd name="T2" fmla="*/ 14 w 143"/>
                <a:gd name="T3" fmla="*/ 24 h 24"/>
                <a:gd name="T4" fmla="*/ 0 w 143"/>
                <a:gd name="T5" fmla="*/ 12 h 24"/>
                <a:gd name="T6" fmla="*/ 14 w 143"/>
                <a:gd name="T7" fmla="*/ 0 h 24"/>
                <a:gd name="T8" fmla="*/ 129 w 143"/>
                <a:gd name="T9" fmla="*/ 0 h 24"/>
                <a:gd name="T10" fmla="*/ 143 w 143"/>
                <a:gd name="T11" fmla="*/ 12 h 24"/>
                <a:gd name="T12" fmla="*/ 129 w 143"/>
                <a:gd name="T13" fmla="*/ 24 h 24"/>
                <a:gd name="T14" fmla="*/ 71 w 14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24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34" name="Freeform 57"/>
            <p:cNvSpPr/>
            <p:nvPr/>
          </p:nvSpPr>
          <p:spPr bwMode="auto">
            <a:xfrm>
              <a:off x="3482976" y="1066800"/>
              <a:ext cx="198438" cy="46038"/>
            </a:xfrm>
            <a:custGeom>
              <a:avLst/>
              <a:gdLst>
                <a:gd name="T0" fmla="*/ 54 w 108"/>
                <a:gd name="T1" fmla="*/ 25 h 25"/>
                <a:gd name="T2" fmla="*/ 16 w 108"/>
                <a:gd name="T3" fmla="*/ 25 h 25"/>
                <a:gd name="T4" fmla="*/ 0 w 108"/>
                <a:gd name="T5" fmla="*/ 13 h 25"/>
                <a:gd name="T6" fmla="*/ 16 w 108"/>
                <a:gd name="T7" fmla="*/ 0 h 25"/>
                <a:gd name="T8" fmla="*/ 93 w 108"/>
                <a:gd name="T9" fmla="*/ 0 h 25"/>
                <a:gd name="T10" fmla="*/ 108 w 108"/>
                <a:gd name="T11" fmla="*/ 13 h 25"/>
                <a:gd name="T12" fmla="*/ 93 w 108"/>
                <a:gd name="T13" fmla="*/ 25 h 25"/>
                <a:gd name="T14" fmla="*/ 54 w 108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5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35" name="Freeform 58"/>
            <p:cNvSpPr/>
            <p:nvPr/>
          </p:nvSpPr>
          <p:spPr bwMode="auto">
            <a:xfrm>
              <a:off x="3001963" y="300038"/>
              <a:ext cx="196850" cy="44450"/>
            </a:xfrm>
            <a:custGeom>
              <a:avLst/>
              <a:gdLst>
                <a:gd name="T0" fmla="*/ 53 w 107"/>
                <a:gd name="T1" fmla="*/ 24 h 24"/>
                <a:gd name="T2" fmla="*/ 13 w 107"/>
                <a:gd name="T3" fmla="*/ 24 h 24"/>
                <a:gd name="T4" fmla="*/ 0 w 107"/>
                <a:gd name="T5" fmla="*/ 12 h 24"/>
                <a:gd name="T6" fmla="*/ 13 w 107"/>
                <a:gd name="T7" fmla="*/ 0 h 24"/>
                <a:gd name="T8" fmla="*/ 94 w 107"/>
                <a:gd name="T9" fmla="*/ 0 h 24"/>
                <a:gd name="T10" fmla="*/ 107 w 107"/>
                <a:gd name="T11" fmla="*/ 12 h 24"/>
                <a:gd name="T12" fmla="*/ 94 w 107"/>
                <a:gd name="T13" fmla="*/ 24 h 24"/>
                <a:gd name="T14" fmla="*/ 53 w 10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24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136" name="Freeform 59"/>
            <p:cNvSpPr/>
            <p:nvPr/>
          </p:nvSpPr>
          <p:spPr bwMode="auto">
            <a:xfrm>
              <a:off x="3810001" y="884238"/>
              <a:ext cx="312738" cy="269875"/>
            </a:xfrm>
            <a:custGeom>
              <a:avLst/>
              <a:gdLst>
                <a:gd name="T0" fmla="*/ 60 w 170"/>
                <a:gd name="T1" fmla="*/ 115 h 146"/>
                <a:gd name="T2" fmla="*/ 145 w 170"/>
                <a:gd name="T3" fmla="*/ 8 h 146"/>
                <a:gd name="T4" fmla="*/ 155 w 170"/>
                <a:gd name="T5" fmla="*/ 1 h 146"/>
                <a:gd name="T6" fmla="*/ 167 w 170"/>
                <a:gd name="T7" fmla="*/ 7 h 146"/>
                <a:gd name="T8" fmla="*/ 166 w 170"/>
                <a:gd name="T9" fmla="*/ 22 h 146"/>
                <a:gd name="T10" fmla="*/ 133 w 170"/>
                <a:gd name="T11" fmla="*/ 62 h 146"/>
                <a:gd name="T12" fmla="*/ 73 w 170"/>
                <a:gd name="T13" fmla="*/ 137 h 146"/>
                <a:gd name="T14" fmla="*/ 52 w 170"/>
                <a:gd name="T15" fmla="*/ 140 h 146"/>
                <a:gd name="T16" fmla="*/ 9 w 170"/>
                <a:gd name="T17" fmla="*/ 108 h 146"/>
                <a:gd name="T18" fmla="*/ 5 w 170"/>
                <a:gd name="T19" fmla="*/ 89 h 146"/>
                <a:gd name="T20" fmla="*/ 24 w 170"/>
                <a:gd name="T21" fmla="*/ 88 h 146"/>
                <a:gd name="T22" fmla="*/ 60 w 170"/>
                <a:gd name="T23" fmla="*/ 1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46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53421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1340</Words>
  <Application>Microsoft Office PowerPoint</Application>
  <PresentationFormat>Экран (16:9)</PresentationFormat>
  <Paragraphs>382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Липатова Людмила Анатольевна</dc:creator>
  <cp:lastModifiedBy>Липатова Людмила Анатольевна</cp:lastModifiedBy>
  <cp:revision>30</cp:revision>
  <cp:lastPrinted>2024-02-02T08:23:22Z</cp:lastPrinted>
  <dcterms:modified xsi:type="dcterms:W3CDTF">2024-02-06T09:37:05Z</dcterms:modified>
</cp:coreProperties>
</file>