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37"/>
  </p:notesMasterIdLst>
  <p:sldIdLst>
    <p:sldId id="256" r:id="rId2"/>
    <p:sldId id="257" r:id="rId3"/>
    <p:sldId id="378" r:id="rId4"/>
    <p:sldId id="376" r:id="rId5"/>
    <p:sldId id="375" r:id="rId6"/>
    <p:sldId id="374" r:id="rId7"/>
    <p:sldId id="303" r:id="rId8"/>
    <p:sldId id="372" r:id="rId9"/>
    <p:sldId id="291" r:id="rId10"/>
    <p:sldId id="379" r:id="rId11"/>
    <p:sldId id="380" r:id="rId12"/>
    <p:sldId id="381" r:id="rId13"/>
    <p:sldId id="382" r:id="rId14"/>
    <p:sldId id="311" r:id="rId15"/>
    <p:sldId id="283" r:id="rId16"/>
    <p:sldId id="343" r:id="rId17"/>
    <p:sldId id="345" r:id="rId18"/>
    <p:sldId id="340" r:id="rId19"/>
    <p:sldId id="362" r:id="rId20"/>
    <p:sldId id="342" r:id="rId21"/>
    <p:sldId id="363" r:id="rId22"/>
    <p:sldId id="349" r:id="rId23"/>
    <p:sldId id="350" r:id="rId24"/>
    <p:sldId id="351" r:id="rId25"/>
    <p:sldId id="377" r:id="rId26"/>
    <p:sldId id="354" r:id="rId27"/>
    <p:sldId id="355" r:id="rId28"/>
    <p:sldId id="383" r:id="rId29"/>
    <p:sldId id="384" r:id="rId30"/>
    <p:sldId id="358" r:id="rId31"/>
    <p:sldId id="359" r:id="rId32"/>
    <p:sldId id="360" r:id="rId33"/>
    <p:sldId id="385" r:id="rId34"/>
    <p:sldId id="386" r:id="rId35"/>
    <p:sldId id="282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" initials="A" lastIdx="1" clrIdx="0">
    <p:extLst>
      <p:ext uri="{19B8F6BF-5375-455C-9EA6-DF929625EA0E}">
        <p15:presenceInfo xmlns:p15="http://schemas.microsoft.com/office/powerpoint/2012/main" userId="Ad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7E1"/>
    <a:srgbClr val="33CCFF"/>
    <a:srgbClr val="FFE1B4"/>
    <a:srgbClr val="5B9BD5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9" autoAdjust="0"/>
    <p:restoredTop sz="96296"/>
  </p:normalViewPr>
  <p:slideViewPr>
    <p:cSldViewPr snapToGrid="0">
      <p:cViewPr varScale="1">
        <p:scale>
          <a:sx n="106" d="100"/>
          <a:sy n="106" d="100"/>
        </p:scale>
        <p:origin x="102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F4-44F4-AAB5-1DFB73C444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F4-44F4-AAB5-1DFB73C444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F4-44F4-AAB5-1DFB73C444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Выхино-Жулебино</c:v>
                </c:pt>
                <c:pt idx="1">
                  <c:v>Рязанский</c:v>
                </c:pt>
                <c:pt idx="2">
                  <c:v>Некрасовка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148268</c:v>
                </c:pt>
                <c:pt idx="1">
                  <c:v>28576</c:v>
                </c:pt>
                <c:pt idx="2">
                  <c:v>122541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7F4-44F4-AAB5-1DFB73C44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u="none" strike="noStrike" baseline="0" dirty="0">
                <a:effectLst/>
              </a:rPr>
              <a:t>Льготные категории граждан</a:t>
            </a:r>
            <a:endParaRPr lang="ru-RU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304250559284116E-2"/>
          <c:y val="0.16801854301816022"/>
          <c:w val="0.97539149888143173"/>
          <c:h val="0.70275804939604114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Федеральные льготники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ГП № 23 головное здание</c:v>
                </c:pt>
                <c:pt idx="1">
                  <c:v>ГП № 23 филиал 1</c:v>
                </c:pt>
                <c:pt idx="2">
                  <c:v>ГП № 23 филиал 2</c:v>
                </c:pt>
                <c:pt idx="3">
                  <c:v>ГП № 23 филиал 3</c:v>
                </c:pt>
                <c:pt idx="4">
                  <c:v>ГП № 23 филиал 4</c:v>
                </c:pt>
                <c:pt idx="5">
                  <c:v>ГП № 23 филиал 5</c:v>
                </c:pt>
                <c:pt idx="6">
                  <c:v>СВОД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2324</c:v>
                </c:pt>
                <c:pt idx="1">
                  <c:v>1446</c:v>
                </c:pt>
                <c:pt idx="2">
                  <c:v>1732</c:v>
                </c:pt>
                <c:pt idx="3">
                  <c:v>1549</c:v>
                </c:pt>
                <c:pt idx="4">
                  <c:v>1351</c:v>
                </c:pt>
                <c:pt idx="5">
                  <c:v>2416</c:v>
                </c:pt>
                <c:pt idx="6">
                  <c:v>10818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50-4750-9A41-372B4FA83A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Региональные льготники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ГП № 23 головное здание</c:v>
                </c:pt>
                <c:pt idx="1">
                  <c:v>ГП № 23 филиал 1</c:v>
                </c:pt>
                <c:pt idx="2">
                  <c:v>ГП № 23 филиал 2</c:v>
                </c:pt>
                <c:pt idx="3">
                  <c:v>ГП № 23 филиал 3</c:v>
                </c:pt>
                <c:pt idx="4">
                  <c:v>ГП № 23 филиал 4</c:v>
                </c:pt>
                <c:pt idx="5">
                  <c:v>ГП № 23 филиал 5</c:v>
                </c:pt>
                <c:pt idx="6">
                  <c:v>СВОД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8419</c:v>
                </c:pt>
                <c:pt idx="1">
                  <c:v>5153</c:v>
                </c:pt>
                <c:pt idx="2">
                  <c:v>6317</c:v>
                </c:pt>
                <c:pt idx="3">
                  <c:v>6127</c:v>
                </c:pt>
                <c:pt idx="4">
                  <c:v>4455</c:v>
                </c:pt>
                <c:pt idx="5">
                  <c:v>15149</c:v>
                </c:pt>
                <c:pt idx="6">
                  <c:v>45620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250-4750-9A41-372B4FA83A8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льготников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ГП № 23 головное здание</c:v>
                </c:pt>
                <c:pt idx="1">
                  <c:v>ГП № 23 филиал 1</c:v>
                </c:pt>
                <c:pt idx="2">
                  <c:v>ГП № 23 филиал 2</c:v>
                </c:pt>
                <c:pt idx="3">
                  <c:v>ГП № 23 филиал 3</c:v>
                </c:pt>
                <c:pt idx="4">
                  <c:v>ГП № 23 филиал 4</c:v>
                </c:pt>
                <c:pt idx="5">
                  <c:v>ГП № 23 филиал 5</c:v>
                </c:pt>
                <c:pt idx="6">
                  <c:v>СВОД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7810</c:v>
                </c:pt>
                <c:pt idx="1">
                  <c:v>4689</c:v>
                </c:pt>
                <c:pt idx="2">
                  <c:v>5636</c:v>
                </c:pt>
                <c:pt idx="3">
                  <c:v>5342</c:v>
                </c:pt>
                <c:pt idx="4">
                  <c:v>4234</c:v>
                </c:pt>
                <c:pt idx="5">
                  <c:v>14162</c:v>
                </c:pt>
                <c:pt idx="6">
                  <c:v>41873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250-4750-9A41-372B4FA83A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19352304"/>
        <c:axId val="1519352848"/>
        <c:axId val="0"/>
      </c:bar3DChart>
      <c:catAx>
        <c:axId val="151935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9352848"/>
        <c:crosses val="autoZero"/>
        <c:auto val="1"/>
        <c:lblAlgn val="ctr"/>
        <c:lblOffset val="100"/>
        <c:noMultiLvlLbl val="0"/>
      </c:catAx>
      <c:valAx>
        <c:axId val="15193528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19352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65000"/>
                      <a:lumMod val="110000"/>
                    </a:schemeClr>
                  </a:gs>
                  <a:gs pos="88000">
                    <a:schemeClr val="accent1">
                      <a:tint val="9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965-44C7-99F0-0AD89DC5571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65000"/>
                      <a:lumMod val="110000"/>
                    </a:schemeClr>
                  </a:gs>
                  <a:gs pos="88000">
                    <a:schemeClr val="accent3">
                      <a:tint val="9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965-44C7-99F0-0AD89DC5571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65000"/>
                      <a:lumMod val="110000"/>
                    </a:schemeClr>
                  </a:gs>
                  <a:gs pos="88000">
                    <a:schemeClr val="accent5">
                      <a:tint val="9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965-44C7-99F0-0AD89DC5571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65000"/>
                      <a:lumMod val="110000"/>
                    </a:schemeClr>
                  </a:gs>
                  <a:gs pos="88000">
                    <a:schemeClr val="accent1">
                      <a:lumMod val="60000"/>
                      <a:tint val="9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D1-4FF0-B477-AB47D13FA83A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1 группа </c:v>
                </c:pt>
                <c:pt idx="1">
                  <c:v>2 группа </c:v>
                </c:pt>
                <c:pt idx="2">
                  <c:v>3 группа</c:v>
                </c:pt>
                <c:pt idx="3">
                  <c:v>Дети инвалиды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1308</c:v>
                </c:pt>
                <c:pt idx="1">
                  <c:v>3766</c:v>
                </c:pt>
                <c:pt idx="2">
                  <c:v>4002</c:v>
                </c:pt>
                <c:pt idx="3" formatCode="General">
                  <c:v>313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965-44C7-99F0-0AD89DC5571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Диспансеризация взрослого населения</c:v>
                </c:pt>
                <c:pt idx="1">
                  <c:v>Профилактические осмотры взрослого населения</c:v>
                </c:pt>
                <c:pt idx="2">
                  <c:v>Углубленная диспансеризация</c:v>
                </c:pt>
                <c:pt idx="3">
                  <c:v>Периодические и предварительные осмотры</c:v>
                </c:pt>
                <c:pt idx="4">
                  <c:v>Профилактические осмотры детского населения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121176</c:v>
                </c:pt>
                <c:pt idx="1">
                  <c:v>33440</c:v>
                </c:pt>
                <c:pt idx="2">
                  <c:v>11110</c:v>
                </c:pt>
                <c:pt idx="3">
                  <c:v>4563</c:v>
                </c:pt>
                <c:pt idx="4">
                  <c:v>21360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27-43B1-BDF7-A087E3C6F1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Диспансеризация взрослого населения</c:v>
                </c:pt>
                <c:pt idx="1">
                  <c:v>Профилактические осмотры взрослого населения</c:v>
                </c:pt>
                <c:pt idx="2">
                  <c:v>Углубленная диспансеризация</c:v>
                </c:pt>
                <c:pt idx="3">
                  <c:v>Периодические и предварительные осмотры</c:v>
                </c:pt>
                <c:pt idx="4">
                  <c:v>Профилактические осмотры детского населения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37410</c:v>
                </c:pt>
                <c:pt idx="1">
                  <c:v>12118</c:v>
                </c:pt>
                <c:pt idx="2">
                  <c:v>5610</c:v>
                </c:pt>
                <c:pt idx="3">
                  <c:v>5148</c:v>
                </c:pt>
                <c:pt idx="4">
                  <c:v>20184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727-43B1-BDF7-A087E3C6F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9353936"/>
        <c:axId val="1519359920"/>
        <c:axId val="0"/>
      </c:bar3DChart>
      <c:catAx>
        <c:axId val="151935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9359920"/>
        <c:crosses val="autoZero"/>
        <c:auto val="1"/>
        <c:lblAlgn val="ctr"/>
        <c:lblOffset val="100"/>
        <c:noMultiLvlLbl val="0"/>
      </c:catAx>
      <c:valAx>
        <c:axId val="1519359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1935393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94C81-D215-4B5D-B8B3-1A51B23A5D9E}" type="doc">
      <dgm:prSet loTypeId="urn:microsoft.com/office/officeart/2008/layout/PictureAccentList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E9EA36-62A3-4587-A607-690A07E243E2}">
      <dgm:prSet phldrT="[Текст]" custT="1"/>
      <dgm:spPr>
        <a:noFill/>
        <a:effectLst/>
      </dgm:spPr>
      <dgm:t>
        <a:bodyPr/>
        <a:lstStyle/>
        <a:p>
          <a:pPr algn="just"/>
          <a:r>
            <a:rPr lang="ru-RU" sz="2400" dirty="0">
              <a:solidFill>
                <a:schemeClr val="tx1"/>
              </a:solidFill>
            </a:rPr>
            <a:t>ГБУЗ «ГП №23 ДЗМ» -</a:t>
          </a:r>
        </a:p>
        <a:p>
          <a:pPr algn="just"/>
          <a:r>
            <a:rPr lang="ru-RU" sz="2400" dirty="0">
              <a:solidFill>
                <a:schemeClr val="tx1"/>
              </a:solidFill>
            </a:rPr>
            <a:t>является амбулаторным центром смешанного типа, в состав которого входят :</a:t>
          </a:r>
        </a:p>
        <a:p>
          <a:pPr algn="just"/>
          <a:r>
            <a:rPr lang="ru-RU" sz="2400" dirty="0">
              <a:solidFill>
                <a:schemeClr val="tx1"/>
              </a:solidFill>
            </a:rPr>
            <a:t>ГБУЗ «ГП №23 ДЗМ» - головное здание, </a:t>
          </a:r>
        </a:p>
        <a:p>
          <a:pPr algn="just"/>
          <a:r>
            <a:rPr lang="ru-RU" sz="2400" dirty="0">
              <a:solidFill>
                <a:schemeClr val="tx1"/>
              </a:solidFill>
            </a:rPr>
            <a:t>филиал № 1 </a:t>
          </a:r>
        </a:p>
        <a:p>
          <a:pPr algn="just"/>
          <a:r>
            <a:rPr lang="ru-RU" sz="2400" dirty="0">
              <a:solidFill>
                <a:schemeClr val="tx1"/>
              </a:solidFill>
            </a:rPr>
            <a:t>филиал № 2</a:t>
          </a:r>
        </a:p>
        <a:p>
          <a:pPr algn="just"/>
          <a:r>
            <a:rPr lang="ru-RU" sz="2400" dirty="0">
              <a:solidFill>
                <a:schemeClr val="tx1"/>
              </a:solidFill>
            </a:rPr>
            <a:t>филиал № 3 </a:t>
          </a:r>
        </a:p>
        <a:p>
          <a:pPr algn="just"/>
          <a:r>
            <a:rPr lang="ru-RU" sz="2400" dirty="0">
              <a:solidFill>
                <a:schemeClr val="tx1"/>
              </a:solidFill>
            </a:rPr>
            <a:t>филиал № 4</a:t>
          </a:r>
        </a:p>
        <a:p>
          <a:pPr algn="just"/>
          <a:r>
            <a:rPr lang="ru-RU" sz="2400" dirty="0">
              <a:solidFill>
                <a:schemeClr val="tx1"/>
              </a:solidFill>
            </a:rPr>
            <a:t>филиал № 5 ( взрослое и детское население)</a:t>
          </a:r>
        </a:p>
        <a:p>
          <a:pPr algn="l"/>
          <a:endParaRPr lang="ru-RU" sz="2400" dirty="0">
            <a:solidFill>
              <a:schemeClr val="tx1"/>
            </a:solidFill>
          </a:endParaRPr>
        </a:p>
      </dgm:t>
    </dgm:pt>
    <dgm:pt modelId="{0F2CE0C0-51A5-4975-95FB-E52211E1461E}" type="parTrans" cxnId="{16967F02-1EFE-4492-8B73-D52886242EA0}">
      <dgm:prSet/>
      <dgm:spPr/>
      <dgm:t>
        <a:bodyPr/>
        <a:lstStyle/>
        <a:p>
          <a:endParaRPr lang="ru-RU"/>
        </a:p>
      </dgm:t>
    </dgm:pt>
    <dgm:pt modelId="{176BEB20-97AE-450D-B889-166A8B9E5BB1}" type="sibTrans" cxnId="{16967F02-1EFE-4492-8B73-D52886242EA0}">
      <dgm:prSet/>
      <dgm:spPr/>
      <dgm:t>
        <a:bodyPr/>
        <a:lstStyle/>
        <a:p>
          <a:endParaRPr lang="ru-RU"/>
        </a:p>
      </dgm:t>
    </dgm:pt>
    <dgm:pt modelId="{71AF6D3B-93FA-4C0B-906C-DD0E28ABC364}">
      <dgm:prSet phldrT="[Текст]" custT="1"/>
      <dgm:spPr>
        <a:noFill/>
      </dgm:spPr>
      <dgm:t>
        <a:bodyPr/>
        <a:lstStyle/>
        <a:p>
          <a:pPr algn="l"/>
          <a:r>
            <a:rPr lang="ru-RU" sz="2400" dirty="0">
              <a:solidFill>
                <a:schemeClr val="tx1"/>
              </a:solidFill>
            </a:rPr>
            <a:t>Обслуживаемые районы: </a:t>
          </a:r>
        </a:p>
        <a:p>
          <a:pPr algn="l"/>
          <a:r>
            <a:rPr lang="ru-RU" sz="2400" dirty="0">
              <a:solidFill>
                <a:schemeClr val="tx1"/>
              </a:solidFill>
            </a:rPr>
            <a:t>Выхино-Жулебино, Некрасовка, Рязанский</a:t>
          </a:r>
          <a:r>
            <a:rPr lang="ru-RU" sz="2400" dirty="0"/>
            <a:t>.</a:t>
          </a:r>
        </a:p>
      </dgm:t>
    </dgm:pt>
    <dgm:pt modelId="{BC23B661-3D55-44DD-AA16-DA97D194D3BC}" type="parTrans" cxnId="{929F7E4A-F0A6-4B61-9AD5-19CDD62862B2}">
      <dgm:prSet/>
      <dgm:spPr/>
      <dgm:t>
        <a:bodyPr/>
        <a:lstStyle/>
        <a:p>
          <a:endParaRPr lang="ru-RU"/>
        </a:p>
      </dgm:t>
    </dgm:pt>
    <dgm:pt modelId="{F9C25DAD-B348-483F-9765-280C454D6B25}" type="sibTrans" cxnId="{929F7E4A-F0A6-4B61-9AD5-19CDD62862B2}">
      <dgm:prSet/>
      <dgm:spPr/>
      <dgm:t>
        <a:bodyPr/>
        <a:lstStyle/>
        <a:p>
          <a:endParaRPr lang="ru-RU"/>
        </a:p>
      </dgm:t>
    </dgm:pt>
    <dgm:pt modelId="{6C9ABC2E-2C7E-458C-8E0E-A7FBE77458BF}">
      <dgm:prSet phldrT="[Текст]" custT="1"/>
      <dgm:spPr>
        <a:noFill/>
      </dgm:spPr>
      <dgm:t>
        <a:bodyPr/>
        <a:lstStyle/>
        <a:p>
          <a:pPr algn="ctr"/>
          <a:endParaRPr lang="ru-RU" sz="2400" dirty="0">
            <a:solidFill>
              <a:schemeClr val="tx1"/>
            </a:solidFill>
          </a:endParaRPr>
        </a:p>
      </dgm:t>
    </dgm:pt>
    <dgm:pt modelId="{156B682D-0735-4407-BD44-F1AD9BC35A76}" type="sibTrans" cxnId="{D09B6B69-B1B7-4B68-BDB3-1911FC6687E1}">
      <dgm:prSet/>
      <dgm:spPr/>
      <dgm:t>
        <a:bodyPr/>
        <a:lstStyle/>
        <a:p>
          <a:endParaRPr lang="ru-RU"/>
        </a:p>
      </dgm:t>
    </dgm:pt>
    <dgm:pt modelId="{62C56FBC-60F1-4A9D-A771-249A305BBE98}" type="parTrans" cxnId="{D09B6B69-B1B7-4B68-BDB3-1911FC6687E1}">
      <dgm:prSet/>
      <dgm:spPr/>
      <dgm:t>
        <a:bodyPr/>
        <a:lstStyle/>
        <a:p>
          <a:endParaRPr lang="ru-RU"/>
        </a:p>
      </dgm:t>
    </dgm:pt>
    <dgm:pt modelId="{660CBC84-6478-4B06-8DD5-9ACB8FC3BB42}">
      <dgm:prSet phldrT="[Текст]"/>
      <dgm:spPr>
        <a:noFill/>
      </dgm:spPr>
      <dgm:t>
        <a:bodyPr/>
        <a:lstStyle/>
        <a:p>
          <a:pPr algn="l"/>
          <a:r>
            <a:rPr lang="ru-RU" dirty="0">
              <a:solidFill>
                <a:schemeClr val="tx1"/>
              </a:solidFill>
            </a:rPr>
            <a:t>Общая численность прикрепленного населения 299 385</a:t>
          </a:r>
        </a:p>
      </dgm:t>
    </dgm:pt>
    <dgm:pt modelId="{7008E208-5FE8-4E21-B7F0-CABC51C28079}" type="parTrans" cxnId="{CD7C95F2-B425-4673-81DB-5050966368B4}">
      <dgm:prSet/>
      <dgm:spPr/>
      <dgm:t>
        <a:bodyPr/>
        <a:lstStyle/>
        <a:p>
          <a:endParaRPr lang="ru-RU"/>
        </a:p>
      </dgm:t>
    </dgm:pt>
    <dgm:pt modelId="{845BDA8F-7C76-4737-9D18-5303735AD450}" type="sibTrans" cxnId="{CD7C95F2-B425-4673-81DB-5050966368B4}">
      <dgm:prSet/>
      <dgm:spPr/>
      <dgm:t>
        <a:bodyPr/>
        <a:lstStyle/>
        <a:p>
          <a:endParaRPr lang="ru-RU"/>
        </a:p>
      </dgm:t>
    </dgm:pt>
    <dgm:pt modelId="{74867C81-628F-4194-9B5B-41D6834E4703}" type="pres">
      <dgm:prSet presAssocID="{F2E94C81-D215-4B5D-B8B3-1A51B23A5D9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11922E9-38B2-4FD1-BCB4-048FC079E697}" type="pres">
      <dgm:prSet presAssocID="{6C9ABC2E-2C7E-458C-8E0E-A7FBE77458BF}" presName="root" presStyleCnt="0">
        <dgm:presLayoutVars>
          <dgm:chMax/>
          <dgm:chPref val="4"/>
        </dgm:presLayoutVars>
      </dgm:prSet>
      <dgm:spPr/>
    </dgm:pt>
    <dgm:pt modelId="{440EABEC-2B58-4FDB-B7EA-A2EFB2062CD2}" type="pres">
      <dgm:prSet presAssocID="{6C9ABC2E-2C7E-458C-8E0E-A7FBE77458BF}" presName="rootComposite" presStyleCnt="0">
        <dgm:presLayoutVars/>
      </dgm:prSet>
      <dgm:spPr/>
    </dgm:pt>
    <dgm:pt modelId="{323F1DED-F1CA-48A1-9AD9-2FAEADDBB900}" type="pres">
      <dgm:prSet presAssocID="{6C9ABC2E-2C7E-458C-8E0E-A7FBE77458BF}" presName="rootText" presStyleLbl="node0" presStyleIdx="0" presStyleCnt="1" custScaleX="88513" custScaleY="11332" custLinFactNeighborX="-7211" custLinFactNeighborY="-15579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89A523CA-F81F-4FF6-9974-91F4D689C04E}" type="pres">
      <dgm:prSet presAssocID="{6C9ABC2E-2C7E-458C-8E0E-A7FBE77458BF}" presName="childShape" presStyleCnt="0">
        <dgm:presLayoutVars>
          <dgm:chMax val="0"/>
          <dgm:chPref val="0"/>
        </dgm:presLayoutVars>
      </dgm:prSet>
      <dgm:spPr/>
    </dgm:pt>
    <dgm:pt modelId="{B45E748F-214A-40FC-9AA1-9F92B1699127}" type="pres">
      <dgm:prSet presAssocID="{CCE9EA36-62A3-4587-A607-690A07E243E2}" presName="childComposite" presStyleCnt="0">
        <dgm:presLayoutVars>
          <dgm:chMax val="0"/>
          <dgm:chPref val="0"/>
        </dgm:presLayoutVars>
      </dgm:prSet>
      <dgm:spPr/>
    </dgm:pt>
    <dgm:pt modelId="{A7FD24E1-76B3-4573-9B16-0FFB926FCD82}" type="pres">
      <dgm:prSet presAssocID="{CCE9EA36-62A3-4587-A607-690A07E243E2}" presName="Image" presStyleLbl="node1" presStyleIdx="0" presStyleCnt="3" custScaleX="214755" custScaleY="167408" custLinFactY="94404" custLinFactNeighborX="9129" custLinFactNeighborY="100000"/>
      <dgm:spPr>
        <a:noFill/>
        <a:ln>
          <a:noFill/>
        </a:ln>
      </dgm:spPr>
    </dgm:pt>
    <dgm:pt modelId="{3FC349F7-F353-4E57-A67D-3EC815E78E7C}" type="pres">
      <dgm:prSet presAssocID="{CCE9EA36-62A3-4587-A607-690A07E243E2}" presName="childText" presStyleLbl="lnNode1" presStyleIdx="0" presStyleCnt="3" custScaleX="178846" custScaleY="360845" custLinFactNeighborX="7115" custLinFactNeighborY="-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D8B6-29EB-4CE6-AE1D-0AC6B8A5E423}" type="pres">
      <dgm:prSet presAssocID="{71AF6D3B-93FA-4C0B-906C-DD0E28ABC364}" presName="childComposite" presStyleCnt="0">
        <dgm:presLayoutVars>
          <dgm:chMax val="0"/>
          <dgm:chPref val="0"/>
        </dgm:presLayoutVars>
      </dgm:prSet>
      <dgm:spPr/>
    </dgm:pt>
    <dgm:pt modelId="{667C338E-6341-4D05-9E2E-37F6F1437532}" type="pres">
      <dgm:prSet presAssocID="{71AF6D3B-93FA-4C0B-906C-DD0E28ABC364}" presName="Image" presStyleLbl="node1" presStyleIdx="1" presStyleCnt="3" custScaleX="80105" custScaleY="74535" custLinFactX="-200000" custLinFactNeighborX="-224614" custLinFactNeighborY="26536"/>
      <dgm:spPr>
        <a:noFill/>
      </dgm:spPr>
    </dgm:pt>
    <dgm:pt modelId="{548BA013-E048-469A-9EF5-3C3BD28FBB58}" type="pres">
      <dgm:prSet presAssocID="{71AF6D3B-93FA-4C0B-906C-DD0E28ABC364}" presName="childText" presStyleLbl="lnNode1" presStyleIdx="1" presStyleCnt="3" custLinFactNeighborX="11407" custLinFactNeighborY="882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4F369-1361-4E8E-9618-09D411886D7B}" type="pres">
      <dgm:prSet presAssocID="{660CBC84-6478-4B06-8DD5-9ACB8FC3BB42}" presName="childComposite" presStyleCnt="0">
        <dgm:presLayoutVars>
          <dgm:chMax val="0"/>
          <dgm:chPref val="0"/>
        </dgm:presLayoutVars>
      </dgm:prSet>
      <dgm:spPr/>
    </dgm:pt>
    <dgm:pt modelId="{451E1C00-3024-4D4B-92C7-1BA531B0785D}" type="pres">
      <dgm:prSet presAssocID="{660CBC84-6478-4B06-8DD5-9ACB8FC3BB42}" presName="Image" presStyleLbl="node1" presStyleIdx="2" presStyleCnt="3" custLinFactX="-100000" custLinFactNeighborX="-193448" custLinFactNeighborY="-8907"/>
      <dgm:spPr>
        <a:noFill/>
      </dgm:spPr>
    </dgm:pt>
    <dgm:pt modelId="{B3A3F816-B092-41D4-B77D-DFA379F6B9A0}" type="pres">
      <dgm:prSet presAssocID="{660CBC84-6478-4B06-8DD5-9ACB8FC3BB42}" presName="childText" presStyleLbl="lnNode1" presStyleIdx="2" presStyleCnt="3" custScaleX="84868" custLinFactNeighborX="-97463" custLinFactNeighborY="-8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801C3F-B907-4290-9FFA-C24915D60A19}" type="presOf" srcId="{660CBC84-6478-4B06-8DD5-9ACB8FC3BB42}" destId="{B3A3F816-B092-41D4-B77D-DFA379F6B9A0}" srcOrd="0" destOrd="0" presId="urn:microsoft.com/office/officeart/2008/layout/PictureAccentList"/>
    <dgm:cxn modelId="{16967F02-1EFE-4492-8B73-D52886242EA0}" srcId="{6C9ABC2E-2C7E-458C-8E0E-A7FBE77458BF}" destId="{CCE9EA36-62A3-4587-A607-690A07E243E2}" srcOrd="0" destOrd="0" parTransId="{0F2CE0C0-51A5-4975-95FB-E52211E1461E}" sibTransId="{176BEB20-97AE-450D-B889-166A8B9E5BB1}"/>
    <dgm:cxn modelId="{CD7C95F2-B425-4673-81DB-5050966368B4}" srcId="{6C9ABC2E-2C7E-458C-8E0E-A7FBE77458BF}" destId="{660CBC84-6478-4B06-8DD5-9ACB8FC3BB42}" srcOrd="2" destOrd="0" parTransId="{7008E208-5FE8-4E21-B7F0-CABC51C28079}" sibTransId="{845BDA8F-7C76-4737-9D18-5303735AD450}"/>
    <dgm:cxn modelId="{D09B6B69-B1B7-4B68-BDB3-1911FC6687E1}" srcId="{F2E94C81-D215-4B5D-B8B3-1A51B23A5D9E}" destId="{6C9ABC2E-2C7E-458C-8E0E-A7FBE77458BF}" srcOrd="0" destOrd="0" parTransId="{62C56FBC-60F1-4A9D-A771-249A305BBE98}" sibTransId="{156B682D-0735-4407-BD44-F1AD9BC35A76}"/>
    <dgm:cxn modelId="{62916BAB-84C0-4FA3-A7DD-15F947A27A26}" type="presOf" srcId="{CCE9EA36-62A3-4587-A607-690A07E243E2}" destId="{3FC349F7-F353-4E57-A67D-3EC815E78E7C}" srcOrd="0" destOrd="0" presId="urn:microsoft.com/office/officeart/2008/layout/PictureAccentList"/>
    <dgm:cxn modelId="{38FED606-DEB3-4035-BA21-5C5E711CE58D}" type="presOf" srcId="{F2E94C81-D215-4B5D-B8B3-1A51B23A5D9E}" destId="{74867C81-628F-4194-9B5B-41D6834E4703}" srcOrd="0" destOrd="0" presId="urn:microsoft.com/office/officeart/2008/layout/PictureAccentList"/>
    <dgm:cxn modelId="{929F7E4A-F0A6-4B61-9AD5-19CDD62862B2}" srcId="{6C9ABC2E-2C7E-458C-8E0E-A7FBE77458BF}" destId="{71AF6D3B-93FA-4C0B-906C-DD0E28ABC364}" srcOrd="1" destOrd="0" parTransId="{BC23B661-3D55-44DD-AA16-DA97D194D3BC}" sibTransId="{F9C25DAD-B348-483F-9765-280C454D6B25}"/>
    <dgm:cxn modelId="{28B8FFF9-CB4E-45D1-956B-2D862ECEA3E8}" type="presOf" srcId="{71AF6D3B-93FA-4C0B-906C-DD0E28ABC364}" destId="{548BA013-E048-469A-9EF5-3C3BD28FBB58}" srcOrd="0" destOrd="0" presId="urn:microsoft.com/office/officeart/2008/layout/PictureAccentList"/>
    <dgm:cxn modelId="{0761CA13-149F-49E5-8146-7CE4FEE56741}" type="presOf" srcId="{6C9ABC2E-2C7E-458C-8E0E-A7FBE77458BF}" destId="{323F1DED-F1CA-48A1-9AD9-2FAEADDBB900}" srcOrd="0" destOrd="0" presId="urn:microsoft.com/office/officeart/2008/layout/PictureAccentList"/>
    <dgm:cxn modelId="{C9864581-771E-47B5-815B-5802102DA4E8}" type="presParOf" srcId="{74867C81-628F-4194-9B5B-41D6834E4703}" destId="{411922E9-38B2-4FD1-BCB4-048FC079E697}" srcOrd="0" destOrd="0" presId="urn:microsoft.com/office/officeart/2008/layout/PictureAccentList"/>
    <dgm:cxn modelId="{CF3E68AF-63D0-4279-B8D6-1CCF5010DEC6}" type="presParOf" srcId="{411922E9-38B2-4FD1-BCB4-048FC079E697}" destId="{440EABEC-2B58-4FDB-B7EA-A2EFB2062CD2}" srcOrd="0" destOrd="0" presId="urn:microsoft.com/office/officeart/2008/layout/PictureAccentList"/>
    <dgm:cxn modelId="{0617256C-51D1-4CCE-8832-098EC62192A3}" type="presParOf" srcId="{440EABEC-2B58-4FDB-B7EA-A2EFB2062CD2}" destId="{323F1DED-F1CA-48A1-9AD9-2FAEADDBB900}" srcOrd="0" destOrd="0" presId="urn:microsoft.com/office/officeart/2008/layout/PictureAccentList"/>
    <dgm:cxn modelId="{88E5A914-8942-4CB4-B123-98E4F30DAC0E}" type="presParOf" srcId="{411922E9-38B2-4FD1-BCB4-048FC079E697}" destId="{89A523CA-F81F-4FF6-9974-91F4D689C04E}" srcOrd="1" destOrd="0" presId="urn:microsoft.com/office/officeart/2008/layout/PictureAccentList"/>
    <dgm:cxn modelId="{4DFB0273-EF29-49B8-B0A4-1E40A6F5C853}" type="presParOf" srcId="{89A523CA-F81F-4FF6-9974-91F4D689C04E}" destId="{B45E748F-214A-40FC-9AA1-9F92B1699127}" srcOrd="0" destOrd="0" presId="urn:microsoft.com/office/officeart/2008/layout/PictureAccentList"/>
    <dgm:cxn modelId="{583D9865-7630-4A2A-B198-144276BA5755}" type="presParOf" srcId="{B45E748F-214A-40FC-9AA1-9F92B1699127}" destId="{A7FD24E1-76B3-4573-9B16-0FFB926FCD82}" srcOrd="0" destOrd="0" presId="urn:microsoft.com/office/officeart/2008/layout/PictureAccentList"/>
    <dgm:cxn modelId="{7799A88C-58FB-40BD-A460-F2E401507BEE}" type="presParOf" srcId="{B45E748F-214A-40FC-9AA1-9F92B1699127}" destId="{3FC349F7-F353-4E57-A67D-3EC815E78E7C}" srcOrd="1" destOrd="0" presId="urn:microsoft.com/office/officeart/2008/layout/PictureAccentList"/>
    <dgm:cxn modelId="{A08B3565-3882-4463-83AE-9754B8EA7A93}" type="presParOf" srcId="{89A523CA-F81F-4FF6-9974-91F4D689C04E}" destId="{808ED8B6-29EB-4CE6-AE1D-0AC6B8A5E423}" srcOrd="1" destOrd="0" presId="urn:microsoft.com/office/officeart/2008/layout/PictureAccentList"/>
    <dgm:cxn modelId="{ECD5F9F5-02F0-46CA-9416-771731F7C346}" type="presParOf" srcId="{808ED8B6-29EB-4CE6-AE1D-0AC6B8A5E423}" destId="{667C338E-6341-4D05-9E2E-37F6F1437532}" srcOrd="0" destOrd="0" presId="urn:microsoft.com/office/officeart/2008/layout/PictureAccentList"/>
    <dgm:cxn modelId="{A5DC49E6-9BD7-49D1-B972-0CFCE6C868BC}" type="presParOf" srcId="{808ED8B6-29EB-4CE6-AE1D-0AC6B8A5E423}" destId="{548BA013-E048-469A-9EF5-3C3BD28FBB58}" srcOrd="1" destOrd="0" presId="urn:microsoft.com/office/officeart/2008/layout/PictureAccentList"/>
    <dgm:cxn modelId="{51AE6A06-DE03-45FB-8C2A-50E3710E4F25}" type="presParOf" srcId="{89A523CA-F81F-4FF6-9974-91F4D689C04E}" destId="{3294F369-1361-4E8E-9618-09D411886D7B}" srcOrd="2" destOrd="0" presId="urn:microsoft.com/office/officeart/2008/layout/PictureAccentList"/>
    <dgm:cxn modelId="{014297F9-2E0A-4922-8EF9-B92954B3DBA0}" type="presParOf" srcId="{3294F369-1361-4E8E-9618-09D411886D7B}" destId="{451E1C00-3024-4D4B-92C7-1BA531B0785D}" srcOrd="0" destOrd="0" presId="urn:microsoft.com/office/officeart/2008/layout/PictureAccentList"/>
    <dgm:cxn modelId="{740FC507-874A-4C88-A0AC-DBD9CFFD07AF}" type="presParOf" srcId="{3294F369-1361-4E8E-9618-09D411886D7B}" destId="{B3A3F816-B092-41D4-B77D-DFA379F6B9A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23DE5C-B0AB-4833-B484-40046F5BB66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F79DA3-A552-4027-9B51-B4979971B976}">
      <dgm:prSet phldrT="[Текст]" custT="1"/>
      <dgm:spPr/>
      <dgm:t>
        <a:bodyPr/>
        <a:lstStyle/>
        <a:p>
          <a:r>
            <a:rPr lang="ru-RU" sz="1600" dirty="0">
              <a:latin typeface="+mn-lt"/>
              <a:cs typeface="Times New Roman" pitchFamily="18" charset="0"/>
            </a:rPr>
            <a:t>Магнитно-резонансный томограф</a:t>
          </a:r>
          <a:endParaRPr lang="ru-RU" sz="1600" dirty="0">
            <a:latin typeface="+mn-lt"/>
          </a:endParaRPr>
        </a:p>
      </dgm:t>
    </dgm:pt>
    <dgm:pt modelId="{0D778CAE-9FD2-4B81-8358-62177F76D18A}" type="parTrans" cxnId="{11409203-690C-4E32-A56F-9E149635A956}">
      <dgm:prSet/>
      <dgm:spPr/>
      <dgm:t>
        <a:bodyPr/>
        <a:lstStyle/>
        <a:p>
          <a:endParaRPr lang="ru-RU"/>
        </a:p>
      </dgm:t>
    </dgm:pt>
    <dgm:pt modelId="{6767AA7B-58B3-4368-933E-0438F2315F04}" type="sibTrans" cxnId="{11409203-690C-4E32-A56F-9E149635A956}">
      <dgm:prSet/>
      <dgm:spPr/>
      <dgm:t>
        <a:bodyPr/>
        <a:lstStyle/>
        <a:p>
          <a:endParaRPr lang="ru-RU"/>
        </a:p>
      </dgm:t>
    </dgm:pt>
    <dgm:pt modelId="{835DA0B2-CF95-4470-86D6-BCD8CFB7A717}">
      <dgm:prSet phldrT="[Текст]" custT="1"/>
      <dgm:spPr/>
      <dgm:t>
        <a:bodyPr/>
        <a:lstStyle/>
        <a:p>
          <a:r>
            <a:rPr lang="ru-RU" sz="1600" smtClean="0">
              <a:latin typeface="+mn-lt"/>
            </a:rPr>
            <a:t>Планируется </a:t>
          </a:r>
          <a:r>
            <a:rPr lang="ru-RU" sz="1600" dirty="0">
              <a:latin typeface="+mn-lt"/>
            </a:rPr>
            <a:t>поставка нового в 2024 </a:t>
          </a:r>
          <a:r>
            <a:rPr lang="ru-RU" sz="1600" smtClean="0">
              <a:latin typeface="+mn-lt"/>
            </a:rPr>
            <a:t>году </a:t>
          </a:r>
        </a:p>
        <a:p>
          <a:r>
            <a:rPr lang="ru-RU" sz="1600" smtClean="0">
              <a:latin typeface="+mn-lt"/>
            </a:rPr>
            <a:t>ГП </a:t>
          </a:r>
          <a:r>
            <a:rPr lang="ru-RU" sz="1600" dirty="0" smtClean="0">
              <a:latin typeface="+mn-lt"/>
            </a:rPr>
            <a:t>23</a:t>
          </a:r>
          <a:endParaRPr lang="ru-RU" sz="1600" dirty="0">
            <a:latin typeface="+mn-lt"/>
          </a:endParaRPr>
        </a:p>
      </dgm:t>
    </dgm:pt>
    <dgm:pt modelId="{124E3EF3-328E-4E6B-9F7A-E0C76F0F878D}" type="parTrans" cxnId="{87168D4E-A9B0-4F94-99EF-6B45B57E7F20}">
      <dgm:prSet/>
      <dgm:spPr/>
      <dgm:t>
        <a:bodyPr/>
        <a:lstStyle/>
        <a:p>
          <a:endParaRPr lang="ru-RU"/>
        </a:p>
      </dgm:t>
    </dgm:pt>
    <dgm:pt modelId="{E62D1477-C0E5-4405-ABD0-53603F3DD9F1}" type="sibTrans" cxnId="{87168D4E-A9B0-4F94-99EF-6B45B57E7F20}">
      <dgm:prSet/>
      <dgm:spPr/>
      <dgm:t>
        <a:bodyPr/>
        <a:lstStyle/>
        <a:p>
          <a:endParaRPr lang="ru-RU"/>
        </a:p>
      </dgm:t>
    </dgm:pt>
    <dgm:pt modelId="{A91EABEF-B229-40D0-8389-F2668F60FA87}">
      <dgm:prSet phldrT="[Текст]" custT="1"/>
      <dgm:spPr/>
      <dgm:t>
        <a:bodyPr/>
        <a:lstStyle/>
        <a:p>
          <a:r>
            <a:rPr lang="ru-RU" sz="1600" dirty="0">
              <a:latin typeface="+mn-lt"/>
            </a:rPr>
            <a:t>ГП 23 </a:t>
          </a:r>
        </a:p>
        <a:p>
          <a:r>
            <a:rPr lang="ru-RU" sz="1600" dirty="0">
              <a:latin typeface="+mn-lt"/>
            </a:rPr>
            <a:t>филиал 5</a:t>
          </a:r>
        </a:p>
      </dgm:t>
    </dgm:pt>
    <dgm:pt modelId="{26ED02AA-D684-4071-B542-E75590EA0E21}" type="parTrans" cxnId="{EC3B11EA-3371-4C51-928A-9C21E4F84A5E}">
      <dgm:prSet/>
      <dgm:spPr/>
      <dgm:t>
        <a:bodyPr/>
        <a:lstStyle/>
        <a:p>
          <a:endParaRPr lang="ru-RU"/>
        </a:p>
      </dgm:t>
    </dgm:pt>
    <dgm:pt modelId="{AFB93A83-8067-41EE-A1B7-C3A633EF4062}" type="sibTrans" cxnId="{EC3B11EA-3371-4C51-928A-9C21E4F84A5E}">
      <dgm:prSet/>
      <dgm:spPr/>
      <dgm:t>
        <a:bodyPr/>
        <a:lstStyle/>
        <a:p>
          <a:endParaRPr lang="ru-RU"/>
        </a:p>
      </dgm:t>
    </dgm:pt>
    <dgm:pt modelId="{B39E9CE0-06EC-421B-A4EC-C15352BFFACA}" type="pres">
      <dgm:prSet presAssocID="{6A23DE5C-B0AB-4833-B484-40046F5BB66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0B8744A-9EE0-4E5D-ACEB-5BE9586B3B5E}" type="pres">
      <dgm:prSet presAssocID="{2DF79DA3-A552-4027-9B51-B4979971B976}" presName="hierRoot1" presStyleCnt="0"/>
      <dgm:spPr/>
    </dgm:pt>
    <dgm:pt modelId="{D922DB73-E2D1-43D9-B701-355864F4436B}" type="pres">
      <dgm:prSet presAssocID="{2DF79DA3-A552-4027-9B51-B4979971B976}" presName="composite" presStyleCnt="0"/>
      <dgm:spPr/>
    </dgm:pt>
    <dgm:pt modelId="{0F390B74-A316-417D-8918-E73DDB0A1167}" type="pres">
      <dgm:prSet presAssocID="{2DF79DA3-A552-4027-9B51-B4979971B976}" presName="background" presStyleLbl="node0" presStyleIdx="0" presStyleCnt="1"/>
      <dgm:spPr/>
    </dgm:pt>
    <dgm:pt modelId="{3C442A08-0CCE-41F0-BFFC-754AD9C8D03E}" type="pres">
      <dgm:prSet presAssocID="{2DF79DA3-A552-4027-9B51-B4979971B97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A41B41-EF87-4344-89AF-029DACFC2DE3}" type="pres">
      <dgm:prSet presAssocID="{2DF79DA3-A552-4027-9B51-B4979971B976}" presName="hierChild2" presStyleCnt="0"/>
      <dgm:spPr/>
    </dgm:pt>
    <dgm:pt modelId="{44A82793-D866-4F61-94D0-D4608D3785E8}" type="pres">
      <dgm:prSet presAssocID="{124E3EF3-328E-4E6B-9F7A-E0C76F0F878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8988CE7E-2C11-49CF-AA33-F182841281D0}" type="pres">
      <dgm:prSet presAssocID="{835DA0B2-CF95-4470-86D6-BCD8CFB7A717}" presName="hierRoot2" presStyleCnt="0"/>
      <dgm:spPr/>
    </dgm:pt>
    <dgm:pt modelId="{43B4627C-8706-4AEE-89B7-D4A286DB907C}" type="pres">
      <dgm:prSet presAssocID="{835DA0B2-CF95-4470-86D6-BCD8CFB7A717}" presName="composite2" presStyleCnt="0"/>
      <dgm:spPr/>
    </dgm:pt>
    <dgm:pt modelId="{9D4FAEA8-AD57-47B5-82F1-4B1BB0C99C79}" type="pres">
      <dgm:prSet presAssocID="{835DA0B2-CF95-4470-86D6-BCD8CFB7A717}" presName="background2" presStyleLbl="node2" presStyleIdx="0" presStyleCnt="2"/>
      <dgm:spPr/>
    </dgm:pt>
    <dgm:pt modelId="{803DE002-C820-45A8-9C84-A056AE7402FC}" type="pres">
      <dgm:prSet presAssocID="{835DA0B2-CF95-4470-86D6-BCD8CFB7A71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7A3CE4-572A-4FF2-893F-7263278D5E97}" type="pres">
      <dgm:prSet presAssocID="{835DA0B2-CF95-4470-86D6-BCD8CFB7A717}" presName="hierChild3" presStyleCnt="0"/>
      <dgm:spPr/>
    </dgm:pt>
    <dgm:pt modelId="{0E2713EE-4595-4CED-AE98-5238250CB196}" type="pres">
      <dgm:prSet presAssocID="{26ED02AA-D684-4071-B542-E75590EA0E2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43FCE00-828C-4BC1-ABAB-E5C5E7B44103}" type="pres">
      <dgm:prSet presAssocID="{A91EABEF-B229-40D0-8389-F2668F60FA87}" presName="hierRoot2" presStyleCnt="0"/>
      <dgm:spPr/>
    </dgm:pt>
    <dgm:pt modelId="{CB29A29D-DE6E-4D8E-A5B9-44971DA6FF8B}" type="pres">
      <dgm:prSet presAssocID="{A91EABEF-B229-40D0-8389-F2668F60FA87}" presName="composite2" presStyleCnt="0"/>
      <dgm:spPr/>
    </dgm:pt>
    <dgm:pt modelId="{39FB8E47-3356-4D7D-8F6E-E4E359F50C52}" type="pres">
      <dgm:prSet presAssocID="{A91EABEF-B229-40D0-8389-F2668F60FA87}" presName="background2" presStyleLbl="node2" presStyleIdx="1" presStyleCnt="2"/>
      <dgm:spPr/>
    </dgm:pt>
    <dgm:pt modelId="{A2845529-55C7-4DCE-9B4E-B0C7940448DB}" type="pres">
      <dgm:prSet presAssocID="{A91EABEF-B229-40D0-8389-F2668F60FA87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5A5859-9C30-44B3-956D-B7ADE8289931}" type="pres">
      <dgm:prSet presAssocID="{A91EABEF-B229-40D0-8389-F2668F60FA87}" presName="hierChild3" presStyleCnt="0"/>
      <dgm:spPr/>
    </dgm:pt>
  </dgm:ptLst>
  <dgm:cxnLst>
    <dgm:cxn modelId="{42397806-8BB6-49CC-AAEA-B86979CC3ADA}" type="presOf" srcId="{26ED02AA-D684-4071-B542-E75590EA0E21}" destId="{0E2713EE-4595-4CED-AE98-5238250CB196}" srcOrd="0" destOrd="0" presId="urn:microsoft.com/office/officeart/2005/8/layout/hierarchy1"/>
    <dgm:cxn modelId="{5435503B-4CA8-4035-8088-5D8EC23B39A5}" type="presOf" srcId="{6A23DE5C-B0AB-4833-B484-40046F5BB668}" destId="{B39E9CE0-06EC-421B-A4EC-C15352BFFACA}" srcOrd="0" destOrd="0" presId="urn:microsoft.com/office/officeart/2005/8/layout/hierarchy1"/>
    <dgm:cxn modelId="{11409203-690C-4E32-A56F-9E149635A956}" srcId="{6A23DE5C-B0AB-4833-B484-40046F5BB668}" destId="{2DF79DA3-A552-4027-9B51-B4979971B976}" srcOrd="0" destOrd="0" parTransId="{0D778CAE-9FD2-4B81-8358-62177F76D18A}" sibTransId="{6767AA7B-58B3-4368-933E-0438F2315F04}"/>
    <dgm:cxn modelId="{87168D4E-A9B0-4F94-99EF-6B45B57E7F20}" srcId="{2DF79DA3-A552-4027-9B51-B4979971B976}" destId="{835DA0B2-CF95-4470-86D6-BCD8CFB7A717}" srcOrd="0" destOrd="0" parTransId="{124E3EF3-328E-4E6B-9F7A-E0C76F0F878D}" sibTransId="{E62D1477-C0E5-4405-ABD0-53603F3DD9F1}"/>
    <dgm:cxn modelId="{45CDE991-805F-4B50-83AD-7758AA4B88FB}" type="presOf" srcId="{124E3EF3-328E-4E6B-9F7A-E0C76F0F878D}" destId="{44A82793-D866-4F61-94D0-D4608D3785E8}" srcOrd="0" destOrd="0" presId="urn:microsoft.com/office/officeart/2005/8/layout/hierarchy1"/>
    <dgm:cxn modelId="{8A795B3D-29AA-4087-9C70-CC3D8F0869EB}" type="presOf" srcId="{2DF79DA3-A552-4027-9B51-B4979971B976}" destId="{3C442A08-0CCE-41F0-BFFC-754AD9C8D03E}" srcOrd="0" destOrd="0" presId="urn:microsoft.com/office/officeart/2005/8/layout/hierarchy1"/>
    <dgm:cxn modelId="{3F3C81E5-DA4D-4EF6-9A29-A42D2C1146D2}" type="presOf" srcId="{A91EABEF-B229-40D0-8389-F2668F60FA87}" destId="{A2845529-55C7-4DCE-9B4E-B0C7940448DB}" srcOrd="0" destOrd="0" presId="urn:microsoft.com/office/officeart/2005/8/layout/hierarchy1"/>
    <dgm:cxn modelId="{EC3B11EA-3371-4C51-928A-9C21E4F84A5E}" srcId="{2DF79DA3-A552-4027-9B51-B4979971B976}" destId="{A91EABEF-B229-40D0-8389-F2668F60FA87}" srcOrd="1" destOrd="0" parTransId="{26ED02AA-D684-4071-B542-E75590EA0E21}" sibTransId="{AFB93A83-8067-41EE-A1B7-C3A633EF4062}"/>
    <dgm:cxn modelId="{06641953-24B2-4F61-A262-AB99D38ABC20}" type="presOf" srcId="{835DA0B2-CF95-4470-86D6-BCD8CFB7A717}" destId="{803DE002-C820-45A8-9C84-A056AE7402FC}" srcOrd="0" destOrd="0" presId="urn:microsoft.com/office/officeart/2005/8/layout/hierarchy1"/>
    <dgm:cxn modelId="{6759D972-4B5F-44CB-8648-715C874D0238}" type="presParOf" srcId="{B39E9CE0-06EC-421B-A4EC-C15352BFFACA}" destId="{00B8744A-9EE0-4E5D-ACEB-5BE9586B3B5E}" srcOrd="0" destOrd="0" presId="urn:microsoft.com/office/officeart/2005/8/layout/hierarchy1"/>
    <dgm:cxn modelId="{8F4A41B5-87AD-4556-B3FA-B7A437584877}" type="presParOf" srcId="{00B8744A-9EE0-4E5D-ACEB-5BE9586B3B5E}" destId="{D922DB73-E2D1-43D9-B701-355864F4436B}" srcOrd="0" destOrd="0" presId="urn:microsoft.com/office/officeart/2005/8/layout/hierarchy1"/>
    <dgm:cxn modelId="{FA1D5360-F0DC-4751-93B8-0AFE115A35D8}" type="presParOf" srcId="{D922DB73-E2D1-43D9-B701-355864F4436B}" destId="{0F390B74-A316-417D-8918-E73DDB0A1167}" srcOrd="0" destOrd="0" presId="urn:microsoft.com/office/officeart/2005/8/layout/hierarchy1"/>
    <dgm:cxn modelId="{34709B4D-C361-4F46-97A6-B78D60BADE5B}" type="presParOf" srcId="{D922DB73-E2D1-43D9-B701-355864F4436B}" destId="{3C442A08-0CCE-41F0-BFFC-754AD9C8D03E}" srcOrd="1" destOrd="0" presId="urn:microsoft.com/office/officeart/2005/8/layout/hierarchy1"/>
    <dgm:cxn modelId="{0ED190A4-9AD3-4829-BCC2-2218949A3664}" type="presParOf" srcId="{00B8744A-9EE0-4E5D-ACEB-5BE9586B3B5E}" destId="{27A41B41-EF87-4344-89AF-029DACFC2DE3}" srcOrd="1" destOrd="0" presId="urn:microsoft.com/office/officeart/2005/8/layout/hierarchy1"/>
    <dgm:cxn modelId="{3EDBC259-1DBA-4078-ACE2-67AD489A8514}" type="presParOf" srcId="{27A41B41-EF87-4344-89AF-029DACFC2DE3}" destId="{44A82793-D866-4F61-94D0-D4608D3785E8}" srcOrd="0" destOrd="0" presId="urn:microsoft.com/office/officeart/2005/8/layout/hierarchy1"/>
    <dgm:cxn modelId="{AC7051CB-3FD7-405E-BAAC-1195DFF90A5B}" type="presParOf" srcId="{27A41B41-EF87-4344-89AF-029DACFC2DE3}" destId="{8988CE7E-2C11-49CF-AA33-F182841281D0}" srcOrd="1" destOrd="0" presId="urn:microsoft.com/office/officeart/2005/8/layout/hierarchy1"/>
    <dgm:cxn modelId="{700C08DA-F5F3-4D62-A38E-BD0737986FC3}" type="presParOf" srcId="{8988CE7E-2C11-49CF-AA33-F182841281D0}" destId="{43B4627C-8706-4AEE-89B7-D4A286DB907C}" srcOrd="0" destOrd="0" presId="urn:microsoft.com/office/officeart/2005/8/layout/hierarchy1"/>
    <dgm:cxn modelId="{7C7F4857-E4A6-41E6-9D39-B3518ACF2C8A}" type="presParOf" srcId="{43B4627C-8706-4AEE-89B7-D4A286DB907C}" destId="{9D4FAEA8-AD57-47B5-82F1-4B1BB0C99C79}" srcOrd="0" destOrd="0" presId="urn:microsoft.com/office/officeart/2005/8/layout/hierarchy1"/>
    <dgm:cxn modelId="{7DEC4B10-513E-4224-8031-7F0730728ADC}" type="presParOf" srcId="{43B4627C-8706-4AEE-89B7-D4A286DB907C}" destId="{803DE002-C820-45A8-9C84-A056AE7402FC}" srcOrd="1" destOrd="0" presId="urn:microsoft.com/office/officeart/2005/8/layout/hierarchy1"/>
    <dgm:cxn modelId="{D2C27F3E-6C15-459A-B1D1-0AD4212F3819}" type="presParOf" srcId="{8988CE7E-2C11-49CF-AA33-F182841281D0}" destId="{2E7A3CE4-572A-4FF2-893F-7263278D5E97}" srcOrd="1" destOrd="0" presId="urn:microsoft.com/office/officeart/2005/8/layout/hierarchy1"/>
    <dgm:cxn modelId="{8562104E-F3DD-4287-B133-92F8478C635D}" type="presParOf" srcId="{27A41B41-EF87-4344-89AF-029DACFC2DE3}" destId="{0E2713EE-4595-4CED-AE98-5238250CB196}" srcOrd="2" destOrd="0" presId="urn:microsoft.com/office/officeart/2005/8/layout/hierarchy1"/>
    <dgm:cxn modelId="{E73EB43A-CA48-471E-9B72-81E99D74B680}" type="presParOf" srcId="{27A41B41-EF87-4344-89AF-029DACFC2DE3}" destId="{C43FCE00-828C-4BC1-ABAB-E5C5E7B44103}" srcOrd="3" destOrd="0" presId="urn:microsoft.com/office/officeart/2005/8/layout/hierarchy1"/>
    <dgm:cxn modelId="{66B5D3CD-7C56-4A7F-B322-17242C631615}" type="presParOf" srcId="{C43FCE00-828C-4BC1-ABAB-E5C5E7B44103}" destId="{CB29A29D-DE6E-4D8E-A5B9-44971DA6FF8B}" srcOrd="0" destOrd="0" presId="urn:microsoft.com/office/officeart/2005/8/layout/hierarchy1"/>
    <dgm:cxn modelId="{E212F4B0-0E1C-4F79-B7B0-2648CF495B4B}" type="presParOf" srcId="{CB29A29D-DE6E-4D8E-A5B9-44971DA6FF8B}" destId="{39FB8E47-3356-4D7D-8F6E-E4E359F50C52}" srcOrd="0" destOrd="0" presId="urn:microsoft.com/office/officeart/2005/8/layout/hierarchy1"/>
    <dgm:cxn modelId="{6E9F73DE-8B16-4D10-BB6A-45D3F55AC4A0}" type="presParOf" srcId="{CB29A29D-DE6E-4D8E-A5B9-44971DA6FF8B}" destId="{A2845529-55C7-4DCE-9B4E-B0C7940448DB}" srcOrd="1" destOrd="0" presId="urn:microsoft.com/office/officeart/2005/8/layout/hierarchy1"/>
    <dgm:cxn modelId="{E6D48977-BFFD-4039-BED4-464D8E4F65F6}" type="presParOf" srcId="{C43FCE00-828C-4BC1-ABAB-E5C5E7B44103}" destId="{BD5A5859-9C30-44B3-956D-B7ADE82899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2F6953-8856-4B72-9D2C-BE26EB26A70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3BA508-3704-484C-961A-246686C66CD0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Томограф рентгеновский компьютерный </a:t>
          </a:r>
          <a:endParaRPr lang="ru-RU" sz="1600" b="1" dirty="0">
            <a:latin typeface="+mn-lt"/>
          </a:endParaRPr>
        </a:p>
      </dgm:t>
    </dgm:pt>
    <dgm:pt modelId="{EF896248-D9CC-4B82-B41E-743756523CA6}" type="parTrans" cxnId="{FB4BDC31-7386-40F3-9016-53BD7B2CF4B1}">
      <dgm:prSet/>
      <dgm:spPr/>
      <dgm:t>
        <a:bodyPr/>
        <a:lstStyle/>
        <a:p>
          <a:endParaRPr lang="ru-RU"/>
        </a:p>
      </dgm:t>
    </dgm:pt>
    <dgm:pt modelId="{C05AAEA1-F6E8-4343-BB81-86CE9458A0C7}" type="sibTrans" cxnId="{FB4BDC31-7386-40F3-9016-53BD7B2CF4B1}">
      <dgm:prSet/>
      <dgm:spPr/>
      <dgm:t>
        <a:bodyPr/>
        <a:lstStyle/>
        <a:p>
          <a:endParaRPr lang="ru-RU"/>
        </a:p>
      </dgm:t>
    </dgm:pt>
    <dgm:pt modelId="{EAC271E7-9B03-47CB-99A2-861C9A7834B9}">
      <dgm:prSet phldrT="[Текст]" custT="1"/>
      <dgm:spPr/>
      <dgm:t>
        <a:bodyPr/>
        <a:lstStyle/>
        <a:p>
          <a:r>
            <a:rPr lang="ru-RU" sz="1600" dirty="0">
              <a:latin typeface="+mn-lt"/>
            </a:rPr>
            <a:t>Планируется поставка нового в 2024 </a:t>
          </a:r>
          <a:r>
            <a:rPr lang="ru-RU" sz="1600" dirty="0" smtClean="0">
              <a:latin typeface="+mn-lt"/>
            </a:rPr>
            <a:t>году </a:t>
          </a:r>
        </a:p>
        <a:p>
          <a:r>
            <a:rPr lang="ru-RU" sz="1600" dirty="0" smtClean="0">
              <a:latin typeface="+mn-lt"/>
            </a:rPr>
            <a:t>ГП 23</a:t>
          </a:r>
          <a:endParaRPr lang="ru-RU" sz="1600" dirty="0">
            <a:latin typeface="+mn-lt"/>
          </a:endParaRPr>
        </a:p>
      </dgm:t>
    </dgm:pt>
    <dgm:pt modelId="{66674D6A-B783-4D2C-9FE5-71A3DB6D84D2}" type="parTrans" cxnId="{7281EBC6-DA3E-4881-927B-D677E78A8FEE}">
      <dgm:prSet/>
      <dgm:spPr/>
      <dgm:t>
        <a:bodyPr/>
        <a:lstStyle/>
        <a:p>
          <a:endParaRPr lang="ru-RU"/>
        </a:p>
      </dgm:t>
    </dgm:pt>
    <dgm:pt modelId="{D4BCE68D-6360-40D8-970F-1191DE79F8BD}" type="sibTrans" cxnId="{7281EBC6-DA3E-4881-927B-D677E78A8FEE}">
      <dgm:prSet/>
      <dgm:spPr/>
      <dgm:t>
        <a:bodyPr/>
        <a:lstStyle/>
        <a:p>
          <a:endParaRPr lang="ru-RU"/>
        </a:p>
      </dgm:t>
    </dgm:pt>
    <dgm:pt modelId="{6588F395-F563-4623-9490-7BAC3A61ED71}" type="pres">
      <dgm:prSet presAssocID="{B22F6953-8856-4B72-9D2C-BE26EB26A70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0D0580-D3C7-4CC1-8740-F6DA8887C956}" type="pres">
      <dgm:prSet presAssocID="{C73BA508-3704-484C-961A-246686C66CD0}" presName="hierRoot1" presStyleCnt="0"/>
      <dgm:spPr/>
    </dgm:pt>
    <dgm:pt modelId="{E568979B-3836-4274-9907-69C6A99FB302}" type="pres">
      <dgm:prSet presAssocID="{C73BA508-3704-484C-961A-246686C66CD0}" presName="composite" presStyleCnt="0"/>
      <dgm:spPr/>
    </dgm:pt>
    <dgm:pt modelId="{180562A4-6C33-4132-BC02-F6F03F9BCE6E}" type="pres">
      <dgm:prSet presAssocID="{C73BA508-3704-484C-961A-246686C66CD0}" presName="background" presStyleLbl="node0" presStyleIdx="0" presStyleCnt="1"/>
      <dgm:spPr/>
    </dgm:pt>
    <dgm:pt modelId="{699FE66D-C9AA-428F-B000-0C1F17968568}" type="pres">
      <dgm:prSet presAssocID="{C73BA508-3704-484C-961A-246686C66CD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C8EC22-F6E0-44D4-9129-466ADBF62D22}" type="pres">
      <dgm:prSet presAssocID="{C73BA508-3704-484C-961A-246686C66CD0}" presName="hierChild2" presStyleCnt="0"/>
      <dgm:spPr/>
    </dgm:pt>
    <dgm:pt modelId="{437F6389-471D-45F7-82C3-3F8E957B4962}" type="pres">
      <dgm:prSet presAssocID="{66674D6A-B783-4D2C-9FE5-71A3DB6D84D2}" presName="Name10" presStyleLbl="parChTrans1D2" presStyleIdx="0" presStyleCnt="1"/>
      <dgm:spPr/>
      <dgm:t>
        <a:bodyPr/>
        <a:lstStyle/>
        <a:p>
          <a:endParaRPr lang="ru-RU"/>
        </a:p>
      </dgm:t>
    </dgm:pt>
    <dgm:pt modelId="{91CCFBFD-1593-403C-A4C9-5725043FF758}" type="pres">
      <dgm:prSet presAssocID="{EAC271E7-9B03-47CB-99A2-861C9A7834B9}" presName="hierRoot2" presStyleCnt="0"/>
      <dgm:spPr/>
    </dgm:pt>
    <dgm:pt modelId="{AE05D331-BEAA-4799-98BD-A8EF2F34F999}" type="pres">
      <dgm:prSet presAssocID="{EAC271E7-9B03-47CB-99A2-861C9A7834B9}" presName="composite2" presStyleCnt="0"/>
      <dgm:spPr/>
    </dgm:pt>
    <dgm:pt modelId="{9820F77B-B284-4600-A22B-D46EA18F7297}" type="pres">
      <dgm:prSet presAssocID="{EAC271E7-9B03-47CB-99A2-861C9A7834B9}" presName="background2" presStyleLbl="node2" presStyleIdx="0" presStyleCnt="1"/>
      <dgm:spPr/>
    </dgm:pt>
    <dgm:pt modelId="{7E0F20C8-B6C6-406D-94E5-72604AD3D4AF}" type="pres">
      <dgm:prSet presAssocID="{EAC271E7-9B03-47CB-99A2-861C9A7834B9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30BAD0-1935-4401-9974-BC8C5891B907}" type="pres">
      <dgm:prSet presAssocID="{EAC271E7-9B03-47CB-99A2-861C9A7834B9}" presName="hierChild3" presStyleCnt="0"/>
      <dgm:spPr/>
    </dgm:pt>
  </dgm:ptLst>
  <dgm:cxnLst>
    <dgm:cxn modelId="{3BD1B122-E9D6-4C34-8F9D-89EFB15E815F}" type="presOf" srcId="{66674D6A-B783-4D2C-9FE5-71A3DB6D84D2}" destId="{437F6389-471D-45F7-82C3-3F8E957B4962}" srcOrd="0" destOrd="0" presId="urn:microsoft.com/office/officeart/2005/8/layout/hierarchy1"/>
    <dgm:cxn modelId="{FB4BDC31-7386-40F3-9016-53BD7B2CF4B1}" srcId="{B22F6953-8856-4B72-9D2C-BE26EB26A700}" destId="{C73BA508-3704-484C-961A-246686C66CD0}" srcOrd="0" destOrd="0" parTransId="{EF896248-D9CC-4B82-B41E-743756523CA6}" sibTransId="{C05AAEA1-F6E8-4343-BB81-86CE9458A0C7}"/>
    <dgm:cxn modelId="{1288A215-0E28-4816-A6F7-1268EFB07CFA}" type="presOf" srcId="{EAC271E7-9B03-47CB-99A2-861C9A7834B9}" destId="{7E0F20C8-B6C6-406D-94E5-72604AD3D4AF}" srcOrd="0" destOrd="0" presId="urn:microsoft.com/office/officeart/2005/8/layout/hierarchy1"/>
    <dgm:cxn modelId="{0193C150-4CA4-410A-9EDD-92592C9CD999}" type="presOf" srcId="{C73BA508-3704-484C-961A-246686C66CD0}" destId="{699FE66D-C9AA-428F-B000-0C1F17968568}" srcOrd="0" destOrd="0" presId="urn:microsoft.com/office/officeart/2005/8/layout/hierarchy1"/>
    <dgm:cxn modelId="{7281EBC6-DA3E-4881-927B-D677E78A8FEE}" srcId="{C73BA508-3704-484C-961A-246686C66CD0}" destId="{EAC271E7-9B03-47CB-99A2-861C9A7834B9}" srcOrd="0" destOrd="0" parTransId="{66674D6A-B783-4D2C-9FE5-71A3DB6D84D2}" sibTransId="{D4BCE68D-6360-40D8-970F-1191DE79F8BD}"/>
    <dgm:cxn modelId="{0870EA3F-7A3D-4144-BE7F-F5ED17C6463D}" type="presOf" srcId="{B22F6953-8856-4B72-9D2C-BE26EB26A700}" destId="{6588F395-F563-4623-9490-7BAC3A61ED71}" srcOrd="0" destOrd="0" presId="urn:microsoft.com/office/officeart/2005/8/layout/hierarchy1"/>
    <dgm:cxn modelId="{33761141-D267-4246-B7EA-7CEDCAFD109A}" type="presParOf" srcId="{6588F395-F563-4623-9490-7BAC3A61ED71}" destId="{820D0580-D3C7-4CC1-8740-F6DA8887C956}" srcOrd="0" destOrd="0" presId="urn:microsoft.com/office/officeart/2005/8/layout/hierarchy1"/>
    <dgm:cxn modelId="{065519F5-EA10-45B9-954D-3FDB22F5D6F2}" type="presParOf" srcId="{820D0580-D3C7-4CC1-8740-F6DA8887C956}" destId="{E568979B-3836-4274-9907-69C6A99FB302}" srcOrd="0" destOrd="0" presId="urn:microsoft.com/office/officeart/2005/8/layout/hierarchy1"/>
    <dgm:cxn modelId="{D7ABCAEF-5092-4D23-9BA6-55777A7FEE3F}" type="presParOf" srcId="{E568979B-3836-4274-9907-69C6A99FB302}" destId="{180562A4-6C33-4132-BC02-F6F03F9BCE6E}" srcOrd="0" destOrd="0" presId="urn:microsoft.com/office/officeart/2005/8/layout/hierarchy1"/>
    <dgm:cxn modelId="{6DBA48C9-664A-4545-8B0D-8E28D3DC90AA}" type="presParOf" srcId="{E568979B-3836-4274-9907-69C6A99FB302}" destId="{699FE66D-C9AA-428F-B000-0C1F17968568}" srcOrd="1" destOrd="0" presId="urn:microsoft.com/office/officeart/2005/8/layout/hierarchy1"/>
    <dgm:cxn modelId="{DBB140CF-DBD5-4F9A-9CF4-C25F9FD82FA5}" type="presParOf" srcId="{820D0580-D3C7-4CC1-8740-F6DA8887C956}" destId="{6EC8EC22-F6E0-44D4-9129-466ADBF62D22}" srcOrd="1" destOrd="0" presId="urn:microsoft.com/office/officeart/2005/8/layout/hierarchy1"/>
    <dgm:cxn modelId="{DBA44B43-DF64-47FE-B254-B7AA7D6B68F5}" type="presParOf" srcId="{6EC8EC22-F6E0-44D4-9129-466ADBF62D22}" destId="{437F6389-471D-45F7-82C3-3F8E957B4962}" srcOrd="0" destOrd="0" presId="urn:microsoft.com/office/officeart/2005/8/layout/hierarchy1"/>
    <dgm:cxn modelId="{8910612E-98DD-4E3B-A352-871BE3556AB7}" type="presParOf" srcId="{6EC8EC22-F6E0-44D4-9129-466ADBF62D22}" destId="{91CCFBFD-1593-403C-A4C9-5725043FF758}" srcOrd="1" destOrd="0" presId="urn:microsoft.com/office/officeart/2005/8/layout/hierarchy1"/>
    <dgm:cxn modelId="{5ABF0C3C-18E4-49FF-99F3-01282097DE7C}" type="presParOf" srcId="{91CCFBFD-1593-403C-A4C9-5725043FF758}" destId="{AE05D331-BEAA-4799-98BD-A8EF2F34F999}" srcOrd="0" destOrd="0" presId="urn:microsoft.com/office/officeart/2005/8/layout/hierarchy1"/>
    <dgm:cxn modelId="{330A12D9-60FF-4C61-B361-CA9DA9093D62}" type="presParOf" srcId="{AE05D331-BEAA-4799-98BD-A8EF2F34F999}" destId="{9820F77B-B284-4600-A22B-D46EA18F7297}" srcOrd="0" destOrd="0" presId="urn:microsoft.com/office/officeart/2005/8/layout/hierarchy1"/>
    <dgm:cxn modelId="{71219F0C-D7C7-4141-9B75-4DD5F70BF352}" type="presParOf" srcId="{AE05D331-BEAA-4799-98BD-A8EF2F34F999}" destId="{7E0F20C8-B6C6-406D-94E5-72604AD3D4AF}" srcOrd="1" destOrd="0" presId="urn:microsoft.com/office/officeart/2005/8/layout/hierarchy1"/>
    <dgm:cxn modelId="{7D8D30AA-599E-45AC-9DCD-FDA3D3455D6F}" type="presParOf" srcId="{91CCFBFD-1593-403C-A4C9-5725043FF758}" destId="{D030BAD0-1935-4401-9974-BC8C5891B90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239F93-E0E5-4433-874B-AC76982C39A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D88C24-7EB0-4D1E-86D5-5BB5D7CE91CD}">
      <dgm:prSet phldrT="[Текст]" custT="1"/>
      <dgm:spPr/>
      <dgm:t>
        <a:bodyPr/>
        <a:lstStyle/>
        <a:p>
          <a:r>
            <a:rPr lang="ru-RU" sz="1600" dirty="0" smtClean="0"/>
            <a:t>Планируется </a:t>
          </a:r>
          <a:r>
            <a:rPr lang="ru-RU" sz="1600" dirty="0"/>
            <a:t>поставка нового в 2024 </a:t>
          </a:r>
          <a:r>
            <a:rPr lang="ru-RU" sz="1600" dirty="0" smtClean="0"/>
            <a:t>году </a:t>
          </a:r>
        </a:p>
        <a:p>
          <a:r>
            <a:rPr lang="ru-RU" sz="1600" dirty="0" smtClean="0"/>
            <a:t>ГП 23</a:t>
          </a:r>
          <a:endParaRPr lang="ru-RU" sz="1600" dirty="0">
            <a:latin typeface="+mn-lt"/>
          </a:endParaRPr>
        </a:p>
      </dgm:t>
    </dgm:pt>
    <dgm:pt modelId="{200F7CCE-83A4-47CB-B4FD-28DEF4C7EC33}" type="parTrans" cxnId="{345011C9-B4BF-4832-9599-FC68D83CBAFE}">
      <dgm:prSet/>
      <dgm:spPr/>
      <dgm:t>
        <a:bodyPr/>
        <a:lstStyle/>
        <a:p>
          <a:endParaRPr lang="ru-RU"/>
        </a:p>
      </dgm:t>
    </dgm:pt>
    <dgm:pt modelId="{1CEC7D75-A01F-4654-BC9F-406C376EE7A3}" type="sibTrans" cxnId="{345011C9-B4BF-4832-9599-FC68D83CBAFE}">
      <dgm:prSet/>
      <dgm:spPr/>
      <dgm:t>
        <a:bodyPr/>
        <a:lstStyle/>
        <a:p>
          <a:endParaRPr lang="ru-RU"/>
        </a:p>
      </dgm:t>
    </dgm:pt>
    <dgm:pt modelId="{9872BC5C-3CE4-4095-8D5E-7DA69AB542C0}">
      <dgm:prSet/>
      <dgm:spPr/>
      <dgm:t>
        <a:bodyPr/>
        <a:lstStyle/>
        <a:p>
          <a:r>
            <a:rPr lang="ru-RU" dirty="0" smtClean="0"/>
            <a:t>Денситометр</a:t>
          </a:r>
          <a:endParaRPr lang="ru-RU" dirty="0"/>
        </a:p>
      </dgm:t>
    </dgm:pt>
    <dgm:pt modelId="{E87B4A8D-71A3-4CE6-B8E3-0122A625093B}" type="parTrans" cxnId="{95EF597D-3475-4B2F-B466-760F6F73C951}">
      <dgm:prSet/>
      <dgm:spPr/>
      <dgm:t>
        <a:bodyPr/>
        <a:lstStyle/>
        <a:p>
          <a:endParaRPr lang="ru-RU"/>
        </a:p>
      </dgm:t>
    </dgm:pt>
    <dgm:pt modelId="{AE0478FE-0738-4243-B4F0-EDE032099A24}" type="sibTrans" cxnId="{95EF597D-3475-4B2F-B466-760F6F73C951}">
      <dgm:prSet/>
      <dgm:spPr/>
      <dgm:t>
        <a:bodyPr/>
        <a:lstStyle/>
        <a:p>
          <a:endParaRPr lang="ru-RU"/>
        </a:p>
      </dgm:t>
    </dgm:pt>
    <dgm:pt modelId="{91A75ECA-0281-4A67-8E0D-5138C4AB82E6}" type="pres">
      <dgm:prSet presAssocID="{96239F93-E0E5-4433-874B-AC76982C39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6131376-11B5-4BA9-9DE5-50E901F376E1}" type="pres">
      <dgm:prSet presAssocID="{9872BC5C-3CE4-4095-8D5E-7DA69AB542C0}" presName="hierRoot1" presStyleCnt="0"/>
      <dgm:spPr/>
    </dgm:pt>
    <dgm:pt modelId="{328F837A-FFC8-4C41-8A78-446A9991A91D}" type="pres">
      <dgm:prSet presAssocID="{9872BC5C-3CE4-4095-8D5E-7DA69AB542C0}" presName="composite" presStyleCnt="0"/>
      <dgm:spPr/>
    </dgm:pt>
    <dgm:pt modelId="{2AFDACB3-824D-48AE-AFCA-BBCACCE10AF6}" type="pres">
      <dgm:prSet presAssocID="{9872BC5C-3CE4-4095-8D5E-7DA69AB542C0}" presName="background" presStyleLbl="node0" presStyleIdx="0" presStyleCnt="2"/>
      <dgm:spPr/>
    </dgm:pt>
    <dgm:pt modelId="{74519D6D-0B72-4E61-BDEB-93D2FAC587DE}" type="pres">
      <dgm:prSet presAssocID="{9872BC5C-3CE4-4095-8D5E-7DA69AB542C0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74EFF1-9E51-4ACA-B069-8E5F174DF7EE}" type="pres">
      <dgm:prSet presAssocID="{9872BC5C-3CE4-4095-8D5E-7DA69AB542C0}" presName="hierChild2" presStyleCnt="0"/>
      <dgm:spPr/>
    </dgm:pt>
    <dgm:pt modelId="{6520A54E-0B3D-4C15-9A11-EA966B3D6B0A}" type="pres">
      <dgm:prSet presAssocID="{22D88C24-7EB0-4D1E-86D5-5BB5D7CE91CD}" presName="hierRoot1" presStyleCnt="0"/>
      <dgm:spPr/>
    </dgm:pt>
    <dgm:pt modelId="{992FEF29-9193-44CB-8E6C-351A7D7E5594}" type="pres">
      <dgm:prSet presAssocID="{22D88C24-7EB0-4D1E-86D5-5BB5D7CE91CD}" presName="composite" presStyleCnt="0"/>
      <dgm:spPr/>
    </dgm:pt>
    <dgm:pt modelId="{EB1D81C6-CC41-4327-963D-2095CF5D8D69}" type="pres">
      <dgm:prSet presAssocID="{22D88C24-7EB0-4D1E-86D5-5BB5D7CE91CD}" presName="background" presStyleLbl="node0" presStyleIdx="1" presStyleCnt="2"/>
      <dgm:spPr/>
    </dgm:pt>
    <dgm:pt modelId="{72F4EB60-EF60-4B53-857A-045665A7C61C}" type="pres">
      <dgm:prSet presAssocID="{22D88C24-7EB0-4D1E-86D5-5BB5D7CE91CD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0049F6-CB59-4EE2-A65A-7E34D8A63DE6}" type="pres">
      <dgm:prSet presAssocID="{22D88C24-7EB0-4D1E-86D5-5BB5D7CE91CD}" presName="hierChild2" presStyleCnt="0"/>
      <dgm:spPr/>
    </dgm:pt>
  </dgm:ptLst>
  <dgm:cxnLst>
    <dgm:cxn modelId="{4811758F-248D-4E2F-ACDB-AA5FFCD6C86D}" type="presOf" srcId="{9872BC5C-3CE4-4095-8D5E-7DA69AB542C0}" destId="{74519D6D-0B72-4E61-BDEB-93D2FAC587DE}" srcOrd="0" destOrd="0" presId="urn:microsoft.com/office/officeart/2005/8/layout/hierarchy1"/>
    <dgm:cxn modelId="{A784CF6E-0C80-4258-84D5-9B498C1C4A7D}" type="presOf" srcId="{96239F93-E0E5-4433-874B-AC76982C39A5}" destId="{91A75ECA-0281-4A67-8E0D-5138C4AB82E6}" srcOrd="0" destOrd="0" presId="urn:microsoft.com/office/officeart/2005/8/layout/hierarchy1"/>
    <dgm:cxn modelId="{9876E6F6-B532-4A04-A173-F9DD99914C2D}" type="presOf" srcId="{22D88C24-7EB0-4D1E-86D5-5BB5D7CE91CD}" destId="{72F4EB60-EF60-4B53-857A-045665A7C61C}" srcOrd="0" destOrd="0" presId="urn:microsoft.com/office/officeart/2005/8/layout/hierarchy1"/>
    <dgm:cxn modelId="{95EF597D-3475-4B2F-B466-760F6F73C951}" srcId="{96239F93-E0E5-4433-874B-AC76982C39A5}" destId="{9872BC5C-3CE4-4095-8D5E-7DA69AB542C0}" srcOrd="0" destOrd="0" parTransId="{E87B4A8D-71A3-4CE6-B8E3-0122A625093B}" sibTransId="{AE0478FE-0738-4243-B4F0-EDE032099A24}"/>
    <dgm:cxn modelId="{345011C9-B4BF-4832-9599-FC68D83CBAFE}" srcId="{96239F93-E0E5-4433-874B-AC76982C39A5}" destId="{22D88C24-7EB0-4D1E-86D5-5BB5D7CE91CD}" srcOrd="1" destOrd="0" parTransId="{200F7CCE-83A4-47CB-B4FD-28DEF4C7EC33}" sibTransId="{1CEC7D75-A01F-4654-BC9F-406C376EE7A3}"/>
    <dgm:cxn modelId="{08C2CC97-7369-4254-A1A3-C88639EB17F8}" type="presParOf" srcId="{91A75ECA-0281-4A67-8E0D-5138C4AB82E6}" destId="{C6131376-11B5-4BA9-9DE5-50E901F376E1}" srcOrd="0" destOrd="0" presId="urn:microsoft.com/office/officeart/2005/8/layout/hierarchy1"/>
    <dgm:cxn modelId="{00868787-A250-4559-992D-182A6623AC5F}" type="presParOf" srcId="{C6131376-11B5-4BA9-9DE5-50E901F376E1}" destId="{328F837A-FFC8-4C41-8A78-446A9991A91D}" srcOrd="0" destOrd="0" presId="urn:microsoft.com/office/officeart/2005/8/layout/hierarchy1"/>
    <dgm:cxn modelId="{28211531-4E06-4698-B14E-264C694BF53D}" type="presParOf" srcId="{328F837A-FFC8-4C41-8A78-446A9991A91D}" destId="{2AFDACB3-824D-48AE-AFCA-BBCACCE10AF6}" srcOrd="0" destOrd="0" presId="urn:microsoft.com/office/officeart/2005/8/layout/hierarchy1"/>
    <dgm:cxn modelId="{DDEB3470-380A-4E64-B87D-586064E85329}" type="presParOf" srcId="{328F837A-FFC8-4C41-8A78-446A9991A91D}" destId="{74519D6D-0B72-4E61-BDEB-93D2FAC587DE}" srcOrd="1" destOrd="0" presId="urn:microsoft.com/office/officeart/2005/8/layout/hierarchy1"/>
    <dgm:cxn modelId="{D4971D01-F59A-43EC-B4C7-5D707AF10FF6}" type="presParOf" srcId="{C6131376-11B5-4BA9-9DE5-50E901F376E1}" destId="{EF74EFF1-9E51-4ACA-B069-8E5F174DF7EE}" srcOrd="1" destOrd="0" presId="urn:microsoft.com/office/officeart/2005/8/layout/hierarchy1"/>
    <dgm:cxn modelId="{5D8FD5AE-BD06-40FD-8C72-85F02FB0D90D}" type="presParOf" srcId="{91A75ECA-0281-4A67-8E0D-5138C4AB82E6}" destId="{6520A54E-0B3D-4C15-9A11-EA966B3D6B0A}" srcOrd="1" destOrd="0" presId="urn:microsoft.com/office/officeart/2005/8/layout/hierarchy1"/>
    <dgm:cxn modelId="{39996857-0EE1-4510-B33A-2CD3FF9EF829}" type="presParOf" srcId="{6520A54E-0B3D-4C15-9A11-EA966B3D6B0A}" destId="{992FEF29-9193-44CB-8E6C-351A7D7E5594}" srcOrd="0" destOrd="0" presId="urn:microsoft.com/office/officeart/2005/8/layout/hierarchy1"/>
    <dgm:cxn modelId="{98DD7287-06DB-4EA1-8FDD-F0CECBFC434F}" type="presParOf" srcId="{992FEF29-9193-44CB-8E6C-351A7D7E5594}" destId="{EB1D81C6-CC41-4327-963D-2095CF5D8D69}" srcOrd="0" destOrd="0" presId="urn:microsoft.com/office/officeart/2005/8/layout/hierarchy1"/>
    <dgm:cxn modelId="{37493037-8BDC-49CD-A09E-4ECC91147252}" type="presParOf" srcId="{992FEF29-9193-44CB-8E6C-351A7D7E5594}" destId="{72F4EB60-EF60-4B53-857A-045665A7C61C}" srcOrd="1" destOrd="0" presId="urn:microsoft.com/office/officeart/2005/8/layout/hierarchy1"/>
    <dgm:cxn modelId="{7EEBB3A6-753D-42A8-8117-F812985B86DF}" type="presParOf" srcId="{6520A54E-0B3D-4C15-9A11-EA966B3D6B0A}" destId="{ED0049F6-CB59-4EE2-A65A-7E34D8A63DE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239F93-E0E5-4433-874B-AC76982C39A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D88C24-7EB0-4D1E-86D5-5BB5D7CE91CD}">
      <dgm:prSet phldrT="[Текст]" custT="1"/>
      <dgm:spPr/>
      <dgm:t>
        <a:bodyPr/>
        <a:lstStyle/>
        <a:p>
          <a:r>
            <a:rPr lang="ru-RU" sz="1600" dirty="0" smtClean="0"/>
            <a:t>ГП 23</a:t>
          </a:r>
        </a:p>
        <a:p>
          <a:r>
            <a:rPr lang="ru-RU" sz="1600" dirty="0" smtClean="0">
              <a:latin typeface="+mn-lt"/>
            </a:rPr>
            <a:t>филиал 3</a:t>
          </a:r>
          <a:endParaRPr lang="ru-RU" sz="1600" dirty="0">
            <a:latin typeface="+mn-lt"/>
          </a:endParaRPr>
        </a:p>
      </dgm:t>
    </dgm:pt>
    <dgm:pt modelId="{200F7CCE-83A4-47CB-B4FD-28DEF4C7EC33}" type="parTrans" cxnId="{345011C9-B4BF-4832-9599-FC68D83CBAFE}">
      <dgm:prSet/>
      <dgm:spPr/>
      <dgm:t>
        <a:bodyPr/>
        <a:lstStyle/>
        <a:p>
          <a:endParaRPr lang="ru-RU"/>
        </a:p>
      </dgm:t>
    </dgm:pt>
    <dgm:pt modelId="{1CEC7D75-A01F-4654-BC9F-406C376EE7A3}" type="sibTrans" cxnId="{345011C9-B4BF-4832-9599-FC68D83CBAFE}">
      <dgm:prSet/>
      <dgm:spPr/>
      <dgm:t>
        <a:bodyPr/>
        <a:lstStyle/>
        <a:p>
          <a:endParaRPr lang="ru-RU"/>
        </a:p>
      </dgm:t>
    </dgm:pt>
    <dgm:pt modelId="{9872BC5C-3CE4-4095-8D5E-7DA69AB542C0}">
      <dgm:prSet/>
      <dgm:spPr/>
      <dgm:t>
        <a:bodyPr/>
        <a:lstStyle/>
        <a:p>
          <a:r>
            <a:rPr lang="ru-RU" dirty="0" smtClean="0"/>
            <a:t>Маммограф</a:t>
          </a:r>
          <a:endParaRPr lang="ru-RU" dirty="0"/>
        </a:p>
      </dgm:t>
    </dgm:pt>
    <dgm:pt modelId="{E87B4A8D-71A3-4CE6-B8E3-0122A625093B}" type="parTrans" cxnId="{95EF597D-3475-4B2F-B466-760F6F73C951}">
      <dgm:prSet/>
      <dgm:spPr/>
      <dgm:t>
        <a:bodyPr/>
        <a:lstStyle/>
        <a:p>
          <a:endParaRPr lang="ru-RU"/>
        </a:p>
      </dgm:t>
    </dgm:pt>
    <dgm:pt modelId="{AE0478FE-0738-4243-B4F0-EDE032099A24}" type="sibTrans" cxnId="{95EF597D-3475-4B2F-B466-760F6F73C951}">
      <dgm:prSet/>
      <dgm:spPr/>
      <dgm:t>
        <a:bodyPr/>
        <a:lstStyle/>
        <a:p>
          <a:endParaRPr lang="ru-RU"/>
        </a:p>
      </dgm:t>
    </dgm:pt>
    <dgm:pt modelId="{91A75ECA-0281-4A67-8E0D-5138C4AB82E6}" type="pres">
      <dgm:prSet presAssocID="{96239F93-E0E5-4433-874B-AC76982C39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6131376-11B5-4BA9-9DE5-50E901F376E1}" type="pres">
      <dgm:prSet presAssocID="{9872BC5C-3CE4-4095-8D5E-7DA69AB542C0}" presName="hierRoot1" presStyleCnt="0"/>
      <dgm:spPr/>
    </dgm:pt>
    <dgm:pt modelId="{328F837A-FFC8-4C41-8A78-446A9991A91D}" type="pres">
      <dgm:prSet presAssocID="{9872BC5C-3CE4-4095-8D5E-7DA69AB542C0}" presName="composite" presStyleCnt="0"/>
      <dgm:spPr/>
    </dgm:pt>
    <dgm:pt modelId="{2AFDACB3-824D-48AE-AFCA-BBCACCE10AF6}" type="pres">
      <dgm:prSet presAssocID="{9872BC5C-3CE4-4095-8D5E-7DA69AB542C0}" presName="background" presStyleLbl="node0" presStyleIdx="0" presStyleCnt="2"/>
      <dgm:spPr/>
    </dgm:pt>
    <dgm:pt modelId="{74519D6D-0B72-4E61-BDEB-93D2FAC587DE}" type="pres">
      <dgm:prSet presAssocID="{9872BC5C-3CE4-4095-8D5E-7DA69AB542C0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74EFF1-9E51-4ACA-B069-8E5F174DF7EE}" type="pres">
      <dgm:prSet presAssocID="{9872BC5C-3CE4-4095-8D5E-7DA69AB542C0}" presName="hierChild2" presStyleCnt="0"/>
      <dgm:spPr/>
    </dgm:pt>
    <dgm:pt modelId="{6520A54E-0B3D-4C15-9A11-EA966B3D6B0A}" type="pres">
      <dgm:prSet presAssocID="{22D88C24-7EB0-4D1E-86D5-5BB5D7CE91CD}" presName="hierRoot1" presStyleCnt="0"/>
      <dgm:spPr/>
    </dgm:pt>
    <dgm:pt modelId="{992FEF29-9193-44CB-8E6C-351A7D7E5594}" type="pres">
      <dgm:prSet presAssocID="{22D88C24-7EB0-4D1E-86D5-5BB5D7CE91CD}" presName="composite" presStyleCnt="0"/>
      <dgm:spPr/>
    </dgm:pt>
    <dgm:pt modelId="{EB1D81C6-CC41-4327-963D-2095CF5D8D69}" type="pres">
      <dgm:prSet presAssocID="{22D88C24-7EB0-4D1E-86D5-5BB5D7CE91CD}" presName="background" presStyleLbl="node0" presStyleIdx="1" presStyleCnt="2"/>
      <dgm:spPr/>
    </dgm:pt>
    <dgm:pt modelId="{72F4EB60-EF60-4B53-857A-045665A7C61C}" type="pres">
      <dgm:prSet presAssocID="{22D88C24-7EB0-4D1E-86D5-5BB5D7CE91CD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0049F6-CB59-4EE2-A65A-7E34D8A63DE6}" type="pres">
      <dgm:prSet presAssocID="{22D88C24-7EB0-4D1E-86D5-5BB5D7CE91CD}" presName="hierChild2" presStyleCnt="0"/>
      <dgm:spPr/>
    </dgm:pt>
  </dgm:ptLst>
  <dgm:cxnLst>
    <dgm:cxn modelId="{97536B02-46A0-4DBA-BCB6-F53DB1254233}" type="presOf" srcId="{22D88C24-7EB0-4D1E-86D5-5BB5D7CE91CD}" destId="{72F4EB60-EF60-4B53-857A-045665A7C61C}" srcOrd="0" destOrd="0" presId="urn:microsoft.com/office/officeart/2005/8/layout/hierarchy1"/>
    <dgm:cxn modelId="{ABBA1A8C-75BA-47E0-B3A2-D5F85DBFF33A}" type="presOf" srcId="{9872BC5C-3CE4-4095-8D5E-7DA69AB542C0}" destId="{74519D6D-0B72-4E61-BDEB-93D2FAC587DE}" srcOrd="0" destOrd="0" presId="urn:microsoft.com/office/officeart/2005/8/layout/hierarchy1"/>
    <dgm:cxn modelId="{95EF597D-3475-4B2F-B466-760F6F73C951}" srcId="{96239F93-E0E5-4433-874B-AC76982C39A5}" destId="{9872BC5C-3CE4-4095-8D5E-7DA69AB542C0}" srcOrd="0" destOrd="0" parTransId="{E87B4A8D-71A3-4CE6-B8E3-0122A625093B}" sibTransId="{AE0478FE-0738-4243-B4F0-EDE032099A24}"/>
    <dgm:cxn modelId="{345011C9-B4BF-4832-9599-FC68D83CBAFE}" srcId="{96239F93-E0E5-4433-874B-AC76982C39A5}" destId="{22D88C24-7EB0-4D1E-86D5-5BB5D7CE91CD}" srcOrd="1" destOrd="0" parTransId="{200F7CCE-83A4-47CB-B4FD-28DEF4C7EC33}" sibTransId="{1CEC7D75-A01F-4654-BC9F-406C376EE7A3}"/>
    <dgm:cxn modelId="{EE9CECE6-329D-4F0E-AD1C-D3296D27AFEA}" type="presOf" srcId="{96239F93-E0E5-4433-874B-AC76982C39A5}" destId="{91A75ECA-0281-4A67-8E0D-5138C4AB82E6}" srcOrd="0" destOrd="0" presId="urn:microsoft.com/office/officeart/2005/8/layout/hierarchy1"/>
    <dgm:cxn modelId="{106E5800-5B4E-424F-BA39-30C22015023D}" type="presParOf" srcId="{91A75ECA-0281-4A67-8E0D-5138C4AB82E6}" destId="{C6131376-11B5-4BA9-9DE5-50E901F376E1}" srcOrd="0" destOrd="0" presId="urn:microsoft.com/office/officeart/2005/8/layout/hierarchy1"/>
    <dgm:cxn modelId="{BEC2F357-7D12-4CD3-8271-5D3DC3A7418B}" type="presParOf" srcId="{C6131376-11B5-4BA9-9DE5-50E901F376E1}" destId="{328F837A-FFC8-4C41-8A78-446A9991A91D}" srcOrd="0" destOrd="0" presId="urn:microsoft.com/office/officeart/2005/8/layout/hierarchy1"/>
    <dgm:cxn modelId="{F36C1974-9B88-458B-B601-CC6C825C74A0}" type="presParOf" srcId="{328F837A-FFC8-4C41-8A78-446A9991A91D}" destId="{2AFDACB3-824D-48AE-AFCA-BBCACCE10AF6}" srcOrd="0" destOrd="0" presId="urn:microsoft.com/office/officeart/2005/8/layout/hierarchy1"/>
    <dgm:cxn modelId="{A7072FF5-A170-47F9-BF92-9A44A30E2ECB}" type="presParOf" srcId="{328F837A-FFC8-4C41-8A78-446A9991A91D}" destId="{74519D6D-0B72-4E61-BDEB-93D2FAC587DE}" srcOrd="1" destOrd="0" presId="urn:microsoft.com/office/officeart/2005/8/layout/hierarchy1"/>
    <dgm:cxn modelId="{DDDD3E89-8249-444D-9B82-17E53B4BDF34}" type="presParOf" srcId="{C6131376-11B5-4BA9-9DE5-50E901F376E1}" destId="{EF74EFF1-9E51-4ACA-B069-8E5F174DF7EE}" srcOrd="1" destOrd="0" presId="urn:microsoft.com/office/officeart/2005/8/layout/hierarchy1"/>
    <dgm:cxn modelId="{57C3B106-20A4-4D31-B651-4B693EE8FA7F}" type="presParOf" srcId="{91A75ECA-0281-4A67-8E0D-5138C4AB82E6}" destId="{6520A54E-0B3D-4C15-9A11-EA966B3D6B0A}" srcOrd="1" destOrd="0" presId="urn:microsoft.com/office/officeart/2005/8/layout/hierarchy1"/>
    <dgm:cxn modelId="{001B3DBF-599A-4EF4-A9DC-DE6D0D6B1D20}" type="presParOf" srcId="{6520A54E-0B3D-4C15-9A11-EA966B3D6B0A}" destId="{992FEF29-9193-44CB-8E6C-351A7D7E5594}" srcOrd="0" destOrd="0" presId="urn:microsoft.com/office/officeart/2005/8/layout/hierarchy1"/>
    <dgm:cxn modelId="{024EF210-9633-46BC-A9EE-7790D24265B7}" type="presParOf" srcId="{992FEF29-9193-44CB-8E6C-351A7D7E5594}" destId="{EB1D81C6-CC41-4327-963D-2095CF5D8D69}" srcOrd="0" destOrd="0" presId="urn:microsoft.com/office/officeart/2005/8/layout/hierarchy1"/>
    <dgm:cxn modelId="{09B676C4-3B94-47CF-B75A-0FD689CD0A31}" type="presParOf" srcId="{992FEF29-9193-44CB-8E6C-351A7D7E5594}" destId="{72F4EB60-EF60-4B53-857A-045665A7C61C}" srcOrd="1" destOrd="0" presId="urn:microsoft.com/office/officeart/2005/8/layout/hierarchy1"/>
    <dgm:cxn modelId="{7C4FABA2-B792-4846-BD5B-6B26405947E3}" type="presParOf" srcId="{6520A54E-0B3D-4C15-9A11-EA966B3D6B0A}" destId="{ED0049F6-CB59-4EE2-A65A-7E34D8A63DE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F1DED-F1CA-48A1-9AD9-2FAEADDBB900}">
      <dsp:nvSpPr>
        <dsp:cNvPr id="0" name=""/>
        <dsp:cNvSpPr/>
      </dsp:nvSpPr>
      <dsp:spPr>
        <a:xfrm>
          <a:off x="1390807" y="0"/>
          <a:ext cx="4844847" cy="123242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1"/>
            </a:solidFill>
          </a:endParaRPr>
        </a:p>
      </dsp:txBody>
      <dsp:txXfrm>
        <a:off x="1394417" y="3610"/>
        <a:ext cx="4837627" cy="116022"/>
      </dsp:txXfrm>
    </dsp:sp>
    <dsp:sp modelId="{A7FD24E1-76B3-4573-9B16-0FFB926FCD82}">
      <dsp:nvSpPr>
        <dsp:cNvPr id="0" name=""/>
        <dsp:cNvSpPr/>
      </dsp:nvSpPr>
      <dsp:spPr>
        <a:xfrm>
          <a:off x="406716" y="3489696"/>
          <a:ext cx="2335592" cy="1820665"/>
        </a:xfrm>
        <a:prstGeom prst="roundRect">
          <a:avLst>
            <a:gd name="adj" fmla="val 16670"/>
          </a:avLst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C349F7-F353-4E57-A67D-3EC815E78E7C}">
      <dsp:nvSpPr>
        <dsp:cNvPr id="0" name=""/>
        <dsp:cNvSpPr/>
      </dsp:nvSpPr>
      <dsp:spPr>
        <a:xfrm>
          <a:off x="688305" y="322723"/>
          <a:ext cx="7727551" cy="3924411"/>
        </a:xfrm>
        <a:prstGeom prst="roundRect">
          <a:avLst>
            <a:gd name="adj" fmla="val 16670"/>
          </a:avLst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ГБУЗ «ГП №23 ДЗМ» -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является амбулаторным центром смешанного типа, в состав которого входят :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ГБУЗ «ГП №23 ДЗМ» - головное здание,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филиал № 1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филиал № 2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филиал № 3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филиал № 4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филиал № 5 ( взрослое и детское население)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1"/>
            </a:solidFill>
          </a:endParaRPr>
        </a:p>
      </dsp:txBody>
      <dsp:txXfrm>
        <a:off x="879913" y="514331"/>
        <a:ext cx="7344335" cy="3541195"/>
      </dsp:txXfrm>
    </dsp:sp>
    <dsp:sp modelId="{667C338E-6341-4D05-9E2E-37F6F1437532}">
      <dsp:nvSpPr>
        <dsp:cNvPr id="0" name=""/>
        <dsp:cNvSpPr/>
      </dsp:nvSpPr>
      <dsp:spPr>
        <a:xfrm>
          <a:off x="0" y="4805548"/>
          <a:ext cx="871191" cy="810614"/>
        </a:xfrm>
        <a:prstGeom prst="roundRect">
          <a:avLst>
            <a:gd name="adj" fmla="val 16670"/>
          </a:avLst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8BA013-E048-469A-9EF5-3C3BD28FBB58}">
      <dsp:nvSpPr>
        <dsp:cNvPr id="0" name=""/>
        <dsp:cNvSpPr/>
      </dsp:nvSpPr>
      <dsp:spPr>
        <a:xfrm>
          <a:off x="4095080" y="5337915"/>
          <a:ext cx="4320785" cy="1087561"/>
        </a:xfrm>
        <a:prstGeom prst="roundRect">
          <a:avLst>
            <a:gd name="adj" fmla="val 16670"/>
          </a:avLst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Обслуживаемые районы: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Выхино-Жулебино, Некрасовка, Рязанский</a:t>
          </a:r>
          <a:r>
            <a:rPr lang="ru-RU" sz="2400" kern="1200" dirty="0"/>
            <a:t>.</a:t>
          </a:r>
        </a:p>
      </dsp:txBody>
      <dsp:txXfrm>
        <a:off x="4148180" y="5391015"/>
        <a:ext cx="4214585" cy="981361"/>
      </dsp:txXfrm>
    </dsp:sp>
    <dsp:sp modelId="{451E1C00-3024-4D4B-92C7-1BA531B0785D}">
      <dsp:nvSpPr>
        <dsp:cNvPr id="0" name=""/>
        <dsp:cNvSpPr/>
      </dsp:nvSpPr>
      <dsp:spPr>
        <a:xfrm>
          <a:off x="0" y="5499679"/>
          <a:ext cx="1087561" cy="1087561"/>
        </a:xfrm>
        <a:prstGeom prst="roundRect">
          <a:avLst>
            <a:gd name="adj" fmla="val 16670"/>
          </a:avLst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A3F816-B092-41D4-B77D-DFA379F6B9A0}">
      <dsp:nvSpPr>
        <dsp:cNvPr id="0" name=""/>
        <dsp:cNvSpPr/>
      </dsp:nvSpPr>
      <dsp:spPr>
        <a:xfrm>
          <a:off x="230301" y="5499679"/>
          <a:ext cx="3666963" cy="1087561"/>
        </a:xfrm>
        <a:prstGeom prst="roundRect">
          <a:avLst>
            <a:gd name="adj" fmla="val 16670"/>
          </a:avLst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Общая численность прикрепленного населения 299 385</a:t>
          </a:r>
        </a:p>
      </dsp:txBody>
      <dsp:txXfrm>
        <a:off x="283401" y="5552779"/>
        <a:ext cx="3560763" cy="9813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0.70548</cdr:y>
    </cdr:from>
    <cdr:to>
      <cdr:x>0.28119</cdr:x>
      <cdr:y>0.91253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4123736"/>
          <a:ext cx="3142129" cy="1210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Общее кол-во инвалидов: 9389</a:t>
          </a:r>
        </a:p>
        <a:p xmlns:a="http://schemas.openxmlformats.org/drawingml/2006/main">
          <a:r>
            <a:rPr lang="ru-RU" sz="1400" b="1" dirty="0"/>
            <a:t>	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A3234-A357-42BC-8B9B-F5528F60170F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FD6B5-E53E-4852-BE86-2825786AD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50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FD6B5-E53E-4852-BE86-2825786AD1D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95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02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12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6707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859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4653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608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203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0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783513"/>
              </p:ext>
            </p:ext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5" y="234863"/>
            <a:ext cx="11146662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6572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12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29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55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250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55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11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77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8BE74-5FAF-4FB6-867F-2430A4F7C291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F8B232E-C73D-4153-A63D-9083AE25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05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Data" Target="../diagrams/data5.xml"/><Relationship Id="rId3" Type="http://schemas.openxmlformats.org/officeDocument/2006/relationships/diagramLayout" Target="../diagrams/layout2.xml"/><Relationship Id="rId21" Type="http://schemas.openxmlformats.org/officeDocument/2006/relationships/diagramColors" Target="../diagrams/colors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27.jpg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Layout" Target="../diagrams/layout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microsoft.com/office/2007/relationships/diagramDrawing" Target="../diagrams/drawin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2466" y="4730058"/>
            <a:ext cx="3310467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/>
              <a:t>Главный врач:</a:t>
            </a:r>
          </a:p>
          <a:p>
            <a:r>
              <a:rPr lang="ru-RU" sz="2000" dirty="0"/>
              <a:t>Гордина Ольга Андреевна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87812624"/>
              </p:ext>
            </p:extLst>
          </p:nvPr>
        </p:nvGraphicFramePr>
        <p:xfrm>
          <a:off x="3776134" y="169332"/>
          <a:ext cx="8415866" cy="668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66" y="421341"/>
            <a:ext cx="3986805" cy="38189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356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759"/>
            <a:ext cx="121920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+mn-lt"/>
                <a:cs typeface="Times New Roman" pitchFamily="18" charset="0"/>
              </a:rPr>
              <a:t>Оснащение</a:t>
            </a:r>
            <a:r>
              <a:rPr lang="ru-RU" sz="3600" b="1" dirty="0">
                <a:latin typeface="+mn-lt"/>
                <a:cs typeface="Times New Roman" pitchFamily="18" charset="0"/>
              </a:rPr>
              <a:t> </a:t>
            </a:r>
            <a:r>
              <a:rPr lang="ru-RU" sz="3600" dirty="0">
                <a:latin typeface="+mn-lt"/>
                <a:cs typeface="Times New Roman" pitchFamily="18" charset="0"/>
              </a:rPr>
              <a:t>оборудованием</a:t>
            </a:r>
            <a:endParaRPr lang="ru-RU" sz="3600" dirty="0">
              <a:latin typeface="+mn-lt"/>
            </a:endParaRPr>
          </a:p>
        </p:txBody>
      </p:sp>
      <p:graphicFrame>
        <p:nvGraphicFramePr>
          <p:cNvPr id="20" name="Объект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96995"/>
              </p:ext>
            </p:extLst>
          </p:nvPr>
        </p:nvGraphicFramePr>
        <p:xfrm>
          <a:off x="6812280" y="1182157"/>
          <a:ext cx="6040123" cy="3126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376454966"/>
              </p:ext>
            </p:extLst>
          </p:nvPr>
        </p:nvGraphicFramePr>
        <p:xfrm>
          <a:off x="127000" y="609596"/>
          <a:ext cx="2204720" cy="4408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620730099"/>
              </p:ext>
            </p:extLst>
          </p:nvPr>
        </p:nvGraphicFramePr>
        <p:xfrm>
          <a:off x="0" y="4851824"/>
          <a:ext cx="5442616" cy="150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1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81" y="855131"/>
            <a:ext cx="5309786" cy="320040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486000877"/>
              </p:ext>
            </p:extLst>
          </p:nvPr>
        </p:nvGraphicFramePr>
        <p:xfrm>
          <a:off x="5627370" y="4752764"/>
          <a:ext cx="5442616" cy="150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34182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64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Рентгенологическое оборудование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35087" y="1252994"/>
            <a:ext cx="11843751" cy="3390927"/>
            <a:chOff x="135087" y="1252994"/>
            <a:chExt cx="11843751" cy="3390927"/>
          </a:xfrm>
        </p:grpSpPr>
        <p:sp>
          <p:nvSpPr>
            <p:cNvPr id="6" name="Полилиния 5"/>
            <p:cNvSpPr/>
            <p:nvPr/>
          </p:nvSpPr>
          <p:spPr>
            <a:xfrm>
              <a:off x="5913819" y="2324691"/>
              <a:ext cx="5033641" cy="1069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13039"/>
                  </a:lnTo>
                  <a:lnTo>
                    <a:pt x="5033641" y="913039"/>
                  </a:lnTo>
                  <a:lnTo>
                    <a:pt x="5033641" y="1069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олилиния 6"/>
            <p:cNvSpPr/>
            <p:nvPr/>
          </p:nvSpPr>
          <p:spPr>
            <a:xfrm>
              <a:off x="5913819" y="2324691"/>
              <a:ext cx="3096465" cy="1069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13039"/>
                  </a:lnTo>
                  <a:lnTo>
                    <a:pt x="3096465" y="913039"/>
                  </a:lnTo>
                  <a:lnTo>
                    <a:pt x="3096465" y="1069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5913819" y="2324691"/>
              <a:ext cx="1055445" cy="10602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03855"/>
                  </a:lnTo>
                  <a:lnTo>
                    <a:pt x="1055445" y="903855"/>
                  </a:lnTo>
                  <a:lnTo>
                    <a:pt x="1055445" y="106020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4970859" y="2324691"/>
              <a:ext cx="942959" cy="1069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942959" y="0"/>
                  </a:moveTo>
                  <a:lnTo>
                    <a:pt x="942959" y="913039"/>
                  </a:lnTo>
                  <a:lnTo>
                    <a:pt x="0" y="913039"/>
                  </a:lnTo>
                  <a:lnTo>
                    <a:pt x="0" y="1069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2967373" y="2324691"/>
              <a:ext cx="2946445" cy="10602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46445" y="0"/>
                  </a:moveTo>
                  <a:lnTo>
                    <a:pt x="2946445" y="903865"/>
                  </a:lnTo>
                  <a:lnTo>
                    <a:pt x="0" y="903865"/>
                  </a:lnTo>
                  <a:lnTo>
                    <a:pt x="0" y="106021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978942" y="2324691"/>
              <a:ext cx="4934876" cy="10602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934876" y="0"/>
                  </a:moveTo>
                  <a:lnTo>
                    <a:pt x="4934876" y="903865"/>
                  </a:lnTo>
                  <a:lnTo>
                    <a:pt x="0" y="903865"/>
                  </a:lnTo>
                  <a:lnTo>
                    <a:pt x="0" y="106021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11"/>
            <p:cNvSpPr/>
            <p:nvPr/>
          </p:nvSpPr>
          <p:spPr>
            <a:xfrm>
              <a:off x="5069963" y="125299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5257487" y="1431142"/>
              <a:ext cx="1815962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Рентгенологический аппарат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35087" y="338490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Полилиния 26"/>
            <p:cNvSpPr/>
            <p:nvPr/>
          </p:nvSpPr>
          <p:spPr>
            <a:xfrm>
              <a:off x="322610" y="3563052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/>
                <a:t>Цифровой</a:t>
              </a:r>
              <a:endParaRPr lang="ru-RU" sz="1300" kern="1200" dirty="0"/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2123518" y="338490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Полилиния 29"/>
            <p:cNvSpPr/>
            <p:nvPr/>
          </p:nvSpPr>
          <p:spPr>
            <a:xfrm>
              <a:off x="2311041" y="3563052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1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/>
                <a:t>Цифровой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4127003" y="3394078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Полилиния 31"/>
            <p:cNvSpPr/>
            <p:nvPr/>
          </p:nvSpPr>
          <p:spPr>
            <a:xfrm>
              <a:off x="4314527" y="3572225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2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smtClean="0"/>
                <a:t>Цифровой.</a:t>
              </a:r>
              <a:endParaRPr lang="ru-RU" sz="1300" kern="1200" dirty="0"/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6125409" y="338489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Полилиния 33"/>
            <p:cNvSpPr/>
            <p:nvPr/>
          </p:nvSpPr>
          <p:spPr>
            <a:xfrm>
              <a:off x="6312932" y="3563041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3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/>
                <a:t>Цифровой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 </a:t>
              </a: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8166429" y="3394078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Полилиния 35"/>
            <p:cNvSpPr/>
            <p:nvPr/>
          </p:nvSpPr>
          <p:spPr>
            <a:xfrm>
              <a:off x="8353952" y="3572225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4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/>
                <a:t>Цифровой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10103604" y="3394078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Полилиния 37"/>
            <p:cNvSpPr/>
            <p:nvPr/>
          </p:nvSpPr>
          <p:spPr>
            <a:xfrm>
              <a:off x="10291128" y="3572225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5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/>
                <a:t>Цифровой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</p:txBody>
        </p:sp>
      </p:grpSp>
      <p:pic>
        <p:nvPicPr>
          <p:cNvPr id="28" name="Picture 8" descr="C:\Users\Платные_услуги_519\Downloads\LogoGP23_1.png">
            <a:extLst>
              <a:ext uri="{FF2B5EF4-FFF2-40B4-BE49-F238E27FC236}">
                <a16:creationId xmlns="" xmlns:a16="http://schemas.microsoft.com/office/drawing/2014/main" id="{96DACAF0-B3E1-405A-9575-EAD7E1C4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244" y="6295948"/>
            <a:ext cx="861756" cy="56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олилиния 48"/>
          <p:cNvSpPr/>
          <p:nvPr/>
        </p:nvSpPr>
        <p:spPr>
          <a:xfrm>
            <a:off x="322609" y="5301330"/>
            <a:ext cx="1672655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rgbClr val="FFFF0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/>
            <a:r>
              <a:rPr lang="ru-RU" sz="1300" dirty="0"/>
              <a:t>Капитальный ремонт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2305874" y="5301330"/>
            <a:ext cx="1692877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rgbClr val="FFFF0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dirty="0">
              <a:highlight>
                <a:srgbClr val="FFFF00"/>
              </a:highlight>
            </a:endParaRP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Капитальный ремонт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900" kern="1200" dirty="0"/>
          </a:p>
        </p:txBody>
      </p:sp>
      <p:sp>
        <p:nvSpPr>
          <p:cNvPr id="53" name="Полилиния 52"/>
          <p:cNvSpPr/>
          <p:nvPr/>
        </p:nvSpPr>
        <p:spPr>
          <a:xfrm>
            <a:off x="4314527" y="5306313"/>
            <a:ext cx="1687710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dirty="0">
              <a:highlight>
                <a:srgbClr val="FFFF00"/>
              </a:highlight>
            </a:endParaRP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/>
              <a:t>Исправно и используется</a:t>
            </a: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dirty="0"/>
          </a:p>
        </p:txBody>
      </p:sp>
      <p:sp>
        <p:nvSpPr>
          <p:cNvPr id="59" name="Полилиния 58"/>
          <p:cNvSpPr/>
          <p:nvPr/>
        </p:nvSpPr>
        <p:spPr>
          <a:xfrm>
            <a:off x="10288052" y="5306314"/>
            <a:ext cx="1690786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rgbClr val="A1B7E1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Исправно и используется</a:t>
            </a:r>
            <a:r>
              <a:rPr lang="ru-RU" sz="1300" kern="1200" dirty="0"/>
              <a:t> </a:t>
            </a:r>
          </a:p>
        </p:txBody>
      </p:sp>
      <p:sp>
        <p:nvSpPr>
          <p:cNvPr id="61" name="Стрелка вниз 60"/>
          <p:cNvSpPr/>
          <p:nvPr/>
        </p:nvSpPr>
        <p:spPr>
          <a:xfrm>
            <a:off x="2916445" y="4634396"/>
            <a:ext cx="484632" cy="66657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низ 61"/>
          <p:cNvSpPr/>
          <p:nvPr/>
        </p:nvSpPr>
        <p:spPr>
          <a:xfrm>
            <a:off x="4919242" y="4643569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низ 62"/>
          <p:cNvSpPr/>
          <p:nvPr/>
        </p:nvSpPr>
        <p:spPr>
          <a:xfrm>
            <a:off x="8954261" y="4643569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низ 64"/>
          <p:cNvSpPr/>
          <p:nvPr/>
        </p:nvSpPr>
        <p:spPr>
          <a:xfrm>
            <a:off x="10891129" y="4643569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низ 65"/>
          <p:cNvSpPr/>
          <p:nvPr/>
        </p:nvSpPr>
        <p:spPr>
          <a:xfrm>
            <a:off x="924149" y="4634396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>
            <a:off x="6914428" y="4643568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6278173" y="5301330"/>
            <a:ext cx="1687710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Исправно и используется</a:t>
            </a:r>
            <a:endParaRPr lang="ru-RU" sz="1200" dirty="0"/>
          </a:p>
        </p:txBody>
      </p:sp>
      <p:sp>
        <p:nvSpPr>
          <p:cNvPr id="41" name="Полилиния 40"/>
          <p:cNvSpPr/>
          <p:nvPr/>
        </p:nvSpPr>
        <p:spPr>
          <a:xfrm>
            <a:off x="8321500" y="5332198"/>
            <a:ext cx="1690786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Исправно и используется</a:t>
            </a:r>
            <a:r>
              <a:rPr lang="ru-RU" sz="1300" kern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45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64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Флюорографическое оборудование</a:t>
            </a:r>
            <a:endParaRPr lang="ru-RU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35087" y="1252994"/>
            <a:ext cx="11843751" cy="3390927"/>
            <a:chOff x="135087" y="1252994"/>
            <a:chExt cx="11843751" cy="3390927"/>
          </a:xfrm>
        </p:grpSpPr>
        <p:sp>
          <p:nvSpPr>
            <p:cNvPr id="6" name="Полилиния 5"/>
            <p:cNvSpPr/>
            <p:nvPr/>
          </p:nvSpPr>
          <p:spPr>
            <a:xfrm>
              <a:off x="5913819" y="2324691"/>
              <a:ext cx="5033641" cy="1069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13039"/>
                  </a:lnTo>
                  <a:lnTo>
                    <a:pt x="5033641" y="913039"/>
                  </a:lnTo>
                  <a:lnTo>
                    <a:pt x="5033641" y="1069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олилиния 6"/>
            <p:cNvSpPr/>
            <p:nvPr/>
          </p:nvSpPr>
          <p:spPr>
            <a:xfrm>
              <a:off x="5913819" y="2324691"/>
              <a:ext cx="3096465" cy="1069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13039"/>
                  </a:lnTo>
                  <a:lnTo>
                    <a:pt x="3096465" y="913039"/>
                  </a:lnTo>
                  <a:lnTo>
                    <a:pt x="3096465" y="1069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5913819" y="2324691"/>
              <a:ext cx="1055445" cy="10602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03855"/>
                  </a:lnTo>
                  <a:lnTo>
                    <a:pt x="1055445" y="903855"/>
                  </a:lnTo>
                  <a:lnTo>
                    <a:pt x="1055445" y="106020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4970859" y="2324691"/>
              <a:ext cx="942959" cy="1069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942959" y="0"/>
                  </a:moveTo>
                  <a:lnTo>
                    <a:pt x="942959" y="913039"/>
                  </a:lnTo>
                  <a:lnTo>
                    <a:pt x="0" y="913039"/>
                  </a:lnTo>
                  <a:lnTo>
                    <a:pt x="0" y="1069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2967373" y="2324691"/>
              <a:ext cx="2946445" cy="10602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46445" y="0"/>
                  </a:moveTo>
                  <a:lnTo>
                    <a:pt x="2946445" y="903865"/>
                  </a:lnTo>
                  <a:lnTo>
                    <a:pt x="0" y="903865"/>
                  </a:lnTo>
                  <a:lnTo>
                    <a:pt x="0" y="106021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978942" y="2324691"/>
              <a:ext cx="4934876" cy="10602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934876" y="0"/>
                  </a:moveTo>
                  <a:lnTo>
                    <a:pt x="4934876" y="903865"/>
                  </a:lnTo>
                  <a:lnTo>
                    <a:pt x="0" y="903865"/>
                  </a:lnTo>
                  <a:lnTo>
                    <a:pt x="0" y="106021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11"/>
            <p:cNvSpPr/>
            <p:nvPr/>
          </p:nvSpPr>
          <p:spPr>
            <a:xfrm>
              <a:off x="5069963" y="125299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5069964" y="1431142"/>
              <a:ext cx="2003486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/>
              <a:r>
                <a:rPr lang="ru-RU" sz="1400" dirty="0"/>
                <a:t>Флюорографический аппарат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35087" y="338490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Полилиния 26"/>
            <p:cNvSpPr/>
            <p:nvPr/>
          </p:nvSpPr>
          <p:spPr>
            <a:xfrm>
              <a:off x="322610" y="3563052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</a:t>
              </a: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2123518" y="338490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Полилиния 29"/>
            <p:cNvSpPr/>
            <p:nvPr/>
          </p:nvSpPr>
          <p:spPr>
            <a:xfrm>
              <a:off x="2311041" y="3563052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1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4127003" y="3394078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Полилиния 31"/>
            <p:cNvSpPr/>
            <p:nvPr/>
          </p:nvSpPr>
          <p:spPr>
            <a:xfrm>
              <a:off x="4314527" y="3572225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2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6125409" y="338489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Полилиния 33"/>
            <p:cNvSpPr/>
            <p:nvPr/>
          </p:nvSpPr>
          <p:spPr>
            <a:xfrm>
              <a:off x="6312932" y="3563041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3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8166429" y="3394078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Полилиния 35"/>
            <p:cNvSpPr/>
            <p:nvPr/>
          </p:nvSpPr>
          <p:spPr>
            <a:xfrm>
              <a:off x="8353952" y="3572225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4 </a:t>
              </a: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10103604" y="3394078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Полилиния 37"/>
            <p:cNvSpPr/>
            <p:nvPr/>
          </p:nvSpPr>
          <p:spPr>
            <a:xfrm>
              <a:off x="10291128" y="3572225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5 </a:t>
              </a:r>
            </a:p>
          </p:txBody>
        </p:sp>
      </p:grpSp>
      <p:pic>
        <p:nvPicPr>
          <p:cNvPr id="28" name="Picture 8" descr="C:\Users\Платные_услуги_519\Downloads\LogoGP23_1.png">
            <a:extLst>
              <a:ext uri="{FF2B5EF4-FFF2-40B4-BE49-F238E27FC236}">
                <a16:creationId xmlns="" xmlns:a16="http://schemas.microsoft.com/office/drawing/2014/main" id="{96DACAF0-B3E1-405A-9575-EAD7E1C4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244" y="6295948"/>
            <a:ext cx="861756" cy="56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олилиния 48"/>
          <p:cNvSpPr/>
          <p:nvPr/>
        </p:nvSpPr>
        <p:spPr>
          <a:xfrm>
            <a:off x="322610" y="5301330"/>
            <a:ext cx="1672655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rgbClr val="FFFF0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/>
            <a:r>
              <a:rPr lang="ru-RU" sz="1300" dirty="0"/>
              <a:t>Капитальный ремонт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2311041" y="5301330"/>
            <a:ext cx="1687710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rgbClr val="FFFF0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/>
            <a:r>
              <a:rPr lang="ru-RU" sz="1300" dirty="0"/>
              <a:t>Капитальный ремонт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8353952" y="5321600"/>
            <a:ext cx="1687710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Исправно и используется</a:t>
            </a:r>
          </a:p>
        </p:txBody>
      </p:sp>
      <p:sp>
        <p:nvSpPr>
          <p:cNvPr id="57" name="Полилиния 56"/>
          <p:cNvSpPr/>
          <p:nvPr/>
        </p:nvSpPr>
        <p:spPr>
          <a:xfrm>
            <a:off x="4387721" y="5313546"/>
            <a:ext cx="1687710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Исправно и используется</a:t>
            </a:r>
            <a:endParaRPr lang="ru-RU" sz="1300" kern="1200" dirty="0"/>
          </a:p>
        </p:txBody>
      </p:sp>
      <p:sp>
        <p:nvSpPr>
          <p:cNvPr id="59" name="Полилиния 58"/>
          <p:cNvSpPr/>
          <p:nvPr/>
        </p:nvSpPr>
        <p:spPr>
          <a:xfrm>
            <a:off x="10283205" y="5244006"/>
            <a:ext cx="1687710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rgbClr val="A1B7E1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Исправно и используется</a:t>
            </a:r>
            <a:r>
              <a:rPr lang="ru-RU" sz="1300" kern="1200" dirty="0"/>
              <a:t> </a:t>
            </a:r>
          </a:p>
        </p:txBody>
      </p:sp>
      <p:sp>
        <p:nvSpPr>
          <p:cNvPr id="61" name="Стрелка вниз 60"/>
          <p:cNvSpPr/>
          <p:nvPr/>
        </p:nvSpPr>
        <p:spPr>
          <a:xfrm>
            <a:off x="2912736" y="4634737"/>
            <a:ext cx="484632" cy="666587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низ 61"/>
          <p:cNvSpPr/>
          <p:nvPr/>
        </p:nvSpPr>
        <p:spPr>
          <a:xfrm>
            <a:off x="4924011" y="4643921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низ 62"/>
          <p:cNvSpPr/>
          <p:nvPr/>
        </p:nvSpPr>
        <p:spPr>
          <a:xfrm>
            <a:off x="8955491" y="4643920"/>
            <a:ext cx="484632" cy="64945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низ 63"/>
          <p:cNvSpPr/>
          <p:nvPr/>
        </p:nvSpPr>
        <p:spPr>
          <a:xfrm>
            <a:off x="6919396" y="4635970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низ 64"/>
          <p:cNvSpPr/>
          <p:nvPr/>
        </p:nvSpPr>
        <p:spPr>
          <a:xfrm>
            <a:off x="10892667" y="4643921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низ 65"/>
          <p:cNvSpPr/>
          <p:nvPr/>
        </p:nvSpPr>
        <p:spPr>
          <a:xfrm>
            <a:off x="916306" y="4635970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6370836" y="5321599"/>
            <a:ext cx="1687710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Исправно и используется</a:t>
            </a:r>
          </a:p>
        </p:txBody>
      </p:sp>
    </p:spTree>
    <p:extLst>
      <p:ext uri="{BB962C8B-B14F-4D97-AF65-F5344CB8AC3E}">
        <p14:creationId xmlns:p14="http://schemas.microsoft.com/office/powerpoint/2010/main" val="273552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64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Оборудование УЗИ диагностики</a:t>
            </a:r>
            <a:endParaRPr lang="ru-RU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35087" y="1252994"/>
            <a:ext cx="11843751" cy="3390927"/>
            <a:chOff x="135087" y="1252994"/>
            <a:chExt cx="11843751" cy="3390927"/>
          </a:xfrm>
        </p:grpSpPr>
        <p:sp>
          <p:nvSpPr>
            <p:cNvPr id="6" name="Полилиния 5"/>
            <p:cNvSpPr/>
            <p:nvPr/>
          </p:nvSpPr>
          <p:spPr>
            <a:xfrm>
              <a:off x="5913819" y="2324691"/>
              <a:ext cx="5033641" cy="1069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13039"/>
                  </a:lnTo>
                  <a:lnTo>
                    <a:pt x="5033641" y="913039"/>
                  </a:lnTo>
                  <a:lnTo>
                    <a:pt x="5033641" y="1069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олилиния 6"/>
            <p:cNvSpPr/>
            <p:nvPr/>
          </p:nvSpPr>
          <p:spPr>
            <a:xfrm>
              <a:off x="5913819" y="2324691"/>
              <a:ext cx="3096465" cy="1069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13039"/>
                  </a:lnTo>
                  <a:lnTo>
                    <a:pt x="3096465" y="913039"/>
                  </a:lnTo>
                  <a:lnTo>
                    <a:pt x="3096465" y="1069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5913819" y="2324691"/>
              <a:ext cx="1055445" cy="10602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03855"/>
                  </a:lnTo>
                  <a:lnTo>
                    <a:pt x="1055445" y="903855"/>
                  </a:lnTo>
                  <a:lnTo>
                    <a:pt x="1055445" y="106020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4970859" y="2324691"/>
              <a:ext cx="942959" cy="1069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942959" y="0"/>
                  </a:moveTo>
                  <a:lnTo>
                    <a:pt x="942959" y="913039"/>
                  </a:lnTo>
                  <a:lnTo>
                    <a:pt x="0" y="913039"/>
                  </a:lnTo>
                  <a:lnTo>
                    <a:pt x="0" y="1069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2967373" y="2324691"/>
              <a:ext cx="2946445" cy="10602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46445" y="0"/>
                  </a:moveTo>
                  <a:lnTo>
                    <a:pt x="2946445" y="903865"/>
                  </a:lnTo>
                  <a:lnTo>
                    <a:pt x="0" y="903865"/>
                  </a:lnTo>
                  <a:lnTo>
                    <a:pt x="0" y="106021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978942" y="2324691"/>
              <a:ext cx="4934876" cy="10602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934876" y="0"/>
                  </a:moveTo>
                  <a:lnTo>
                    <a:pt x="4934876" y="903865"/>
                  </a:lnTo>
                  <a:lnTo>
                    <a:pt x="0" y="903865"/>
                  </a:lnTo>
                  <a:lnTo>
                    <a:pt x="0" y="106021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11"/>
            <p:cNvSpPr/>
            <p:nvPr/>
          </p:nvSpPr>
          <p:spPr>
            <a:xfrm>
              <a:off x="5069963" y="125299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5181600" y="1431142"/>
              <a:ext cx="1787663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/>
              <a:r>
                <a:rPr lang="ru-RU" sz="1400" dirty="0"/>
                <a:t>УЗИ аппараты </a:t>
              </a:r>
            </a:p>
            <a:p>
              <a:pPr lvl="0"/>
              <a:r>
                <a:rPr lang="ru-RU" sz="1400" dirty="0"/>
                <a:t>Всего: 30</a:t>
              </a:r>
            </a:p>
            <a:p>
              <a:pPr lvl="0"/>
              <a:r>
                <a:rPr lang="ru-RU" sz="1400" dirty="0"/>
                <a:t>Экспертного класса:12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35087" y="338490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Полилиния 26"/>
            <p:cNvSpPr/>
            <p:nvPr/>
          </p:nvSpPr>
          <p:spPr>
            <a:xfrm>
              <a:off x="322610" y="3563052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</a:t>
              </a: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2123518" y="338490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Полилиния 29"/>
            <p:cNvSpPr/>
            <p:nvPr/>
          </p:nvSpPr>
          <p:spPr>
            <a:xfrm>
              <a:off x="2311041" y="3563052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1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4127003" y="3394078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Полилиния 31"/>
            <p:cNvSpPr/>
            <p:nvPr/>
          </p:nvSpPr>
          <p:spPr>
            <a:xfrm>
              <a:off x="4314527" y="3572225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2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6125409" y="3384894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Полилиния 33"/>
            <p:cNvSpPr/>
            <p:nvPr/>
          </p:nvSpPr>
          <p:spPr>
            <a:xfrm>
              <a:off x="6312932" y="3563041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3 </a:t>
              </a: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8166429" y="3394078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Полилиния 35"/>
            <p:cNvSpPr/>
            <p:nvPr/>
          </p:nvSpPr>
          <p:spPr>
            <a:xfrm>
              <a:off x="8353952" y="3572225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4 </a:t>
              </a: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10103604" y="3394078"/>
              <a:ext cx="1687710" cy="10716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Полилиния 37"/>
            <p:cNvSpPr/>
            <p:nvPr/>
          </p:nvSpPr>
          <p:spPr>
            <a:xfrm>
              <a:off x="10291128" y="3572225"/>
              <a:ext cx="1687710" cy="1071696"/>
            </a:xfrm>
            <a:custGeom>
              <a:avLst/>
              <a:gdLst>
                <a:gd name="connsiteX0" fmla="*/ 0 w 1687710"/>
                <a:gd name="connsiteY0" fmla="*/ 107170 h 1071696"/>
                <a:gd name="connsiteX1" fmla="*/ 107170 w 1687710"/>
                <a:gd name="connsiteY1" fmla="*/ 0 h 1071696"/>
                <a:gd name="connsiteX2" fmla="*/ 1580540 w 1687710"/>
                <a:gd name="connsiteY2" fmla="*/ 0 h 1071696"/>
                <a:gd name="connsiteX3" fmla="*/ 1687710 w 1687710"/>
                <a:gd name="connsiteY3" fmla="*/ 107170 h 1071696"/>
                <a:gd name="connsiteX4" fmla="*/ 1687710 w 1687710"/>
                <a:gd name="connsiteY4" fmla="*/ 964526 h 1071696"/>
                <a:gd name="connsiteX5" fmla="*/ 1580540 w 1687710"/>
                <a:gd name="connsiteY5" fmla="*/ 1071696 h 1071696"/>
                <a:gd name="connsiteX6" fmla="*/ 107170 w 1687710"/>
                <a:gd name="connsiteY6" fmla="*/ 1071696 h 1071696"/>
                <a:gd name="connsiteX7" fmla="*/ 0 w 1687710"/>
                <a:gd name="connsiteY7" fmla="*/ 964526 h 1071696"/>
                <a:gd name="connsiteX8" fmla="*/ 0 w 1687710"/>
                <a:gd name="connsiteY8" fmla="*/ 107170 h 107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710" h="1071696">
                  <a:moveTo>
                    <a:pt x="0" y="107170"/>
                  </a:moveTo>
                  <a:cubicBezTo>
                    <a:pt x="0" y="47982"/>
                    <a:pt x="47982" y="0"/>
                    <a:pt x="107170" y="0"/>
                  </a:cubicBezTo>
                  <a:lnTo>
                    <a:pt x="1580540" y="0"/>
                  </a:lnTo>
                  <a:cubicBezTo>
                    <a:pt x="1639728" y="0"/>
                    <a:pt x="1687710" y="47982"/>
                    <a:pt x="1687710" y="107170"/>
                  </a:cubicBezTo>
                  <a:lnTo>
                    <a:pt x="1687710" y="964526"/>
                  </a:lnTo>
                  <a:cubicBezTo>
                    <a:pt x="1687710" y="1023714"/>
                    <a:pt x="1639728" y="1071696"/>
                    <a:pt x="1580540" y="1071696"/>
                  </a:cubicBezTo>
                  <a:lnTo>
                    <a:pt x="107170" y="1071696"/>
                  </a:lnTo>
                  <a:cubicBezTo>
                    <a:pt x="47982" y="1071696"/>
                    <a:pt x="0" y="1023714"/>
                    <a:pt x="0" y="964526"/>
                  </a:cubicBezTo>
                  <a:lnTo>
                    <a:pt x="0" y="1071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19" tIns="80919" rIns="80919" bIns="80919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/>
                <a:t>ГП 23 филиал 5 </a:t>
              </a:r>
            </a:p>
          </p:txBody>
        </p:sp>
      </p:grpSp>
      <p:pic>
        <p:nvPicPr>
          <p:cNvPr id="28" name="Picture 8" descr="C:\Users\Платные_услуги_519\Downloads\LogoGP23_1.png">
            <a:extLst>
              <a:ext uri="{FF2B5EF4-FFF2-40B4-BE49-F238E27FC236}">
                <a16:creationId xmlns="" xmlns:a16="http://schemas.microsoft.com/office/drawing/2014/main" id="{96DACAF0-B3E1-405A-9575-EAD7E1C4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244" y="6295948"/>
            <a:ext cx="861756" cy="56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олилиния 48"/>
          <p:cNvSpPr/>
          <p:nvPr/>
        </p:nvSpPr>
        <p:spPr>
          <a:xfrm>
            <a:off x="331319" y="5301330"/>
            <a:ext cx="1687710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rgbClr val="FFFF0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/>
            <a:r>
              <a:rPr lang="ru-RU" sz="1300" dirty="0"/>
              <a:t>Капитальный ремонт здания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2311041" y="5301330"/>
            <a:ext cx="1684758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rgbClr val="FFFF0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/>
            <a:r>
              <a:rPr lang="ru-RU" sz="1300" dirty="0"/>
              <a:t>Капитальный ремонт здания</a:t>
            </a:r>
          </a:p>
        </p:txBody>
      </p:sp>
      <p:sp>
        <p:nvSpPr>
          <p:cNvPr id="55" name="Полилиния 54"/>
          <p:cNvSpPr/>
          <p:nvPr/>
        </p:nvSpPr>
        <p:spPr>
          <a:xfrm>
            <a:off x="8337384" y="5311195"/>
            <a:ext cx="1687710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6 шт.</a:t>
            </a:r>
            <a:endParaRPr lang="ru-RU" sz="1300" kern="1200" dirty="0"/>
          </a:p>
        </p:txBody>
      </p:sp>
      <p:sp>
        <p:nvSpPr>
          <p:cNvPr id="57" name="Полилиния 56"/>
          <p:cNvSpPr/>
          <p:nvPr/>
        </p:nvSpPr>
        <p:spPr>
          <a:xfrm>
            <a:off x="6329158" y="5301323"/>
            <a:ext cx="1687709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4 шт.</a:t>
            </a:r>
          </a:p>
        </p:txBody>
      </p:sp>
      <p:sp>
        <p:nvSpPr>
          <p:cNvPr id="59" name="Полилиния 58"/>
          <p:cNvSpPr/>
          <p:nvPr/>
        </p:nvSpPr>
        <p:spPr>
          <a:xfrm>
            <a:off x="10291128" y="5306314"/>
            <a:ext cx="1687710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rgbClr val="A1B7E1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16 шт.</a:t>
            </a:r>
            <a:endParaRPr lang="ru-RU" sz="1300" kern="1200" dirty="0"/>
          </a:p>
        </p:txBody>
      </p:sp>
      <p:sp>
        <p:nvSpPr>
          <p:cNvPr id="61" name="Стрелка вниз 60"/>
          <p:cNvSpPr/>
          <p:nvPr/>
        </p:nvSpPr>
        <p:spPr>
          <a:xfrm>
            <a:off x="2912076" y="4634737"/>
            <a:ext cx="484632" cy="666587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низ 61"/>
          <p:cNvSpPr/>
          <p:nvPr/>
        </p:nvSpPr>
        <p:spPr>
          <a:xfrm>
            <a:off x="4905902" y="4643921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низ 62"/>
          <p:cNvSpPr/>
          <p:nvPr/>
        </p:nvSpPr>
        <p:spPr>
          <a:xfrm>
            <a:off x="8955491" y="4643921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низ 63"/>
          <p:cNvSpPr/>
          <p:nvPr/>
        </p:nvSpPr>
        <p:spPr>
          <a:xfrm>
            <a:off x="6920055" y="4645742"/>
            <a:ext cx="484632" cy="65558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низ 64"/>
          <p:cNvSpPr/>
          <p:nvPr/>
        </p:nvSpPr>
        <p:spPr>
          <a:xfrm>
            <a:off x="10892667" y="4643921"/>
            <a:ext cx="484632" cy="65740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низ 65"/>
          <p:cNvSpPr/>
          <p:nvPr/>
        </p:nvSpPr>
        <p:spPr>
          <a:xfrm>
            <a:off x="927707" y="4634737"/>
            <a:ext cx="484632" cy="666587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4271913" y="5301324"/>
            <a:ext cx="1687709" cy="582309"/>
          </a:xfrm>
          <a:custGeom>
            <a:avLst/>
            <a:gdLst>
              <a:gd name="connsiteX0" fmla="*/ 0 w 1687710"/>
              <a:gd name="connsiteY0" fmla="*/ 107170 h 1071696"/>
              <a:gd name="connsiteX1" fmla="*/ 107170 w 1687710"/>
              <a:gd name="connsiteY1" fmla="*/ 0 h 1071696"/>
              <a:gd name="connsiteX2" fmla="*/ 1580540 w 1687710"/>
              <a:gd name="connsiteY2" fmla="*/ 0 h 1071696"/>
              <a:gd name="connsiteX3" fmla="*/ 1687710 w 1687710"/>
              <a:gd name="connsiteY3" fmla="*/ 107170 h 1071696"/>
              <a:gd name="connsiteX4" fmla="*/ 1687710 w 1687710"/>
              <a:gd name="connsiteY4" fmla="*/ 964526 h 1071696"/>
              <a:gd name="connsiteX5" fmla="*/ 1580540 w 1687710"/>
              <a:gd name="connsiteY5" fmla="*/ 1071696 h 1071696"/>
              <a:gd name="connsiteX6" fmla="*/ 107170 w 1687710"/>
              <a:gd name="connsiteY6" fmla="*/ 1071696 h 1071696"/>
              <a:gd name="connsiteX7" fmla="*/ 0 w 1687710"/>
              <a:gd name="connsiteY7" fmla="*/ 964526 h 1071696"/>
              <a:gd name="connsiteX8" fmla="*/ 0 w 1687710"/>
              <a:gd name="connsiteY8" fmla="*/ 107170 h 10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710" h="1071696">
                <a:moveTo>
                  <a:pt x="0" y="107170"/>
                </a:moveTo>
                <a:cubicBezTo>
                  <a:pt x="0" y="47982"/>
                  <a:pt x="47982" y="0"/>
                  <a:pt x="107170" y="0"/>
                </a:cubicBezTo>
                <a:lnTo>
                  <a:pt x="1580540" y="0"/>
                </a:lnTo>
                <a:cubicBezTo>
                  <a:pt x="1639728" y="0"/>
                  <a:pt x="1687710" y="47982"/>
                  <a:pt x="1687710" y="107170"/>
                </a:cubicBezTo>
                <a:lnTo>
                  <a:pt x="1687710" y="964526"/>
                </a:lnTo>
                <a:cubicBezTo>
                  <a:pt x="1687710" y="1023714"/>
                  <a:pt x="1639728" y="1071696"/>
                  <a:pt x="1580540" y="1071696"/>
                </a:cubicBezTo>
                <a:lnTo>
                  <a:pt x="107170" y="1071696"/>
                </a:lnTo>
                <a:cubicBezTo>
                  <a:pt x="47982" y="1071696"/>
                  <a:pt x="0" y="1023714"/>
                  <a:pt x="0" y="964526"/>
                </a:cubicBezTo>
                <a:lnTo>
                  <a:pt x="0" y="10717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919" tIns="80919" rIns="80919" bIns="8091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/>
              <a:t>4 шт.</a:t>
            </a:r>
          </a:p>
        </p:txBody>
      </p:sp>
    </p:spTree>
    <p:extLst>
      <p:ext uri="{BB962C8B-B14F-4D97-AF65-F5344CB8AC3E}">
        <p14:creationId xmlns:p14="http://schemas.microsoft.com/office/powerpoint/2010/main" val="22480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Платные_услуги_519\Downloads\LogoGP23_1.png">
            <a:extLst>
              <a:ext uri="{FF2B5EF4-FFF2-40B4-BE49-F238E27FC236}">
                <a16:creationId xmlns="" xmlns:a16="http://schemas.microsoft.com/office/drawing/2014/main" id="{96DACAF0-B3E1-405A-9575-EAD7E1C4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597" y="6133226"/>
            <a:ext cx="861748" cy="56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984596"/>
              </p:ext>
            </p:extLst>
          </p:nvPr>
        </p:nvGraphicFramePr>
        <p:xfrm>
          <a:off x="838200" y="125595"/>
          <a:ext cx="113538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Овал 1"/>
          <p:cNvSpPr/>
          <p:nvPr/>
        </p:nvSpPr>
        <p:spPr>
          <a:xfrm>
            <a:off x="5568778" y="1021492"/>
            <a:ext cx="1318054" cy="5111734"/>
          </a:xfrm>
          <a:prstGeom prst="ellipse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3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3020"/>
            <a:ext cx="11416553" cy="12460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ВЕТЕРАНЫ</a:t>
            </a:r>
            <a:r>
              <a:rPr lang="ru-RU" sz="2800" dirty="0"/>
              <a:t> </a:t>
            </a:r>
            <a:r>
              <a:rPr lang="ru-RU" sz="2800" b="1" dirty="0"/>
              <a:t>ВОВ и лица к ним приравненные</a:t>
            </a:r>
          </a:p>
        </p:txBody>
      </p:sp>
      <p:pic>
        <p:nvPicPr>
          <p:cNvPr id="5" name="Picture 8" descr="C:\Users\Платные_услуги_519\Downloads\LogoGP23_1.png">
            <a:extLst>
              <a:ext uri="{FF2B5EF4-FFF2-40B4-BE49-F238E27FC236}">
                <a16:creationId xmlns="" xmlns:a16="http://schemas.microsoft.com/office/drawing/2014/main" id="{96DACAF0-B3E1-405A-9575-EAD7E1C4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245" y="6273886"/>
            <a:ext cx="861756" cy="56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095176"/>
              </p:ext>
            </p:extLst>
          </p:nvPr>
        </p:nvGraphicFramePr>
        <p:xfrm>
          <a:off x="785996" y="1757711"/>
          <a:ext cx="9647791" cy="2872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67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01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01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01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901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9015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015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9015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34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ГП 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Филиал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Филиал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Филиал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Филиал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Филиал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 по АЦ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Инвалиды Великой Отечественной войны 1941-1945 годов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Участники Великой Отечественной войны 1941-1945 годов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0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Вдовы (вдовцы) умерших инвалидов и ветеранов Великой Отечественной войны 1941-1945       годов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0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Лица, награжденные знаком «Жителю блокадного                            Ленинграда»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Труженики тыла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204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Бывшие несовершеннолетние узники концлагерей, гетто, других мест принудительного содержания, созданных фашистами и их союзниками в период Второй мировой войны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06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203" y="176462"/>
            <a:ext cx="5136325" cy="660935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Структура по группам инвалидности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58534"/>
              </p:ext>
            </p:extLst>
          </p:nvPr>
        </p:nvGraphicFramePr>
        <p:xfrm>
          <a:off x="1053567" y="693018"/>
          <a:ext cx="8191559" cy="26481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22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38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44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722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22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226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7226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6194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413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инвалидности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ГП 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Филиал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Филиал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Филиал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Филиал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Филиал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АЦ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13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Инвалиды 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13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Инвалиды 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13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Инвалиды </a:t>
                      </a:r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13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Дети-инвалиды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1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Объект 9">
            <a:extLst>
              <a:ext uri="{FF2B5EF4-FFF2-40B4-BE49-F238E27FC236}">
                <a16:creationId xmlns="" xmlns:a16="http://schemas.microsoft.com/office/drawing/2014/main" id="{5A1BAE19-C5D6-4811-81DE-E53CBFB1B5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460886"/>
              </p:ext>
            </p:extLst>
          </p:nvPr>
        </p:nvGraphicFramePr>
        <p:xfrm>
          <a:off x="2548891" y="3461542"/>
          <a:ext cx="5959842" cy="3396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29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7835" y="842898"/>
            <a:ext cx="8596668" cy="429928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Анализ выполнения </a:t>
            </a:r>
            <a:r>
              <a:rPr lang="ru-RU" sz="2400" dirty="0" err="1"/>
              <a:t>госзадания</a:t>
            </a:r>
            <a:r>
              <a:rPr lang="ru-RU" sz="2400" dirty="0"/>
              <a:t> за 2023 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77515"/>
              </p:ext>
            </p:extLst>
          </p:nvPr>
        </p:nvGraphicFramePr>
        <p:xfrm>
          <a:off x="770021" y="1645250"/>
          <a:ext cx="9675705" cy="316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24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7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72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72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72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372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726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968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1462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Показатели </a:t>
                      </a:r>
                      <a:r>
                        <a:rPr lang="ru-RU" sz="1200" u="none" strike="noStrike" dirty="0" err="1">
                          <a:effectLst/>
                        </a:rPr>
                        <a:t>госзадания</a:t>
                      </a:r>
                      <a:r>
                        <a:rPr lang="ru-RU" sz="1200" u="none" strike="noStrike" dirty="0">
                          <a:effectLst/>
                        </a:rPr>
                        <a:t> за 2023 г.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ГП 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Филиал 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Филиал 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Филиал 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Филиал 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Филиал 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по АЦ</a:t>
                      </a: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План посещений на 2023 год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271 275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135 329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141 581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124 840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92 457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373 906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1 139 398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Фактическое количество посещений за 2023 год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390 487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191 866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183 033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164 030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146 675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575 522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1 651 613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% выполнения плана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Из них - план посещений с профилактической целью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72529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221009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Фактическое количество посещений с профилактической целью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153501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78275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76318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72121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262133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709 877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% выполнения плана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277,9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376,5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361,4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321,2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План посещений по </a:t>
                      </a:r>
                      <a:r>
                        <a:rPr lang="ru-RU" sz="1200" u="none" strike="noStrike" dirty="0" err="1">
                          <a:effectLst/>
                        </a:rPr>
                        <a:t>неоложной</a:t>
                      </a:r>
                      <a:r>
                        <a:rPr lang="ru-RU" sz="1200" u="none" strike="noStrike" dirty="0">
                          <a:effectLst/>
                        </a:rPr>
                        <a:t> помощи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1 428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1 972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6 000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Фактическое количество посещений по неотложной помощи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19 261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11 906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32 647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% выполнения плана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1348,8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603,8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544,1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План обращений по заболеванию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103 442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51 603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53 987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47 604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35 255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142 580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434 471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Фактическое количество обращений по заболеванию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101 678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51 425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46 889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41 619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35 857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135 037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412 505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% выполнения плана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5" marR="8245" marT="8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29B430-4FF9-44D1-A2B9-81829DF5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027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Профилактическая работа ГБУЗ «ГП № 23 ДЗМ»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6A4D9888-A786-429D-A6D5-AE28860198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080975"/>
              </p:ext>
            </p:extLst>
          </p:nvPr>
        </p:nvGraphicFramePr>
        <p:xfrm>
          <a:off x="536895" y="813731"/>
          <a:ext cx="10884017" cy="498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04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934" y="98611"/>
            <a:ext cx="9743618" cy="1364429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 algn="ctr"/>
            <a:r>
              <a:rPr lang="ru-RU" sz="2400" b="1" dirty="0"/>
              <a:t>Летний тест здоровья – проведение диспансеризации в павильоне в парке «Сквер у метро </a:t>
            </a:r>
            <a:r>
              <a:rPr lang="ru-RU" sz="2400" b="1" dirty="0" err="1"/>
              <a:t>Некрасовка</a:t>
            </a:r>
            <a:r>
              <a:rPr lang="ru-RU" sz="2400" b="1" dirty="0"/>
              <a:t>»</a:t>
            </a:r>
            <a:br>
              <a:rPr lang="ru-RU" sz="2400" b="1" dirty="0"/>
            </a:br>
            <a:r>
              <a:rPr lang="ru-RU" sz="2400" b="1" dirty="0"/>
              <a:t>В «Павильоне здоровья»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3" y="1631860"/>
            <a:ext cx="5548790" cy="4152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9000" y="1819175"/>
            <a:ext cx="44502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Прошли обследование в «Павильоне</a:t>
            </a:r>
          </a:p>
          <a:p>
            <a:r>
              <a:rPr lang="ru-RU" dirty="0"/>
              <a:t>Здоровья» в 2023 г. </a:t>
            </a:r>
            <a:r>
              <a:rPr lang="ru-RU" dirty="0" smtClean="0"/>
              <a:t>- 6957 </a:t>
            </a:r>
            <a:r>
              <a:rPr lang="ru-RU" dirty="0"/>
              <a:t>человек,</a:t>
            </a:r>
          </a:p>
          <a:p>
            <a:r>
              <a:rPr lang="ru-RU" dirty="0"/>
              <a:t>Из них:</a:t>
            </a:r>
          </a:p>
          <a:p>
            <a:r>
              <a:rPr lang="ru-RU" dirty="0"/>
              <a:t>5067 человек прошли базовый «чек-ап»</a:t>
            </a:r>
          </a:p>
          <a:p>
            <a:r>
              <a:rPr lang="ru-RU" dirty="0"/>
              <a:t>1890 – углубленный «чек-ап» - после </a:t>
            </a:r>
          </a:p>
          <a:p>
            <a:r>
              <a:rPr lang="ru-RU" dirty="0"/>
              <a:t>перенесенного </a:t>
            </a:r>
            <a:r>
              <a:rPr lang="en-US" dirty="0" err="1"/>
              <a:t>Covid</a:t>
            </a:r>
            <a:r>
              <a:rPr lang="ru-RU" dirty="0"/>
              <a:t>-19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5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7" y="0"/>
            <a:ext cx="12342253" cy="71896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62896" y="4670612"/>
            <a:ext cx="1759436" cy="1777640"/>
          </a:xfrm>
          <a:prstGeom prst="rect">
            <a:avLst/>
          </a:prstGeom>
          <a:blipFill rotWithShape="1">
            <a:blip r:embed="rId3"/>
            <a:srcRect/>
            <a:stretch>
              <a:fillRect t="-3036" b="1"/>
            </a:stretch>
          </a:blipFill>
          <a:effectLst>
            <a:outerShdw blurRad="50800" dist="381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5" name="Рисунок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1280" y="1392168"/>
            <a:ext cx="1984974" cy="144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8571" y="1738648"/>
            <a:ext cx="2022257" cy="114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4261280" y="610793"/>
            <a:ext cx="2975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Год постройки – 1995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Площадь – 5 902,8 м</a:t>
            </a:r>
            <a:r>
              <a:rPr lang="ru-RU" sz="1400" b="1" i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Прикрепленное население: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35 559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229" y="44197"/>
            <a:ext cx="2984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Год постройки – 1968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Площадь – 3 276,0 м</a:t>
            </a:r>
            <a:r>
              <a:rPr lang="ru-RU" sz="1400" b="1" i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Прикрепленное население: 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32 803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617" y="3243101"/>
            <a:ext cx="4614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7030A0"/>
                </a:solidFill>
              </a:rPr>
              <a:t>. Открыт после капитального ремонта 25.09.2023 г.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48753" y="326315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653553" y="326315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8266729" y="569097"/>
            <a:ext cx="29750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Год постройки – 2016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Площадь – 10 842,4 м</a:t>
            </a:r>
            <a:r>
              <a:rPr lang="ru-RU" sz="1400" b="1" i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Прикрепленное население: 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	Взрослое: 71 374 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	Детское: 26 873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28571" y="3540152"/>
            <a:ext cx="2975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Год постройки – 2000 Площадь – 6 654,5 м</a:t>
            </a:r>
            <a:r>
              <a:rPr lang="ru-RU" sz="1400" b="1" i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Прикрепленное население: 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24 294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22332" y="5321268"/>
            <a:ext cx="2975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Год постройки – 2002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Площадь – 11 472,5 м</a:t>
            </a:r>
            <a:r>
              <a:rPr lang="ru-RU" sz="1400" b="1" i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Прикрепленное население: 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71 280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44" y="4833481"/>
            <a:ext cx="2345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Год постройки – 1969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Площадь – 3 236,9 м</a:t>
            </a:r>
            <a:r>
              <a:rPr lang="ru-RU" sz="1400" b="1" i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Прикрепленное население: 37 202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9885" y="1170352"/>
            <a:ext cx="4305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7030A0"/>
                </a:solidFill>
              </a:rPr>
              <a:t>Открыт после капитального ремонта 18.09.2023 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16165A-2117-5133-300F-81F5EDDF77FF}"/>
              </a:ext>
            </a:extLst>
          </p:cNvPr>
          <p:cNvSpPr txBox="1"/>
          <p:nvPr/>
        </p:nvSpPr>
        <p:spPr>
          <a:xfrm>
            <a:off x="4172451" y="1456165"/>
            <a:ext cx="399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FF0000"/>
                </a:solidFill>
              </a:rPr>
              <a:t>Закрыто на капитальный ремонт 27.11.2023 г.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4760781-AAE4-F801-8782-904B18B591DA}"/>
              </a:ext>
            </a:extLst>
          </p:cNvPr>
          <p:cNvSpPr txBox="1"/>
          <p:nvPr/>
        </p:nvSpPr>
        <p:spPr>
          <a:xfrm>
            <a:off x="4166066" y="4217260"/>
            <a:ext cx="399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FF0000"/>
                </a:solidFill>
              </a:rPr>
              <a:t>Закрыто на капитальный ремонт 25.12.2023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70EDB37-8691-44F5-9A51-9A4C3E74C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293" y="5075067"/>
            <a:ext cx="2288092" cy="102964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CFA6318-06E6-2EAE-83AC-A4E9AF4428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1" y="1533768"/>
            <a:ext cx="2113373" cy="116625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921B85D7-A936-D052-4B3B-353C7B9A78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3"/>
          <a:stretch/>
        </p:blipFill>
        <p:spPr>
          <a:xfrm>
            <a:off x="488571" y="3563362"/>
            <a:ext cx="1410789" cy="12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1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3F7101-26A1-4E7B-8EC1-5D99D122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99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Выполнение плана вакцинации в 2023 г.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353257"/>
              </p:ext>
            </p:extLst>
          </p:nvPr>
        </p:nvGraphicFramePr>
        <p:xfrm>
          <a:off x="495300" y="959090"/>
          <a:ext cx="9380219" cy="485878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1200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27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928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80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65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73835">
                <a:tc rowSpan="2"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>
                          <a:effectLst/>
                        </a:rPr>
                        <a:t> Вакцина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>
                          <a:effectLst/>
                        </a:rPr>
                        <a:t>Всего по АЦ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Филиал 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5" marR="6235" marT="623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43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Выполнено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Выполнено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911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Вакцинация и ревакцинация против дифтерии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6250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6476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813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813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911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Вакцинация и ревакцинация против столбняка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6250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6447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813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813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911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Вакцинация и ревакцинация против кори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3890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3910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911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Вакцинация и ревакцинация против краснухи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589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Вакцинация против гепатита 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5509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7722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1020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1020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911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Вакцинация и ревакцинация против гепатита 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955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Прививки против гриппа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152500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23916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955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Прививки против ковида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2379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47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0784" y="594972"/>
            <a:ext cx="4510263" cy="5851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Вакцинация </a:t>
            </a:r>
            <a:r>
              <a:rPr lang="ru-RU" sz="2800" b="1" dirty="0" smtClean="0"/>
              <a:t>с </a:t>
            </a:r>
            <a:r>
              <a:rPr lang="ru-RU" sz="2800" b="1" dirty="0"/>
              <a:t>участием </a:t>
            </a:r>
            <a:br>
              <a:rPr lang="ru-RU" sz="2800" b="1" dirty="0"/>
            </a:br>
            <a:r>
              <a:rPr lang="ru-RU" sz="2800" b="1" dirty="0"/>
              <a:t>мобильных бригад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" y="96185"/>
            <a:ext cx="5220372" cy="369617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66" y="1495765"/>
            <a:ext cx="2477613" cy="397813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1116330" y="4067489"/>
            <a:ext cx="563006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Вакцинация от гриппа мобильной бригадой</a:t>
            </a:r>
          </a:p>
          <a:p>
            <a:r>
              <a:rPr lang="ru-RU" b="1" dirty="0"/>
              <a:t>у станции м. «</a:t>
            </a:r>
            <a:r>
              <a:rPr lang="ru-RU" b="1" dirty="0" err="1"/>
              <a:t>Некрасовка</a:t>
            </a:r>
            <a:r>
              <a:rPr lang="ru-RU" b="1" dirty="0" smtClean="0"/>
              <a:t>»  </a:t>
            </a:r>
          </a:p>
          <a:p>
            <a:r>
              <a:rPr lang="ru-RU" b="1" dirty="0" smtClean="0"/>
              <a:t>Вакцинировано </a:t>
            </a:r>
            <a:r>
              <a:rPr lang="ru-RU" b="1" dirty="0"/>
              <a:t>– 9528 </a:t>
            </a:r>
            <a:r>
              <a:rPr lang="ru-RU" b="1" dirty="0" smtClean="0"/>
              <a:t>человек; </a:t>
            </a:r>
          </a:p>
          <a:p>
            <a:endParaRPr lang="ru-RU" b="1" dirty="0" smtClean="0"/>
          </a:p>
          <a:p>
            <a:r>
              <a:rPr lang="ru-RU" b="1" dirty="0" smtClean="0"/>
              <a:t>Вакцинация </a:t>
            </a:r>
            <a:r>
              <a:rPr lang="ru-RU" b="1" dirty="0"/>
              <a:t>маломобильных пациентов на дому</a:t>
            </a:r>
          </a:p>
          <a:p>
            <a:r>
              <a:rPr lang="ru-RU" b="1" dirty="0" smtClean="0"/>
              <a:t>- грипп </a:t>
            </a:r>
            <a:r>
              <a:rPr lang="ru-RU" b="1" dirty="0"/>
              <a:t>– </a:t>
            </a:r>
            <a:r>
              <a:rPr lang="ru-RU" b="1" dirty="0" smtClean="0"/>
              <a:t>1196;</a:t>
            </a:r>
            <a:endParaRPr lang="ru-RU" b="1" dirty="0"/>
          </a:p>
          <a:p>
            <a:r>
              <a:rPr lang="ru-RU" b="1" dirty="0" smtClean="0"/>
              <a:t>- </a:t>
            </a:r>
            <a:r>
              <a:rPr lang="ru-RU" b="1" dirty="0" err="1" smtClean="0"/>
              <a:t>пневмо</a:t>
            </a:r>
            <a:r>
              <a:rPr lang="ru-RU" b="1" dirty="0" smtClean="0"/>
              <a:t> </a:t>
            </a:r>
            <a:r>
              <a:rPr lang="ru-RU" b="1" dirty="0"/>
              <a:t>– </a:t>
            </a:r>
            <a:r>
              <a:rPr lang="ru-RU" b="1" dirty="0" smtClean="0"/>
              <a:t>403;</a:t>
            </a:r>
          </a:p>
          <a:p>
            <a:r>
              <a:rPr lang="ru-RU" b="1" dirty="0"/>
              <a:t>-</a:t>
            </a:r>
            <a:r>
              <a:rPr lang="ru-RU" b="1" dirty="0" smtClean="0"/>
              <a:t> АКДС – 70;</a:t>
            </a:r>
          </a:p>
          <a:p>
            <a:r>
              <a:rPr lang="ru-RU" b="1" dirty="0" smtClean="0"/>
              <a:t>- корь – 40.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164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5072" y="93567"/>
            <a:ext cx="6977128" cy="4369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Школы для пациентов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509502" y="681389"/>
            <a:ext cx="5912586" cy="253307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 2023 г. возобновились занятия в школах для пациентов.</a:t>
            </a:r>
          </a:p>
          <a:p>
            <a:r>
              <a:rPr lang="ru-RU" dirty="0"/>
              <a:t>Школа сахарного </a:t>
            </a:r>
            <a:r>
              <a:rPr lang="ru-RU" dirty="0" smtClean="0"/>
              <a:t>диабета: проведено </a:t>
            </a:r>
            <a:r>
              <a:rPr lang="ru-RU" dirty="0"/>
              <a:t>10 </a:t>
            </a:r>
            <a:r>
              <a:rPr lang="ru-RU" dirty="0" smtClean="0"/>
              <a:t>занятий, </a:t>
            </a:r>
            <a:r>
              <a:rPr lang="ru-RU" dirty="0"/>
              <a:t>о</a:t>
            </a:r>
            <a:r>
              <a:rPr lang="ru-RU" dirty="0" smtClean="0"/>
              <a:t>бучено </a:t>
            </a:r>
            <a:r>
              <a:rPr lang="ru-RU" dirty="0"/>
              <a:t>73 </a:t>
            </a:r>
            <a:r>
              <a:rPr lang="ru-RU" dirty="0" smtClean="0"/>
              <a:t>пациента.</a:t>
            </a:r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" y="77944"/>
            <a:ext cx="2477239" cy="330298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" y="3556027"/>
            <a:ext cx="2477239" cy="319477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36" y="2579086"/>
            <a:ext cx="2723204" cy="36309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934557" y="6381473"/>
            <a:ext cx="31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Проведение школы диабета</a:t>
            </a:r>
          </a:p>
        </p:txBody>
      </p:sp>
    </p:spTree>
    <p:extLst>
      <p:ext uri="{BB962C8B-B14F-4D97-AF65-F5344CB8AC3E}">
        <p14:creationId xmlns:p14="http://schemas.microsoft.com/office/powerpoint/2010/main" val="17341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1219" y="207636"/>
            <a:ext cx="7085160" cy="12784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Проведение школ и акций отделением </a:t>
            </a:r>
            <a:br>
              <a:rPr lang="ru-RU" sz="2800" b="1" dirty="0"/>
            </a:br>
            <a:r>
              <a:rPr lang="ru-RU" sz="2800" b="1" dirty="0"/>
              <a:t>медицинской профилактики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664377" y="2040389"/>
            <a:ext cx="6044981" cy="2372952"/>
          </a:xfrm>
        </p:spPr>
        <p:txBody>
          <a:bodyPr/>
          <a:lstStyle/>
          <a:p>
            <a:pPr algn="just"/>
            <a:r>
              <a:rPr lang="ru-RU" dirty="0"/>
              <a:t>Отделением профилактики организовано участие в  18 международных и всероссийских акциях, в которых приняло участие 404 человека</a:t>
            </a:r>
          </a:p>
          <a:p>
            <a:r>
              <a:rPr lang="ru-RU" dirty="0"/>
              <a:t>Проведено 12 занятий в школе профилактики инфаркта и </a:t>
            </a:r>
            <a:r>
              <a:rPr lang="ru-RU" dirty="0" smtClean="0"/>
              <a:t>инсульта: обучение </a:t>
            </a:r>
            <a:r>
              <a:rPr lang="ru-RU" dirty="0"/>
              <a:t>прошли 133 </a:t>
            </a:r>
            <a:r>
              <a:rPr lang="ru-RU" dirty="0" smtClean="0"/>
              <a:t>пациента.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7093"/>
            <a:ext cx="3402227" cy="2551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387"/>
            <a:ext cx="3402227" cy="25516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33" y="6432924"/>
            <a:ext cx="6761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Проведение школы профилактики инфарктов и инсультов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7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006" y="123181"/>
            <a:ext cx="11869270" cy="892851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86510" y="578862"/>
            <a:ext cx="2533090" cy="12039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Тренировки долголетия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4313984" y="932389"/>
            <a:ext cx="72008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4313984" y="1347957"/>
            <a:ext cx="72008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130598" y="811491"/>
            <a:ext cx="282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Головное учреждение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8448" y="1307255"/>
            <a:ext cx="138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Филиал 1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7661686" y="430274"/>
            <a:ext cx="3204883" cy="14747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Количество постоянно занимающихся 264 человека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79177" y="1934150"/>
            <a:ext cx="2540424" cy="119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Скандинавская ходьба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313984" y="2461251"/>
            <a:ext cx="72008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417875" y="2382999"/>
            <a:ext cx="149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Филиал 1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7630310" y="1755757"/>
            <a:ext cx="3236259" cy="14109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Количество постоянно занимающихся 160 </a:t>
            </a:r>
            <a:r>
              <a:rPr lang="ru-RU" dirty="0" smtClean="0"/>
              <a:t>чел</a:t>
            </a:r>
            <a:endParaRPr lang="ru-RU" dirty="0"/>
          </a:p>
        </p:txBody>
      </p:sp>
      <p:pic>
        <p:nvPicPr>
          <p:cNvPr id="1026" name="Picture 2" descr="C:\Users\Сергей\Desktop\Фото ГП 23\30221287_661035174244399_4163052078492549120_n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1" y="3247086"/>
            <a:ext cx="5149044" cy="345089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3396011" y="-87003"/>
            <a:ext cx="5868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Московское долголетие - совместный проект с ЦСО для москвичей старше 55 лет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4" name="Picture 6" descr="https://kartinki.pics/uploads/posts/2022-12/thumbs/1671757526_kartinkin-net-p-skandinavskaya-khodba-kartinki-instagram-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31" y="3247086"/>
            <a:ext cx="5007248" cy="345089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8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AAC22D-0FEC-F04B-3B1E-2FDFFC561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95250"/>
            <a:ext cx="8596668" cy="506931"/>
          </a:xfrm>
        </p:spPr>
        <p:txBody>
          <a:bodyPr>
            <a:norm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Школы здоровья в центрах Московского долголетия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47AFEB17-ABE2-0FF5-7B31-2E93A73B02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187723"/>
              </p:ext>
            </p:extLst>
          </p:nvPr>
        </p:nvGraphicFramePr>
        <p:xfrm>
          <a:off x="4868460" y="745958"/>
          <a:ext cx="5224230" cy="231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650">
                  <a:extLst>
                    <a:ext uri="{9D8B030D-6E8A-4147-A177-3AD203B41FA5}">
                      <a16:colId xmlns="" xmlns:a16="http://schemas.microsoft.com/office/drawing/2014/main" val="2241070488"/>
                    </a:ext>
                  </a:extLst>
                </a:gridCol>
                <a:gridCol w="2030892">
                  <a:extLst>
                    <a:ext uri="{9D8B030D-6E8A-4147-A177-3AD203B41FA5}">
                      <a16:colId xmlns="" xmlns:a16="http://schemas.microsoft.com/office/drawing/2014/main" val="1992398616"/>
                    </a:ext>
                  </a:extLst>
                </a:gridCol>
                <a:gridCol w="1778688">
                  <a:extLst>
                    <a:ext uri="{9D8B030D-6E8A-4147-A177-3AD203B41FA5}">
                      <a16:colId xmlns="" xmlns:a16="http://schemas.microsoft.com/office/drawing/2014/main" val="2143851204"/>
                    </a:ext>
                  </a:extLst>
                </a:gridCol>
              </a:tblGrid>
              <a:tr h="64999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лекций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слушателей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9417223"/>
                  </a:ext>
                </a:extLst>
              </a:tr>
              <a:tr h="41622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Жулебино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053868705"/>
                  </a:ext>
                </a:extLst>
              </a:tr>
              <a:tr h="41622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Некрасовка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782070259"/>
                  </a:ext>
                </a:extLst>
              </a:tr>
              <a:tr h="41622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Рязанский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256896923"/>
                  </a:ext>
                </a:extLst>
              </a:tr>
              <a:tr h="41622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382050631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3E3DBC7-3FBD-0285-7B02-689D9353AA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83" y="3460284"/>
            <a:ext cx="3338571" cy="250392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3C80548-2E90-D89E-D11A-050D95770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5" y="3460284"/>
            <a:ext cx="3368675" cy="25134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38361CF-E87B-B3B7-A78C-4113AFE038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5" y="711668"/>
            <a:ext cx="3368675" cy="231487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AutoShape 2" descr="blob:https://web.whatsapp.com/a6a8328b-1c50-4941-ae4a-7025bf5f39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77" y="3460284"/>
            <a:ext cx="3330402" cy="249780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1154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9290"/>
            <a:ext cx="10515600" cy="5313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ТМЦ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942" y="1207168"/>
            <a:ext cx="7392053" cy="550022"/>
          </a:xfrm>
        </p:spPr>
        <p:txBody>
          <a:bodyPr>
            <a:normAutofit/>
          </a:bodyPr>
          <a:lstStyle/>
          <a:p>
            <a:r>
              <a:rPr lang="ru-RU" dirty="0"/>
              <a:t>Проведено ТМЦ консультаций в количестве 50987 за 2023 год.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53" y="2363722"/>
            <a:ext cx="2594919" cy="34598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8" y="1784406"/>
            <a:ext cx="2446912" cy="326254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111843" y="2865658"/>
            <a:ext cx="10515600" cy="5500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Дистанционное закрытие листков временной </a:t>
            </a:r>
          </a:p>
          <a:p>
            <a:pPr marL="0" indent="0">
              <a:buNone/>
            </a:pPr>
            <a:r>
              <a:rPr lang="ru-RU" sz="1400" dirty="0"/>
              <a:t>нетрудоспособности  - закрыто 29134 ЛН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6308" y="2040211"/>
            <a:ext cx="3555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Врачами филиала 3 проведено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2424 телемедицинских консультации</a:t>
            </a:r>
          </a:p>
        </p:txBody>
      </p:sp>
    </p:spTree>
    <p:extLst>
      <p:ext uri="{BB962C8B-B14F-4D97-AF65-F5344CB8AC3E}">
        <p14:creationId xmlns:p14="http://schemas.microsoft.com/office/powerpoint/2010/main" val="37937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271" y="365126"/>
            <a:ext cx="10914529" cy="5851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Единое окно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7518" y="1054661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/>
              <a:t>С 01 марта 2022 г. поликлиника была включена в список учреждений, оказывающих платные услуги по медицинскому освидетельствованию водителей транспортных средств и граждан на наличие медицинских противопоказаний на владение оружием по принципу «единого окна». </a:t>
            </a:r>
          </a:p>
          <a:p>
            <a:r>
              <a:rPr lang="ru-RU" dirty="0"/>
              <a:t>Медицинское заключение на наличие медицинских противопоказаний к владению оружием оформляется в электронном виде через портал ЕМИАС. В 2023 году было сформировано и подписано электронной подписью ответственного врача 1 313 заключений. </a:t>
            </a:r>
          </a:p>
          <a:p>
            <a:r>
              <a:rPr lang="ru-RU" dirty="0"/>
              <a:t>За 2023 г. выдано 4 490 медицинское освидетельствование водителей транспортных средств (кандидатов в водители транспортных средств).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35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02870"/>
            <a:ext cx="12192001" cy="79586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Кадровый состав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899547"/>
              </p:ext>
            </p:extLst>
          </p:nvPr>
        </p:nvGraphicFramePr>
        <p:xfrm>
          <a:off x="298984" y="481631"/>
          <a:ext cx="11736806" cy="2764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62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54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0876">
                  <a:extLst>
                    <a:ext uri="{9D8B030D-6E8A-4147-A177-3AD203B41FA5}">
                      <a16:colId xmlns="" xmlns:a16="http://schemas.microsoft.com/office/drawing/2014/main" val="2939837578"/>
                    </a:ext>
                  </a:extLst>
                </a:gridCol>
                <a:gridCol w="1517994">
                  <a:extLst>
                    <a:ext uri="{9D8B030D-6E8A-4147-A177-3AD203B41FA5}">
                      <a16:colId xmlns="" xmlns:a16="http://schemas.microsoft.com/office/drawing/2014/main" val="1865322041"/>
                    </a:ext>
                  </a:extLst>
                </a:gridCol>
                <a:gridCol w="1257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68730">
                  <a:extLst>
                    <a:ext uri="{9D8B030D-6E8A-4147-A177-3AD203B41FA5}">
                      <a16:colId xmlns="" xmlns:a16="http://schemas.microsoft.com/office/drawing/2014/main" val="3401339163"/>
                    </a:ext>
                  </a:extLst>
                </a:gridCol>
                <a:gridCol w="1520190">
                  <a:extLst>
                    <a:ext uri="{9D8B030D-6E8A-4147-A177-3AD203B41FA5}">
                      <a16:colId xmlns="" xmlns:a16="http://schemas.microsoft.com/office/drawing/2014/main" val="2424055254"/>
                    </a:ext>
                  </a:extLst>
                </a:gridCol>
              </a:tblGrid>
              <a:tr h="29560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Кадровый состав по АПЦ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2022</a:t>
                      </a:r>
                      <a:r>
                        <a:rPr lang="ru-RU" sz="18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г.</a:t>
                      </a:r>
                      <a:endParaRPr lang="ru-RU" sz="1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2023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89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Количество сотрудников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Ставок по штату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Кол-во сотрудников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Укомплектованность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Ставок по штату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/>
                        <a:t>Кол-во сотрудников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Укомплектованность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9565">
                <a:tc>
                  <a:txBody>
                    <a:bodyPr/>
                    <a:lstStyle/>
                    <a:p>
                      <a:r>
                        <a:rPr lang="ru-RU" dirty="0"/>
                        <a:t>Врачи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444,75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9307114"/>
                  </a:ext>
                </a:extLst>
              </a:tr>
              <a:tr h="439565">
                <a:tc>
                  <a:txBody>
                    <a:bodyPr/>
                    <a:lstStyle/>
                    <a:p>
                      <a:r>
                        <a:rPr lang="ru-RU" dirty="0"/>
                        <a:t>Средний медперсонал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522,5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78,1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453,75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90,1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8396171"/>
                  </a:ext>
                </a:extLst>
              </a:tr>
              <a:tr h="439565">
                <a:tc>
                  <a:txBody>
                    <a:bodyPr/>
                    <a:lstStyle/>
                    <a:p>
                      <a:r>
                        <a:rPr lang="ru-RU" dirty="0"/>
                        <a:t>Итого медицинский персонал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967,25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84,5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887,75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92,5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7822928"/>
                  </a:ext>
                </a:extLst>
              </a:tr>
              <a:tr h="439565">
                <a:tc>
                  <a:txBody>
                    <a:bodyPr/>
                    <a:lstStyle/>
                    <a:p>
                      <a:r>
                        <a:rPr lang="ru-RU" dirty="0"/>
                        <a:t>Прочий персонал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243,75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91,5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234,50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92,5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374214"/>
              </p:ext>
            </p:extLst>
          </p:nvPr>
        </p:nvGraphicFramePr>
        <p:xfrm>
          <a:off x="195762" y="3444950"/>
          <a:ext cx="6365058" cy="2532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77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473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9683">
                <a:tc>
                  <a:txBody>
                    <a:bodyPr/>
                    <a:lstStyle/>
                    <a:p>
                      <a:r>
                        <a:rPr lang="ru-RU" sz="1800" dirty="0"/>
                        <a:t>Статус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Количество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9683">
                <a:tc>
                  <a:txBody>
                    <a:bodyPr/>
                    <a:lstStyle/>
                    <a:p>
                      <a:r>
                        <a:rPr lang="ru-RU" baseline="0" dirty="0"/>
                        <a:t>Кандидат медицинских наук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16 чел./ 14чел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1945">
                <a:tc>
                  <a:txBody>
                    <a:bodyPr/>
                    <a:lstStyle/>
                    <a:p>
                      <a:r>
                        <a:rPr lang="ru-RU" dirty="0"/>
                        <a:t>Врачи высшей,</a:t>
                      </a:r>
                      <a:r>
                        <a:rPr lang="en-US" dirty="0"/>
                        <a:t> I</a:t>
                      </a:r>
                      <a:r>
                        <a:rPr lang="ru-RU" baseline="0" dirty="0"/>
                        <a:t> и</a:t>
                      </a:r>
                      <a:r>
                        <a:rPr lang="en-US" dirty="0"/>
                        <a:t> II</a:t>
                      </a:r>
                      <a:r>
                        <a:rPr lang="ru-RU" baseline="0" dirty="0"/>
                        <a:t> категорий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56 чел./ 25чел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Средний мед. персонал высшей,</a:t>
                      </a:r>
                      <a:r>
                        <a:rPr lang="en-US" dirty="0"/>
                        <a:t> I</a:t>
                      </a:r>
                      <a:r>
                        <a:rPr lang="ru-RU" baseline="0" dirty="0"/>
                        <a:t> и</a:t>
                      </a:r>
                      <a:r>
                        <a:rPr lang="en-US" dirty="0"/>
                        <a:t> II</a:t>
                      </a:r>
                      <a:r>
                        <a:rPr lang="ru-RU" baseline="0" dirty="0"/>
                        <a:t> категорий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87 чел./ 30чел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9683">
                <a:tc>
                  <a:txBody>
                    <a:bodyPr/>
                    <a:lstStyle/>
                    <a:p>
                      <a:r>
                        <a:rPr lang="ru-RU" dirty="0"/>
                        <a:t>Московский</a:t>
                      </a:r>
                      <a:r>
                        <a:rPr lang="ru-RU" baseline="0" dirty="0"/>
                        <a:t> врач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4 чел./ 3чел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861035"/>
              </p:ext>
            </p:extLst>
          </p:nvPr>
        </p:nvGraphicFramePr>
        <p:xfrm>
          <a:off x="6706870" y="3425190"/>
          <a:ext cx="5374640" cy="2552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610"/>
                <a:gridCol w="3669030"/>
              </a:tblGrid>
              <a:tr h="8509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Кадровый состав по филиалу № 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Ставок по штату/количество сотрудников/укомплектованность</a:t>
                      </a:r>
                      <a:endParaRPr lang="ru-RU" sz="1600" dirty="0"/>
                    </a:p>
                  </a:txBody>
                  <a:tcPr/>
                </a:tc>
              </a:tr>
              <a:tr h="378178">
                <a:tc>
                  <a:txBody>
                    <a:bodyPr/>
                    <a:lstStyle/>
                    <a:p>
                      <a:r>
                        <a:rPr lang="ru-RU" dirty="0" smtClean="0"/>
                        <a:t>Врачи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34,25/31/95%</a:t>
                      </a:r>
                      <a:endParaRPr lang="ru-RU" dirty="0"/>
                    </a:p>
                  </a:txBody>
                  <a:tcPr/>
                </a:tc>
              </a:tr>
              <a:tr h="661811"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Средний медперсонал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37,25/34/96,5%</a:t>
                      </a:r>
                      <a:endParaRPr lang="ru-RU" dirty="0"/>
                    </a:p>
                  </a:txBody>
                  <a:tcPr/>
                </a:tc>
              </a:tr>
              <a:tr h="661811">
                <a:tc>
                  <a:txBody>
                    <a:bodyPr/>
                    <a:lstStyle/>
                    <a:p>
                      <a:r>
                        <a:rPr lang="ru-RU" dirty="0" smtClean="0"/>
                        <a:t>Прочий персонал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20,25/17/85%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54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" y="5126412"/>
            <a:ext cx="6835140" cy="16783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270" y="247912"/>
            <a:ext cx="10358718" cy="513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Работа с персоналом. </a:t>
            </a:r>
            <a:r>
              <a:rPr lang="ru-RU" sz="2800" b="1" dirty="0" err="1"/>
              <a:t>Пациенториентированность</a:t>
            </a:r>
            <a:r>
              <a:rPr lang="ru-RU" sz="2800" b="1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623" y="761328"/>
            <a:ext cx="10538012" cy="5498540"/>
          </a:xfrm>
          <a:noFill/>
        </p:spPr>
        <p:txBody>
          <a:bodyPr/>
          <a:lstStyle/>
          <a:p>
            <a:r>
              <a:rPr lang="ru-RU" dirty="0"/>
              <a:t>Непрерывное медицинское образование (НМО) – развитие профессиональных компетенций</a:t>
            </a:r>
          </a:p>
          <a:p>
            <a:pPr algn="just"/>
            <a:r>
              <a:rPr lang="ru-RU" dirty="0"/>
              <a:t>Обучение врачей общей практики в кадровом центре ДЗМ.  Все врачи общей практики (семейный врач) 77 человек по списку получили в 2023 г. дополнительное образование по специальностям: Урология, Неврология, Гастроэнтерология, </a:t>
            </a:r>
            <a:r>
              <a:rPr lang="ru-RU" dirty="0" err="1"/>
              <a:t>Дерматовенерология</a:t>
            </a:r>
            <a:r>
              <a:rPr lang="ru-RU" dirty="0"/>
              <a:t>, Офтальмология, Гематология, Инфекционные болезни, Эндокринология, Пульмонология, Кардиология, Нефрология. </a:t>
            </a:r>
            <a:endParaRPr lang="ru-RU" dirty="0" smtClean="0"/>
          </a:p>
          <a:p>
            <a:pPr algn="just"/>
            <a:r>
              <a:rPr lang="ru-RU" dirty="0" smtClean="0"/>
              <a:t>Так </a:t>
            </a:r>
            <a:r>
              <a:rPr lang="ru-RU" dirty="0"/>
              <a:t>же у 30% ВОП имеется действующий сертификат по Терапии.</a:t>
            </a:r>
          </a:p>
          <a:p>
            <a:r>
              <a:rPr lang="ru-RU" dirty="0"/>
              <a:t>Аккредитация в кадровом центре ДЗМ</a:t>
            </a:r>
          </a:p>
          <a:p>
            <a:r>
              <a:rPr lang="ru-RU" dirty="0"/>
              <a:t>Экипировка сотрудников </a:t>
            </a:r>
          </a:p>
          <a:p>
            <a:r>
              <a:rPr lang="ru-RU" dirty="0"/>
              <a:t>Работа по развитию в коллективе </a:t>
            </a:r>
            <a:r>
              <a:rPr lang="ru-RU" dirty="0" err="1"/>
              <a:t>пациенториентированности</a:t>
            </a:r>
            <a:r>
              <a:rPr lang="ru-RU" dirty="0"/>
              <a:t> и ценностей (анонимные анкетирования сотрудников, тренинги по профессиональному выгоранию и развитию ценностей, анонимные тестирования сотрудников, анализ результатов)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6050" y="4757080"/>
            <a:ext cx="444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ГЛАВНЫЕ ЦЕННОСТИ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E3DAD9-4400-E1E6-7586-5DAD8A84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522" y="399050"/>
            <a:ext cx="4298926" cy="526181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Открытие </a:t>
            </a:r>
            <a:r>
              <a:rPr lang="ru-RU" sz="2800" dirty="0" smtClean="0"/>
              <a:t>филиала № 3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после капитального ремонта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C7BAF0F-BDAC-B832-2B83-498C53C26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220" y="2566007"/>
            <a:ext cx="2086275" cy="27817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B8A0DFD-2B25-8556-92FB-F4EDA15AB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47" y="47048"/>
            <a:ext cx="2902911" cy="217718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A19865C-2683-E584-FFA2-6A4EB9792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85" y="2019107"/>
            <a:ext cx="2086275" cy="27817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0B21796-F87B-8C55-C930-B319357BE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8" y="137229"/>
            <a:ext cx="2374632" cy="316617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4FDCDB7-6DB4-8C4F-3A5E-6440C649B8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3" y="4089249"/>
            <a:ext cx="3080429" cy="231032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B72BD6A-0009-809F-7AF0-5DDF06BF87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43" y="4350129"/>
            <a:ext cx="2902911" cy="217718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189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598"/>
            <a:ext cx="12039599" cy="67291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800" b="1" dirty="0"/>
              <a:t>Входная группа - создание</a:t>
            </a:r>
            <a:r>
              <a:rPr lang="ru-RU" sz="2800" b="1" dirty="0">
                <a:latin typeface="Georgia" pitchFamily="18" charset="0"/>
              </a:rPr>
              <a:t> </a:t>
            </a:r>
            <a:r>
              <a:rPr lang="ru-RU" sz="2800" b="1" dirty="0"/>
              <a:t>позитивного имиджа поликлиники.</a:t>
            </a:r>
            <a:br>
              <a:rPr lang="ru-RU" sz="2800" b="1" dirty="0"/>
            </a:br>
            <a:r>
              <a:rPr lang="ru-RU" sz="2800" b="1" dirty="0"/>
              <a:t>Работа МФЦ на входной группе.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r="36219"/>
          <a:stretch/>
        </p:blipFill>
        <p:spPr>
          <a:xfrm>
            <a:off x="3734171" y="2211765"/>
            <a:ext cx="3630590" cy="452291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231" y="934555"/>
            <a:ext cx="3326130" cy="442502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" y="934555"/>
            <a:ext cx="3568907" cy="475854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190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429" y="156302"/>
            <a:ext cx="10972800" cy="4948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Образовательная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6117" y="703660"/>
            <a:ext cx="6687030" cy="2672454"/>
          </a:xfrm>
        </p:spPr>
        <p:txBody>
          <a:bodyPr/>
          <a:lstStyle/>
          <a:p>
            <a:r>
              <a:rPr lang="ru-RU" dirty="0"/>
              <a:t>ГБУЗ «ГП № 23 ДЗМ» является базой для проведения практической подготовки обучающихся </a:t>
            </a:r>
            <a:r>
              <a:rPr lang="ru-RU" dirty="0" smtClean="0"/>
              <a:t>ГБПОУ </a:t>
            </a:r>
            <a:r>
              <a:rPr lang="ru-RU" dirty="0"/>
              <a:t>ДЗМ «Медицинского колледжа № 6», а также 1-го московского университета им. И.М. Сеченова.</a:t>
            </a:r>
          </a:p>
          <a:p>
            <a:r>
              <a:rPr lang="ru-RU" dirty="0" smtClean="0"/>
              <a:t>За </a:t>
            </a:r>
            <a:r>
              <a:rPr lang="ru-RU" dirty="0"/>
              <a:t>2023 г. прошли практическую подготовку 337 человек</a:t>
            </a:r>
            <a:endParaRPr lang="ru-RU" dirty="0">
              <a:highlight>
                <a:srgbClr val="FFFF00"/>
              </a:highlight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272C85D-EFAC-EA1E-AF9D-8ABD43BE0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1" y="156302"/>
            <a:ext cx="2464976" cy="328663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42" y="4742330"/>
            <a:ext cx="3809260" cy="201705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801" y="2312208"/>
            <a:ext cx="3393001" cy="219463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48" y="2368399"/>
            <a:ext cx="3456171" cy="259374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7" y="4350189"/>
            <a:ext cx="4142553" cy="243358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9188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219" y="312187"/>
            <a:ext cx="10609729" cy="504451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Участие в п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роекте предпрофессионального образования 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«Медицинский класс в Московской школе»</a:t>
            </a:r>
            <a:endParaRPr lang="ru-RU" sz="2000" b="1" dirty="0"/>
          </a:p>
        </p:txBody>
      </p:sp>
      <p:pic>
        <p:nvPicPr>
          <p:cNvPr id="13" name="Объект 12">
            <a:extLst>
              <a:ext uri="{FF2B5EF4-FFF2-40B4-BE49-F238E27FC236}">
                <a16:creationId xmlns="" xmlns:a16="http://schemas.microsoft.com/office/drawing/2014/main" id="{AD403A1F-B572-9F36-BB7C-FD045278F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1" y="229499"/>
            <a:ext cx="2377099" cy="3169467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2C305A9-C96A-E955-3A15-3870D8E285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26" y="3546504"/>
            <a:ext cx="2259919" cy="30132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D75987C-1426-82CE-EDBC-A1530C888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67" y="2874577"/>
            <a:ext cx="2249099" cy="299879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7CC80759-7748-DA84-C436-1CC3E5FB0B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23" y="3347103"/>
            <a:ext cx="2168201" cy="289093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87F0CD3-CD54-C38E-CD8E-748477765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98" y="2021629"/>
            <a:ext cx="2273616" cy="303148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58BCCEA-6BEC-C03F-488C-A7C09CC8434A}"/>
              </a:ext>
            </a:extLst>
          </p:cNvPr>
          <p:cNvSpPr txBox="1"/>
          <p:nvPr/>
        </p:nvSpPr>
        <p:spPr>
          <a:xfrm>
            <a:off x="4600856" y="1044181"/>
            <a:ext cx="4395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для медицинских классов проводились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Головном учреждении: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групп – 67 участников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Филиале 4: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8 групп – 89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1805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118110"/>
            <a:ext cx="8691072" cy="10363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 2023 г. стартовала Программа </a:t>
            </a:r>
            <a:r>
              <a:rPr lang="ru-RU" sz="2400" dirty="0" err="1" smtClean="0"/>
              <a:t>проактивного</a:t>
            </a:r>
            <a:r>
              <a:rPr lang="ru-RU" sz="2400" dirty="0" smtClean="0"/>
              <a:t> диспансерного наблюдения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890" y="1051560"/>
            <a:ext cx="9784080" cy="5440680"/>
          </a:xfrm>
        </p:spPr>
        <p:txBody>
          <a:bodyPr>
            <a:noAutofit/>
          </a:bodyPr>
          <a:lstStyle/>
          <a:p>
            <a:r>
              <a:rPr lang="ru-RU" sz="1200" b="1" u="sng" dirty="0" err="1"/>
              <a:t>Проактивное</a:t>
            </a:r>
            <a:r>
              <a:rPr lang="ru-RU" sz="1200" b="1" u="sng" dirty="0"/>
              <a:t> диспансерное динамическое наблюдение</a:t>
            </a:r>
            <a:r>
              <a:rPr lang="ru-RU" sz="1200" dirty="0"/>
              <a:t> - </a:t>
            </a:r>
            <a:r>
              <a:rPr lang="ru-RU" sz="1200" b="1" dirty="0">
                <a:solidFill>
                  <a:srgbClr val="FF0000"/>
                </a:solidFill>
              </a:rPr>
              <a:t>постоянное наблюдение пациентов, имеющих определенные заболевания и состояния, с использованием специального программного продукта</a:t>
            </a:r>
            <a:r>
              <a:rPr lang="ru-RU" sz="1200" dirty="0"/>
              <a:t> и активным телемедицинским мониторингом состояния пациента для оперативного реагирования на обострение заболевания, развитие осложнений, иных состояний, в том числе в период между плановыми диспансерными приемами, с целью коррекции назначенной программы диспансерного динамического наблюдения или лекарственной терапии.  </a:t>
            </a:r>
            <a:endParaRPr lang="ru-RU" sz="1200" dirty="0" smtClean="0"/>
          </a:p>
          <a:p>
            <a:r>
              <a:rPr lang="ru-RU" sz="1200" b="1" u="sng" dirty="0"/>
              <a:t>Программа диспансерного наблюдения </a:t>
            </a:r>
            <a:r>
              <a:rPr lang="ru-RU" sz="1200" dirty="0"/>
              <a:t>(далее - ПДН) </a:t>
            </a:r>
            <a:r>
              <a:rPr lang="ru-RU" sz="1200" dirty="0">
                <a:solidFill>
                  <a:srgbClr val="FF0000"/>
                </a:solidFill>
              </a:rPr>
              <a:t>- разработанный врачом с использованием специального программного продукта и сформированный в Единой медицинской информационно - аналитической системы города Москвы (далее - ЕМИАС) план обследования, динамического наблюдения и лечения пациента</a:t>
            </a:r>
            <a:r>
              <a:rPr lang="ru-RU" sz="1200" dirty="0"/>
              <a:t>, имеющего определенные заболевания и состояния, который включает в себя обязательные и дополнительные (по медицинским показаниям) лабораторные и инструментальные исследования, консультации врачей-специалистов с указанием сроков проведения, базисную лекарственную терапию, показатели самоконтроля (ведение дневников наблюдения), общие рекомендации и месяц контрольных явок. </a:t>
            </a:r>
          </a:p>
          <a:p>
            <a:r>
              <a:rPr lang="ru-RU" sz="1200" b="1" u="sng" dirty="0"/>
              <a:t>Перечень заболеваний, при наличии которых проводится </a:t>
            </a:r>
            <a:r>
              <a:rPr lang="ru-RU" sz="1200" b="1" u="sng" dirty="0" err="1"/>
              <a:t>проактивное</a:t>
            </a:r>
            <a:r>
              <a:rPr lang="ru-RU" sz="1200" b="1" u="sng" dirty="0"/>
              <a:t> диспансерное динамическое наблюдения пациентов: </a:t>
            </a:r>
          </a:p>
          <a:p>
            <a:r>
              <a:rPr lang="ru-RU" sz="1200" dirty="0"/>
              <a:t>Артериальная гипертензия </a:t>
            </a:r>
            <a:endParaRPr lang="ru-RU" sz="1200" dirty="0" smtClean="0"/>
          </a:p>
          <a:p>
            <a:r>
              <a:rPr lang="ru-RU" sz="1200" dirty="0" smtClean="0"/>
              <a:t>Ишемическая </a:t>
            </a:r>
            <a:r>
              <a:rPr lang="ru-RU" sz="1200" dirty="0"/>
              <a:t>болезнь сердца </a:t>
            </a:r>
          </a:p>
          <a:p>
            <a:r>
              <a:rPr lang="ru-RU" sz="1200" dirty="0" smtClean="0"/>
              <a:t>Инфаркта </a:t>
            </a:r>
            <a:r>
              <a:rPr lang="ru-RU" sz="1200" dirty="0"/>
              <a:t>миокарда </a:t>
            </a:r>
            <a:endParaRPr lang="ru-RU" sz="1200" dirty="0" smtClean="0"/>
          </a:p>
          <a:p>
            <a:r>
              <a:rPr lang="ru-RU" sz="1200" dirty="0" smtClean="0"/>
              <a:t>Фибрилляция и трепетание предсердий </a:t>
            </a:r>
          </a:p>
          <a:p>
            <a:r>
              <a:rPr lang="ru-RU" sz="1200" dirty="0" smtClean="0"/>
              <a:t>Хроническая </a:t>
            </a:r>
            <a:r>
              <a:rPr lang="ru-RU" sz="1200" dirty="0"/>
              <a:t>сердечная недостаточность </a:t>
            </a:r>
            <a:endParaRPr lang="ru-RU" sz="1200" dirty="0" smtClean="0"/>
          </a:p>
          <a:p>
            <a:r>
              <a:rPr lang="ru-RU" sz="1200" dirty="0" err="1" smtClean="0"/>
              <a:t>Гиперхолестеринемия</a:t>
            </a:r>
            <a:endParaRPr lang="ru-RU" sz="1200" dirty="0"/>
          </a:p>
          <a:p>
            <a:r>
              <a:rPr lang="ru-RU" sz="1200" dirty="0"/>
              <a:t>Сахарный диабет 2 </a:t>
            </a:r>
            <a:r>
              <a:rPr lang="ru-RU" sz="1200" dirty="0" smtClean="0"/>
              <a:t>типа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351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67" y="346709"/>
            <a:ext cx="9274002" cy="131064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2023 г. стартовал проект по </a:t>
            </a:r>
            <a:r>
              <a:rPr lang="ru-RU" sz="2400" dirty="0"/>
              <a:t>новому стандарту </a:t>
            </a:r>
            <a:r>
              <a:rPr lang="ru-RU" sz="2400" dirty="0" err="1"/>
              <a:t>проактивного</a:t>
            </a:r>
            <a:r>
              <a:rPr lang="ru-RU" sz="2400" dirty="0"/>
              <a:t> диспансерного динамического наблюдения граждан, страдающих хронической сердечной недостаточностью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667" y="1657351"/>
            <a:ext cx="8935335" cy="4384012"/>
          </a:xfrm>
        </p:spPr>
        <p:txBody>
          <a:bodyPr>
            <a:normAutofit fontScale="92500" lnSpcReduction="10000"/>
          </a:bodyPr>
          <a:lstStyle/>
          <a:p>
            <a:pPr fontAlgn="base" hangingPunct="0"/>
            <a:r>
              <a:rPr lang="ru-RU" dirty="0"/>
              <a:t>В рамках проведения пилотного проекта осуществляется:</a:t>
            </a:r>
          </a:p>
          <a:p>
            <a:pPr fontAlgn="base" hangingPunct="0"/>
            <a:r>
              <a:rPr lang="ru-RU" dirty="0" smtClean="0"/>
              <a:t>набор </a:t>
            </a:r>
            <a:r>
              <a:rPr lang="ru-RU" dirty="0"/>
              <a:t>пациентов, соответствующих критериям включения </a:t>
            </a:r>
            <a:br>
              <a:rPr lang="ru-RU" dirty="0"/>
            </a:br>
            <a:r>
              <a:rPr lang="ru-RU" dirty="0"/>
              <a:t>в пилотный </a:t>
            </a:r>
            <a:r>
              <a:rPr lang="ru-RU" dirty="0" smtClean="0"/>
              <a:t>проект; </a:t>
            </a:r>
            <a:endParaRPr lang="ru-RU" dirty="0"/>
          </a:p>
          <a:p>
            <a:pPr fontAlgn="base" hangingPunct="0"/>
            <a:r>
              <a:rPr lang="ru-RU" dirty="0" smtClean="0"/>
              <a:t>динамическое </a:t>
            </a:r>
            <a:r>
              <a:rPr lang="ru-RU" dirty="0"/>
              <a:t>наблюдение состояния пациента </a:t>
            </a:r>
            <a:r>
              <a:rPr lang="ru-RU" dirty="0" smtClean="0"/>
              <a:t>в </a:t>
            </a:r>
            <a:r>
              <a:rPr lang="ru-RU" dirty="0"/>
              <a:t>соответствии </a:t>
            </a:r>
            <a:br>
              <a:rPr lang="ru-RU" dirty="0"/>
            </a:br>
            <a:r>
              <a:rPr lang="ru-RU" dirty="0"/>
              <a:t>с </a:t>
            </a:r>
            <a:r>
              <a:rPr lang="ru-RU" dirty="0" smtClean="0"/>
              <a:t>требованиями;</a:t>
            </a:r>
            <a:endParaRPr lang="ru-RU" dirty="0"/>
          </a:p>
          <a:p>
            <a:pPr fontAlgn="base" hangingPunct="0"/>
            <a:r>
              <a:rPr lang="ru-RU" smtClean="0"/>
              <a:t>оценка </a:t>
            </a:r>
            <a:r>
              <a:rPr lang="ru-RU" dirty="0"/>
              <a:t>состояния пациентов по итогам </a:t>
            </a:r>
            <a:r>
              <a:rPr lang="ru-RU" dirty="0" smtClean="0"/>
              <a:t>наблюдения.</a:t>
            </a:r>
            <a:endParaRPr lang="ru-RU" dirty="0"/>
          </a:p>
          <a:p>
            <a:pPr fontAlgn="base" hangingPunct="0"/>
            <a:r>
              <a:rPr lang="ru-RU" b="1" u="sng" dirty="0" smtClean="0"/>
              <a:t>Целью </a:t>
            </a:r>
            <a:r>
              <a:rPr lang="ru-RU" b="1" u="sng" dirty="0"/>
              <a:t>пилотного проекта </a:t>
            </a:r>
            <a:r>
              <a:rPr lang="ru-RU" dirty="0"/>
              <a:t>является </a:t>
            </a:r>
            <a:r>
              <a:rPr lang="ru-RU" dirty="0">
                <a:solidFill>
                  <a:srgbClr val="FF0000"/>
                </a:solidFill>
              </a:rPr>
              <a:t>совершенствование организации оказания медицинской помощи гражданам</a:t>
            </a:r>
            <a:r>
              <a:rPr lang="ru-RU" dirty="0"/>
              <a:t>, страдающим хронической сердечной недостаточностью, профилактика развития </a:t>
            </a:r>
            <a:br>
              <a:rPr lang="ru-RU" dirty="0"/>
            </a:br>
            <a:r>
              <a:rPr lang="ru-RU" dirty="0"/>
              <a:t>этого заболевания, </a:t>
            </a:r>
            <a:r>
              <a:rPr lang="ru-RU" dirty="0">
                <a:solidFill>
                  <a:srgbClr val="FF0000"/>
                </a:solidFill>
              </a:rPr>
              <a:t>снижение риска его прогрессирования</a:t>
            </a:r>
            <a:r>
              <a:rPr lang="ru-RU" dirty="0"/>
              <a:t>, а также </a:t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оценка эффективности назначенной в период участия в пилотном проекте </a:t>
            </a:r>
            <a:r>
              <a:rPr lang="ru-RU" dirty="0" err="1">
                <a:solidFill>
                  <a:srgbClr val="FF0000"/>
                </a:solidFill>
              </a:rPr>
              <a:t>квадротерапии</a:t>
            </a:r>
            <a:r>
              <a:rPr lang="ru-RU" dirty="0"/>
              <a:t>, предусматривающей назначение 4 групп лекарственных препаратов, включенных в приложение 4 к настоящему приказу, по рецептам на лекарственные препараты из разных </a:t>
            </a:r>
            <a:r>
              <a:rPr lang="ru-RU" dirty="0" err="1"/>
              <a:t>фармако</a:t>
            </a:r>
            <a:r>
              <a:rPr lang="ru-RU" dirty="0"/>
              <a:t>-терапевтических групп лекарственных препаратов.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81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078" y="2424271"/>
            <a:ext cx="11146662" cy="498598"/>
          </a:xfrm>
        </p:spPr>
        <p:txBody>
          <a:bodyPr/>
          <a:lstStyle/>
          <a:p>
            <a:pPr algn="ctr"/>
            <a:r>
              <a:rPr lang="ru-RU" sz="3600" b="1" dirty="0"/>
              <a:t>СПАСИБО ЗА ВНИМАНИЕ!</a:t>
            </a:r>
          </a:p>
        </p:txBody>
      </p:sp>
      <p:pic>
        <p:nvPicPr>
          <p:cNvPr id="3" name="Picture 8" descr="C:\Users\Платные_услуги_519\Downloads\LogoGP23_1.png">
            <a:extLst>
              <a:ext uri="{FF2B5EF4-FFF2-40B4-BE49-F238E27FC236}">
                <a16:creationId xmlns="" xmlns:a16="http://schemas.microsoft.com/office/drawing/2014/main" id="{96DACAF0-B3E1-405A-9575-EAD7E1C4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09" y="3208715"/>
            <a:ext cx="4832741" cy="315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1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15" y="3423642"/>
            <a:ext cx="4543285" cy="3407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15" y="40341"/>
            <a:ext cx="4511068" cy="3383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374776" cy="6831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70" y="40341"/>
            <a:ext cx="4486416" cy="67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03" y="147252"/>
            <a:ext cx="3302343" cy="440312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156520"/>
            <a:ext cx="3288442" cy="438458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13" y="3787448"/>
            <a:ext cx="3915719" cy="293678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20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3" y="226883"/>
            <a:ext cx="2665456" cy="355394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17321"/>
          <a:stretch/>
        </p:blipFill>
        <p:spPr>
          <a:xfrm>
            <a:off x="7008237" y="1882825"/>
            <a:ext cx="3750173" cy="355394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3"/>
          <a:stretch/>
        </p:blipFill>
        <p:spPr>
          <a:xfrm>
            <a:off x="3162000" y="486512"/>
            <a:ext cx="3516716" cy="279262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r="9326"/>
          <a:stretch/>
        </p:blipFill>
        <p:spPr>
          <a:xfrm>
            <a:off x="2079651" y="4083084"/>
            <a:ext cx="3823460" cy="267729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636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542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Прикрепленное население </a:t>
            </a:r>
            <a:br>
              <a:rPr lang="ru-RU" sz="3600" b="1" dirty="0"/>
            </a:br>
            <a:r>
              <a:rPr lang="ru-RU" b="1" dirty="0"/>
              <a:t>Филиал </a:t>
            </a:r>
            <a:r>
              <a:rPr lang="ru-RU" b="1" dirty="0" smtClean="0"/>
              <a:t>№ 3 </a:t>
            </a:r>
            <a:r>
              <a:rPr lang="ru-RU" b="1" dirty="0"/>
              <a:t>2023 год</a:t>
            </a:r>
            <a:br>
              <a:rPr lang="ru-RU" b="1" dirty="0"/>
            </a:br>
            <a:endParaRPr lang="ru-RU" sz="36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482088"/>
              </p:ext>
            </p:extLst>
          </p:nvPr>
        </p:nvGraphicFramePr>
        <p:xfrm>
          <a:off x="827314" y="1710212"/>
          <a:ext cx="9881414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082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123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41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0821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Филиал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Всего прикреплено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 том числе население трудоспособного возраста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Старше трудоспособного возраста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Доля населения старше трудоспособного возраста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Филиал</a:t>
                      </a:r>
                      <a:r>
                        <a:rPr lang="ru-RU" baseline="0" dirty="0"/>
                        <a:t> 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32803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21387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11416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Из них</a:t>
                      </a:r>
                      <a:r>
                        <a:rPr lang="ru-RU" baseline="0" dirty="0"/>
                        <a:t> р-н Рязанский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28576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18389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10187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Выхино-Жулебино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75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324" y="129540"/>
            <a:ext cx="884385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Распределение населения прикрепленного к ГБУЗ «ГП№23 ДЗМ»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муниципалитетам ЮВАО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9798491"/>
              </p:ext>
            </p:extLst>
          </p:nvPr>
        </p:nvGraphicFramePr>
        <p:xfrm>
          <a:off x="969503" y="1720300"/>
          <a:ext cx="8471677" cy="456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2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51196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Обременения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284666" y="3931055"/>
            <a:ext cx="9622668" cy="452689"/>
            <a:chOff x="933716" y="3931055"/>
            <a:chExt cx="9622668" cy="452689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933716" y="3931056"/>
              <a:ext cx="2215166" cy="43643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ГП 23 филиал  3</a:t>
              </a: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4702935" y="3947314"/>
              <a:ext cx="2215166" cy="43643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ГП 23 филиал 4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8341218" y="3931055"/>
              <a:ext cx="2215166" cy="43643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ГП 23 филиал 5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284666" y="972989"/>
            <a:ext cx="9622668" cy="545206"/>
            <a:chOff x="933716" y="972989"/>
            <a:chExt cx="9622668" cy="54520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933716" y="972989"/>
              <a:ext cx="2215166" cy="54520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ГП 23 ГЗ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702935" y="972990"/>
              <a:ext cx="2155065" cy="54520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ГП 23 филиал 1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8341218" y="972990"/>
              <a:ext cx="2215166" cy="54520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ГП 23 филиал 2</a:t>
              </a:r>
            </a:p>
          </p:txBody>
        </p:sp>
      </p:grpSp>
      <p:sp>
        <p:nvSpPr>
          <p:cNvPr id="21" name="Скругленный прямоугольник 20"/>
          <p:cNvSpPr/>
          <p:nvPr/>
        </p:nvSpPr>
        <p:spPr>
          <a:xfrm>
            <a:off x="5023834" y="2519525"/>
            <a:ext cx="2215166" cy="76629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Капитальный ремонт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306286" y="5368815"/>
            <a:ext cx="9579428" cy="803670"/>
            <a:chOff x="976956" y="5368815"/>
            <a:chExt cx="9579428" cy="803670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976956" y="5406191"/>
              <a:ext cx="2215166" cy="76629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АП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4738887" y="5389209"/>
              <a:ext cx="2215166" cy="76629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ДГП № 143, АП, ДЦЛИ</a:t>
              </a: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8341218" y="5368815"/>
              <a:ext cx="2215166" cy="78668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АП, ЖК, ПКБ, ПТБ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048943" y="1518195"/>
            <a:ext cx="8094115" cy="1010296"/>
            <a:chOff x="1697993" y="1518195"/>
            <a:chExt cx="8094115" cy="1010296"/>
          </a:xfrm>
        </p:grpSpPr>
        <p:sp>
          <p:nvSpPr>
            <p:cNvPr id="12" name="Стрелка вниз 11"/>
            <p:cNvSpPr/>
            <p:nvPr/>
          </p:nvSpPr>
          <p:spPr>
            <a:xfrm>
              <a:off x="1697993" y="1527161"/>
              <a:ext cx="682581" cy="992364"/>
            </a:xfrm>
            <a:prstGeom prst="downArrow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Стрелка вниз 34"/>
            <p:cNvSpPr/>
            <p:nvPr/>
          </p:nvSpPr>
          <p:spPr>
            <a:xfrm>
              <a:off x="5403760" y="1518195"/>
              <a:ext cx="682581" cy="1001330"/>
            </a:xfrm>
            <a:prstGeom prst="downArrow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Стрелка вниз 35"/>
            <p:cNvSpPr/>
            <p:nvPr/>
          </p:nvSpPr>
          <p:spPr>
            <a:xfrm>
              <a:off x="9109527" y="1527161"/>
              <a:ext cx="682581" cy="1001330"/>
            </a:xfrm>
            <a:prstGeom prst="down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032240" y="4367485"/>
            <a:ext cx="8127520" cy="1038706"/>
            <a:chOff x="1664588" y="4367485"/>
            <a:chExt cx="8127520" cy="1038706"/>
          </a:xfrm>
        </p:grpSpPr>
        <p:sp>
          <p:nvSpPr>
            <p:cNvPr id="37" name="Стрелка вниз 36"/>
            <p:cNvSpPr/>
            <p:nvPr/>
          </p:nvSpPr>
          <p:spPr>
            <a:xfrm>
              <a:off x="1664588" y="4367485"/>
              <a:ext cx="682581" cy="1038706"/>
            </a:xfrm>
            <a:prstGeom prst="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Стрелка вниз 37"/>
            <p:cNvSpPr/>
            <p:nvPr/>
          </p:nvSpPr>
          <p:spPr>
            <a:xfrm>
              <a:off x="5469223" y="4387879"/>
              <a:ext cx="682581" cy="1001330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Стрелка вниз 38"/>
            <p:cNvSpPr/>
            <p:nvPr/>
          </p:nvSpPr>
          <p:spPr>
            <a:xfrm>
              <a:off x="9109527" y="4367485"/>
              <a:ext cx="682581" cy="1001330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Скругленный прямоугольник 20">
            <a:extLst>
              <a:ext uri="{FF2B5EF4-FFF2-40B4-BE49-F238E27FC236}">
                <a16:creationId xmlns="" xmlns:a16="http://schemas.microsoft.com/office/drawing/2014/main" id="{D000B24F-ED49-0227-0848-426B1FAAF1DC}"/>
              </a:ext>
            </a:extLst>
          </p:cNvPr>
          <p:cNvSpPr/>
          <p:nvPr/>
        </p:nvSpPr>
        <p:spPr>
          <a:xfrm>
            <a:off x="1265947" y="2528489"/>
            <a:ext cx="2215166" cy="76629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Капитальный ремонт</a:t>
            </a:r>
          </a:p>
        </p:txBody>
      </p:sp>
      <p:sp>
        <p:nvSpPr>
          <p:cNvPr id="17" name="Скругленный прямоугольник 22">
            <a:extLst>
              <a:ext uri="{FF2B5EF4-FFF2-40B4-BE49-F238E27FC236}">
                <a16:creationId xmlns="" xmlns:a16="http://schemas.microsoft.com/office/drawing/2014/main" id="{42CFF225-DF1E-EA53-91BB-D9E11A6A7549}"/>
              </a:ext>
            </a:extLst>
          </p:cNvPr>
          <p:cNvSpPr/>
          <p:nvPr/>
        </p:nvSpPr>
        <p:spPr>
          <a:xfrm>
            <a:off x="8670548" y="2557244"/>
            <a:ext cx="2215166" cy="76629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АП</a:t>
            </a:r>
          </a:p>
        </p:txBody>
      </p:sp>
    </p:spTree>
    <p:extLst>
      <p:ext uri="{BB962C8B-B14F-4D97-AF65-F5344CB8AC3E}">
        <p14:creationId xmlns:p14="http://schemas.microsoft.com/office/powerpoint/2010/main" val="108919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5699</TotalTime>
  <Words>1837</Words>
  <Application>Microsoft Office PowerPoint</Application>
  <PresentationFormat>Широкоэкранный</PresentationFormat>
  <Paragraphs>560</Paragraphs>
  <Slides>35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Georgia</vt:lpstr>
      <vt:lpstr>Times New Roman</vt:lpstr>
      <vt:lpstr>Trebuchet MS</vt:lpstr>
      <vt:lpstr>Wingdings 3</vt:lpstr>
      <vt:lpstr>Грань</vt:lpstr>
      <vt:lpstr>think-cell Slide</vt:lpstr>
      <vt:lpstr>Презентация PowerPoint</vt:lpstr>
      <vt:lpstr>Презентация PowerPoint</vt:lpstr>
      <vt:lpstr>Открытие филиала № 3  после капитального ремонта</vt:lpstr>
      <vt:lpstr>Презентация PowerPoint</vt:lpstr>
      <vt:lpstr>Презентация PowerPoint</vt:lpstr>
      <vt:lpstr>Презентация PowerPoint</vt:lpstr>
      <vt:lpstr>Прикрепленное население  Филиал № 3 2023 год </vt:lpstr>
      <vt:lpstr>Распределение населения прикрепленного к ГБУЗ «ГП№23 ДЗМ»  по муниципалитетам ЮВАО</vt:lpstr>
      <vt:lpstr>Обременения</vt:lpstr>
      <vt:lpstr>Оснащение оборудованием</vt:lpstr>
      <vt:lpstr>Рентгенологическое оборудование</vt:lpstr>
      <vt:lpstr>Флюорографическое оборудование</vt:lpstr>
      <vt:lpstr>Оборудование УЗИ диагностики</vt:lpstr>
      <vt:lpstr>Презентация PowerPoint</vt:lpstr>
      <vt:lpstr>ВЕТЕРАНЫ ВОВ и лица к ним приравненные</vt:lpstr>
      <vt:lpstr>Структура по группам инвалидности</vt:lpstr>
      <vt:lpstr>Анализ выполнения госзадания за 2023 г.</vt:lpstr>
      <vt:lpstr>Профилактическая работа ГБУЗ «ГП № 23 ДЗМ»</vt:lpstr>
      <vt:lpstr>Летний тест здоровья – проведение диспансеризации в павильоне в парке «Сквер у метро Некрасовка» В «Павильоне здоровья» </vt:lpstr>
      <vt:lpstr>Выполнение плана вакцинации в 2023 г.</vt:lpstr>
      <vt:lpstr>Вакцинация с участием  мобильных бригад  </vt:lpstr>
      <vt:lpstr>Школы для пациентов</vt:lpstr>
      <vt:lpstr>Проведение школ и акций отделением  медицинской профилактики </vt:lpstr>
      <vt:lpstr>    </vt:lpstr>
      <vt:lpstr>Школы здоровья в центрах Московского долголетия</vt:lpstr>
      <vt:lpstr>ТМЦ</vt:lpstr>
      <vt:lpstr>Единое окно</vt:lpstr>
      <vt:lpstr>Кадровый состав</vt:lpstr>
      <vt:lpstr>Работа с персоналом. Пациенториентированность.</vt:lpstr>
      <vt:lpstr>Входная группа - создание позитивного имиджа поликлиники. Работа МФЦ на входной группе.</vt:lpstr>
      <vt:lpstr>Образовательная деятельность</vt:lpstr>
      <vt:lpstr>Участие в проекте предпрофессионального образования  «Медицинский класс в Московской школе»</vt:lpstr>
      <vt:lpstr>В 2023 г. стартовала Программа проактивного диспансерного наблюдения</vt:lpstr>
      <vt:lpstr>В 2023 г. стартовал проект по новому стандарту проактивного диспансерного динамического наблюдения граждан, страдающих хронической сердечной недостаточностью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</cp:lastModifiedBy>
  <cp:revision>798</cp:revision>
  <dcterms:created xsi:type="dcterms:W3CDTF">2020-11-20T06:39:51Z</dcterms:created>
  <dcterms:modified xsi:type="dcterms:W3CDTF">2024-01-11T17:36:18Z</dcterms:modified>
</cp:coreProperties>
</file>