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embeddedFontLst>
    <p:embeddedFont>
      <p:font typeface="Candara" panose="02000000000000000000" pitchFamily="2" charset="0"/>
      <p:regular r:id="rId33"/>
      <p:bold r:id="rId34"/>
      <p:italic r:id="rId35"/>
      <p:boldItalic r:id="rId36"/>
    </p:embeddedFont>
    <p:embeddedFont>
      <p:font typeface="Montserrat" panose="02000000000000000000" pitchFamily="2" charset="0"/>
      <p:regular r:id="rId37"/>
      <p:bold r:id="rId38"/>
      <p:italic r:id="rId39"/>
      <p:boldItalic r:id="rId40"/>
    </p:embeddedFont>
    <p:embeddedFont>
      <p:font typeface="Montserrat ExtraBold" panose="02000000000000000000" pitchFamily="2" charset="0"/>
      <p:bold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E3F2FB"/>
    <a:srgbClr val="707070"/>
    <a:srgbClr val="E6E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12C341A-64ED-4D0F-B2A9-4CF86E4751A3}">
  <a:tblStyle styleId="{112C341A-64ED-4D0F-B2A9-4CF86E4751A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 /><Relationship Id="rId18" Type="http://schemas.openxmlformats.org/officeDocument/2006/relationships/slide" Target="slides/slide16.xml" /><Relationship Id="rId26" Type="http://schemas.openxmlformats.org/officeDocument/2006/relationships/slide" Target="slides/slide24.xml" /><Relationship Id="rId39" Type="http://schemas.openxmlformats.org/officeDocument/2006/relationships/font" Target="fonts/font7.fntdata" /><Relationship Id="rId3" Type="http://schemas.openxmlformats.org/officeDocument/2006/relationships/slide" Target="slides/slide1.xml" /><Relationship Id="rId21" Type="http://schemas.openxmlformats.org/officeDocument/2006/relationships/slide" Target="slides/slide19.xml" /><Relationship Id="rId34" Type="http://schemas.openxmlformats.org/officeDocument/2006/relationships/font" Target="fonts/font2.fntdata" /><Relationship Id="rId42" Type="http://schemas.openxmlformats.org/officeDocument/2006/relationships/font" Target="fonts/font10.fntdata" /><Relationship Id="rId47" Type="http://schemas.openxmlformats.org/officeDocument/2006/relationships/font" Target="fonts/font15.fntdata" /><Relationship Id="rId50" Type="http://schemas.openxmlformats.org/officeDocument/2006/relationships/font" Target="fonts/font18.fntdata" /><Relationship Id="rId7" Type="http://schemas.openxmlformats.org/officeDocument/2006/relationships/slide" Target="slides/slide5.xml" /><Relationship Id="rId12" Type="http://schemas.openxmlformats.org/officeDocument/2006/relationships/slide" Target="slides/slide10.xml" /><Relationship Id="rId17" Type="http://schemas.openxmlformats.org/officeDocument/2006/relationships/slide" Target="slides/slide15.xml" /><Relationship Id="rId25" Type="http://schemas.openxmlformats.org/officeDocument/2006/relationships/slide" Target="slides/slide23.xml" /><Relationship Id="rId33" Type="http://schemas.openxmlformats.org/officeDocument/2006/relationships/font" Target="fonts/font1.fntdata" /><Relationship Id="rId38" Type="http://schemas.openxmlformats.org/officeDocument/2006/relationships/font" Target="fonts/font6.fntdata" /><Relationship Id="rId46" Type="http://schemas.openxmlformats.org/officeDocument/2006/relationships/font" Target="fonts/font14.fntdata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4.xml" /><Relationship Id="rId20" Type="http://schemas.openxmlformats.org/officeDocument/2006/relationships/slide" Target="slides/slide18.xml" /><Relationship Id="rId29" Type="http://schemas.openxmlformats.org/officeDocument/2006/relationships/slide" Target="slides/slide27.xml" /><Relationship Id="rId41" Type="http://schemas.openxmlformats.org/officeDocument/2006/relationships/font" Target="fonts/font9.fntdata" /><Relationship Id="rId54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4.xml" /><Relationship Id="rId11" Type="http://schemas.openxmlformats.org/officeDocument/2006/relationships/slide" Target="slides/slide9.xml" /><Relationship Id="rId24" Type="http://schemas.openxmlformats.org/officeDocument/2006/relationships/slide" Target="slides/slide22.xml" /><Relationship Id="rId32" Type="http://schemas.openxmlformats.org/officeDocument/2006/relationships/notesMaster" Target="notesMasters/notesMaster1.xml" /><Relationship Id="rId37" Type="http://schemas.openxmlformats.org/officeDocument/2006/relationships/font" Target="fonts/font5.fntdata" /><Relationship Id="rId40" Type="http://schemas.openxmlformats.org/officeDocument/2006/relationships/font" Target="fonts/font8.fntdata" /><Relationship Id="rId45" Type="http://schemas.openxmlformats.org/officeDocument/2006/relationships/font" Target="fonts/font13.fntdata" /><Relationship Id="rId53" Type="http://schemas.openxmlformats.org/officeDocument/2006/relationships/theme" Target="theme/theme1.xml" /><Relationship Id="rId5" Type="http://schemas.openxmlformats.org/officeDocument/2006/relationships/slide" Target="slides/slide3.xml" /><Relationship Id="rId15" Type="http://schemas.openxmlformats.org/officeDocument/2006/relationships/slide" Target="slides/slide13.xml" /><Relationship Id="rId23" Type="http://schemas.openxmlformats.org/officeDocument/2006/relationships/slide" Target="slides/slide21.xml" /><Relationship Id="rId28" Type="http://schemas.openxmlformats.org/officeDocument/2006/relationships/slide" Target="slides/slide26.xml" /><Relationship Id="rId36" Type="http://schemas.openxmlformats.org/officeDocument/2006/relationships/font" Target="fonts/font4.fntdata" /><Relationship Id="rId49" Type="http://schemas.openxmlformats.org/officeDocument/2006/relationships/font" Target="fonts/font17.fntdata" /><Relationship Id="rId10" Type="http://schemas.openxmlformats.org/officeDocument/2006/relationships/slide" Target="slides/slide8.xml" /><Relationship Id="rId19" Type="http://schemas.openxmlformats.org/officeDocument/2006/relationships/slide" Target="slides/slide17.xml" /><Relationship Id="rId31" Type="http://schemas.openxmlformats.org/officeDocument/2006/relationships/slide" Target="slides/slide29.xml" /><Relationship Id="rId44" Type="http://schemas.openxmlformats.org/officeDocument/2006/relationships/font" Target="fonts/font12.fntdata" /><Relationship Id="rId52" Type="http://schemas.openxmlformats.org/officeDocument/2006/relationships/viewProps" Target="viewProps.xml" /><Relationship Id="rId4" Type="http://schemas.openxmlformats.org/officeDocument/2006/relationships/slide" Target="slides/slide2.xml" /><Relationship Id="rId9" Type="http://schemas.openxmlformats.org/officeDocument/2006/relationships/slide" Target="slides/slide7.xml" /><Relationship Id="rId14" Type="http://schemas.openxmlformats.org/officeDocument/2006/relationships/slide" Target="slides/slide12.xml" /><Relationship Id="rId22" Type="http://schemas.openxmlformats.org/officeDocument/2006/relationships/slide" Target="slides/slide20.xml" /><Relationship Id="rId27" Type="http://schemas.openxmlformats.org/officeDocument/2006/relationships/slide" Target="slides/slide25.xml" /><Relationship Id="rId30" Type="http://schemas.openxmlformats.org/officeDocument/2006/relationships/slide" Target="slides/slide28.xml" /><Relationship Id="rId35" Type="http://schemas.openxmlformats.org/officeDocument/2006/relationships/font" Target="fonts/font3.fntdata" /><Relationship Id="rId43" Type="http://schemas.openxmlformats.org/officeDocument/2006/relationships/font" Target="fonts/font11.fntdata" /><Relationship Id="rId48" Type="http://schemas.openxmlformats.org/officeDocument/2006/relationships/font" Target="fonts/font16.fntdata" /><Relationship Id="rId8" Type="http://schemas.openxmlformats.org/officeDocument/2006/relationships/slide" Target="slides/slide6.xml" /><Relationship Id="rId51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4c0c3bb2de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4c0c3bb2de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4c0c3bb2de_2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24c0c3bb2de_2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4c0c3bb2de_2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24c0c3bb2de_2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c0c3bb2de_2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g24c0c3bb2de_2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4c0c3bb2de_2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24c0c3bb2de_2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4c0c3bb2de_2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24c0c3bb2de_2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24c0c3bb2de_2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24c0c3bb2de_2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4c0c3bb2de_2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g24c0c3bb2de_2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4c0c3bb2de_2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g24c0c3bb2de_2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4c0c3bb2de_2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24c0c3bb2de_2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24c0c3bb2de_2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g24c0c3bb2de_2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c0c3bb2de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g24c0c3bb2de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4c0c3bb2de_2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24c0c3bb2de_2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4c0c3bb2de_2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0" name="Google Shape;430;g24c0c3bb2de_2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24c0c3bb2de_2_3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g24c0c3bb2de_2_3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d9757bbe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4d9757bbe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4c0c3bb2de_2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3" name="Google Shape;463;g24c0c3bb2de_2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4c0c3bb2de_2_3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g24c0c3bb2de_2_3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4c0c3bb2de_2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g24c0c3bb2de_2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4c0c3bb2de_2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" name="Google Shape;505;g24c0c3bb2de_2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4ecd9c7a5c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24ecd9c7a5c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4ecd9c7a5c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1" name="Google Shape;531;g24ecd9c7a5c_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4c0c3bb2de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4c0c3bb2de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c0c3bb2de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24c0c3bb2de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c0c3bb2de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4c0c3bb2de_2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4c0c3bb2de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g24c0c3bb2de_2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c0c3bb2de_2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g24c0c3bb2de_2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4c0c3bb2de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4c0c3bb2de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c0c3bb2de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24c0c3bb2de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 /><Relationship Id="rId3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8.xml" /><Relationship Id="rId12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1" Type="http://schemas.openxmlformats.org/officeDocument/2006/relationships/slideLayout" Target="../slideLayouts/slideLayout12.xml" /><Relationship Id="rId6" Type="http://schemas.openxmlformats.org/officeDocument/2006/relationships/slideLayout" Target="../slideLayouts/slideLayout17.xml" /><Relationship Id="rId11" Type="http://schemas.openxmlformats.org/officeDocument/2006/relationships/slideLayout" Target="../slideLayouts/slideLayout22.xml" /><Relationship Id="rId5" Type="http://schemas.openxmlformats.org/officeDocument/2006/relationships/slideLayout" Target="../slideLayouts/slideLayout16.xml" /><Relationship Id="rId10" Type="http://schemas.openxmlformats.org/officeDocument/2006/relationships/slideLayout" Target="../slideLayouts/slideLayout21.xml" /><Relationship Id="rId4" Type="http://schemas.openxmlformats.org/officeDocument/2006/relationships/slideLayout" Target="../slideLayouts/slideLayout15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2.xml" /><Relationship Id="rId5" Type="http://schemas.openxmlformats.org/officeDocument/2006/relationships/image" Target="../media/image3.png" /><Relationship Id="rId4" Type="http://schemas.openxmlformats.org/officeDocument/2006/relationships/image" Target="../media/image2.jp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21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22.png" /><Relationship Id="rId4" Type="http://schemas.openxmlformats.org/officeDocument/2006/relationships/image" Target="../media/image4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3.xml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13" Type="http://schemas.openxmlformats.org/officeDocument/2006/relationships/image" Target="../media/image33.png" /><Relationship Id="rId18" Type="http://schemas.openxmlformats.org/officeDocument/2006/relationships/image" Target="../media/image38.png" /><Relationship Id="rId3" Type="http://schemas.openxmlformats.org/officeDocument/2006/relationships/image" Target="../media/image23.png" /><Relationship Id="rId21" Type="http://schemas.openxmlformats.org/officeDocument/2006/relationships/image" Target="../media/image41.png" /><Relationship Id="rId7" Type="http://schemas.openxmlformats.org/officeDocument/2006/relationships/image" Target="../media/image27.png" /><Relationship Id="rId12" Type="http://schemas.openxmlformats.org/officeDocument/2006/relationships/image" Target="../media/image32.png" /><Relationship Id="rId17" Type="http://schemas.openxmlformats.org/officeDocument/2006/relationships/image" Target="../media/image37.png" /><Relationship Id="rId2" Type="http://schemas.openxmlformats.org/officeDocument/2006/relationships/notesSlide" Target="../notesSlides/notesSlide15.xml" /><Relationship Id="rId16" Type="http://schemas.openxmlformats.org/officeDocument/2006/relationships/image" Target="../media/image36.png" /><Relationship Id="rId20" Type="http://schemas.openxmlformats.org/officeDocument/2006/relationships/image" Target="../media/image40.png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6.png" /><Relationship Id="rId11" Type="http://schemas.openxmlformats.org/officeDocument/2006/relationships/image" Target="../media/image31.png" /><Relationship Id="rId24" Type="http://schemas.openxmlformats.org/officeDocument/2006/relationships/image" Target="../media/image3.png" /><Relationship Id="rId5" Type="http://schemas.openxmlformats.org/officeDocument/2006/relationships/image" Target="../media/image25.png" /><Relationship Id="rId15" Type="http://schemas.openxmlformats.org/officeDocument/2006/relationships/image" Target="../media/image35.png" /><Relationship Id="rId23" Type="http://schemas.openxmlformats.org/officeDocument/2006/relationships/image" Target="../media/image43.png" /><Relationship Id="rId10" Type="http://schemas.openxmlformats.org/officeDocument/2006/relationships/image" Target="../media/image30.png" /><Relationship Id="rId19" Type="http://schemas.openxmlformats.org/officeDocument/2006/relationships/image" Target="../media/image39.png" /><Relationship Id="rId4" Type="http://schemas.openxmlformats.org/officeDocument/2006/relationships/image" Target="../media/image24.png" /><Relationship Id="rId9" Type="http://schemas.openxmlformats.org/officeDocument/2006/relationships/image" Target="../media/image29.png" /><Relationship Id="rId14" Type="http://schemas.openxmlformats.org/officeDocument/2006/relationships/image" Target="../media/image34.png" /><Relationship Id="rId22" Type="http://schemas.openxmlformats.org/officeDocument/2006/relationships/image" Target="../media/image4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44.png" /><Relationship Id="rId4" Type="http://schemas.openxmlformats.org/officeDocument/2006/relationships/image" Target="../media/image4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4.png" /><Relationship Id="rId4" Type="http://schemas.openxmlformats.org/officeDocument/2006/relationships/image" Target="../media/image45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47.svg" /><Relationship Id="rId4" Type="http://schemas.openxmlformats.org/officeDocument/2006/relationships/image" Target="../media/image46.png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8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2.jpg" /><Relationship Id="rId7" Type="http://schemas.openxmlformats.org/officeDocument/2006/relationships/image" Target="../media/image7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7" Type="http://schemas.openxmlformats.org/officeDocument/2006/relationships/image" Target="../media/image52.png" /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51.jpg" /><Relationship Id="rId5" Type="http://schemas.openxmlformats.org/officeDocument/2006/relationships/image" Target="../media/image50.png" /><Relationship Id="rId4" Type="http://schemas.openxmlformats.org/officeDocument/2006/relationships/image" Target="../media/image49.png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54.svg" /><Relationship Id="rId4" Type="http://schemas.openxmlformats.org/officeDocument/2006/relationships/image" Target="../media/image53.pn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3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3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55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3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4.png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3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3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3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9.png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7" Type="http://schemas.openxmlformats.org/officeDocument/2006/relationships/image" Target="../media/image13.sv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12.png" /><Relationship Id="rId5" Type="http://schemas.openxmlformats.org/officeDocument/2006/relationships/image" Target="../media/image11.svg" /><Relationship Id="rId4" Type="http://schemas.openxmlformats.org/officeDocument/2006/relationships/image" Target="../media/image10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1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6.svg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3.xml" /><Relationship Id="rId5" Type="http://schemas.openxmlformats.org/officeDocument/2006/relationships/image" Target="../media/image17.png" /><Relationship Id="rId4" Type="http://schemas.openxmlformats.org/officeDocument/2006/relationships/image" Target="../media/image4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3.xml" /><Relationship Id="rId6" Type="http://schemas.openxmlformats.org/officeDocument/2006/relationships/image" Target="../media/image20.jpg" /><Relationship Id="rId5" Type="http://schemas.openxmlformats.org/officeDocument/2006/relationships/image" Target="../media/image19.jpg" /><Relationship Id="rId4" Type="http://schemas.openxmlformats.org/officeDocument/2006/relationships/image" Target="../media/image18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 rotWithShape="1">
          <a:blip r:embed="rId3">
            <a:alphaModFix amt="17000"/>
          </a:blip>
          <a:srcRect/>
          <a:stretch/>
        </p:blipFill>
        <p:spPr>
          <a:xfrm rot="8100000">
            <a:off x="6168766" y="573217"/>
            <a:ext cx="3271568" cy="3298797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5"/>
          <p:cNvSpPr txBox="1"/>
          <p:nvPr/>
        </p:nvSpPr>
        <p:spPr>
          <a:xfrm>
            <a:off x="369802" y="1443975"/>
            <a:ext cx="6360000" cy="3046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b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осуществлении </a:t>
            </a:r>
            <a:b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b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b="0" i="0" u="none" strike="noStrike" cap="none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</a:t>
            </a:r>
            <a:endParaRPr sz="3400" b="0" i="0" u="none" strike="noStrike" cap="none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" sz="2300" b="0" i="0" u="none" strike="noStrike" cap="none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_______________________ </a:t>
            </a:r>
            <a:br>
              <a:rPr lang="ru" sz="2300" b="0" i="0" u="none" strike="noStrike" cap="none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-RU" sz="1700" b="0" i="0" u="none" strike="noStrike" cap="none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Государственное бюджетное общеобразовательное учреждение города Москвы «Школа № 777 имени Героя Советского Союза Е.В. Михайлова»</a:t>
            </a:r>
            <a:endParaRPr sz="1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" name="Google Shape;101;p25"/>
          <p:cNvSpPr/>
          <p:nvPr/>
        </p:nvSpPr>
        <p:spPr>
          <a:xfrm>
            <a:off x="7604750" y="0"/>
            <a:ext cx="1539000" cy="5143500"/>
          </a:xfrm>
          <a:prstGeom prst="rect">
            <a:avLst/>
          </a:prstGeom>
          <a:solidFill>
            <a:srgbClr val="38A0E0">
              <a:alpha val="11372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25"/>
          <p:cNvPicPr preferRelativeResize="0"/>
          <p:nvPr/>
        </p:nvPicPr>
        <p:blipFill rotWithShape="1">
          <a:blip r:embed="rId4">
            <a:alphaModFix/>
          </a:blip>
          <a:srcRect t="31902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C0A2B81-4766-B2A6-723E-0053C0A821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2875" y="286442"/>
            <a:ext cx="1150386" cy="8139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3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39" name="Google Shape;239;p34"/>
          <p:cNvPicPr preferRelativeResize="0"/>
          <p:nvPr/>
        </p:nvPicPr>
        <p:blipFill rotWithShape="1">
          <a:blip r:embed="rId4">
            <a:alphaModFix/>
          </a:blip>
          <a:srcRect l="10771" t="7800" r="5587"/>
          <a:stretch/>
        </p:blipFill>
        <p:spPr>
          <a:xfrm>
            <a:off x="174325" y="1575000"/>
            <a:ext cx="2742449" cy="356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4"/>
          <p:cNvSpPr txBox="1"/>
          <p:nvPr/>
        </p:nvSpPr>
        <p:spPr>
          <a:xfrm>
            <a:off x="2770250" y="940750"/>
            <a:ext cx="595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 </a:t>
            </a: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34"/>
          <p:cNvSpPr txBox="1"/>
          <p:nvPr/>
        </p:nvSpPr>
        <p:spPr>
          <a:xfrm>
            <a:off x="2633175" y="1367025"/>
            <a:ext cx="2840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академические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новые педагогические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2" name="Google Shape;242;p34"/>
          <p:cNvSpPr txBox="1"/>
          <p:nvPr/>
        </p:nvSpPr>
        <p:spPr>
          <a:xfrm>
            <a:off x="5473575" y="1367025"/>
            <a:ext cx="34071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предпринимательские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спортивные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кадетские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34"/>
          <p:cNvSpPr txBox="1"/>
          <p:nvPr/>
        </p:nvSpPr>
        <p:spPr>
          <a:xfrm>
            <a:off x="2696600" y="2814550"/>
            <a:ext cx="63246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1 сентября 2022 года начали работу 4 образовательные вертикали</a:t>
            </a: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ИТ, естественно-научная и лингвистическая для 7-9 классов, спортивная для 5-9 классов. В 2018 г. была открыта математическая вертикаль для 7-9 классов. </a:t>
            </a:r>
            <a:endParaRPr sz="10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ru" sz="19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Более 90%</a:t>
            </a:r>
            <a:r>
              <a:rPr lang="ru" sz="1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 предпрофклассов </a:t>
            </a:r>
            <a:r>
              <a:rPr lang="ru" sz="14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поступают в вуз по профилю</a:t>
            </a:r>
            <a:endParaRPr sz="14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 выпускников предпрофклассов результаты ЕГЭ по профильным предметам выше среднегородских</a:t>
            </a:r>
            <a:endParaRPr sz="14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4" name="Google Shape;244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10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5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50" name="Google Shape;250;p35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1" name="Google Shape;251;p3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2" name="Google Shape;252;p35"/>
          <p:cNvSpPr txBox="1">
            <a:spLocks noGrp="1"/>
          </p:cNvSpPr>
          <p:nvPr>
            <p:ph type="body" idx="1"/>
          </p:nvPr>
        </p:nvSpPr>
        <p:spPr>
          <a:xfrm>
            <a:off x="892300" y="1695950"/>
            <a:ext cx="6505500" cy="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школах Москвы открыты предпрофессиональные классы, в которых обучается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&gt;52 000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старшеклассников</a:t>
            </a:r>
            <a:endParaRPr sz="14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300" y="1788300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300" y="2644057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/>
          <p:nvPr/>
        </p:nvSpPr>
        <p:spPr>
          <a:xfrm>
            <a:off x="710215" y="1106039"/>
            <a:ext cx="74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Востребованность среди жителей Москвы </a:t>
            </a:r>
            <a:endParaRPr sz="2000" b="0" i="0" u="none" strike="noStrike" cap="none">
              <a:solidFill>
                <a:srgbClr val="38A0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35"/>
          <p:cNvSpPr txBox="1"/>
          <p:nvPr/>
        </p:nvSpPr>
        <p:spPr>
          <a:xfrm>
            <a:off x="885138" y="2385501"/>
            <a:ext cx="8051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ru" sz="2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150</a:t>
            </a:r>
            <a:r>
              <a:rPr lang="ru" sz="14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ведущих российских компаний-партнёров:</a:t>
            </a:r>
            <a:r>
              <a:rPr lang="ru" sz="14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вузы, научные организации, представители бизнес-сообщества,  компании медиаиндустрии, ИТ-компании, медицинские организации, высокотехнологичные предприятия, органы  государственной  власти, силовые ведомства - 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выстроенная единая система взаимодействия  «школа – вуз – работодатель»</a:t>
            </a:r>
            <a:endParaRPr sz="14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892300" y="3957763"/>
            <a:ext cx="741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Сопровождение и наставничество </a:t>
            </a:r>
            <a:r>
              <a:rPr lang="ru" sz="14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(школьные учителя, сотрудники вузов, а также практикующие специалисты)</a:t>
            </a:r>
            <a:endParaRPr sz="14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58" name="Google Shape;25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6325" y="42093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11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65" name="Google Shape;265;p36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p36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1135775" y="1289725"/>
            <a:ext cx="73041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Возможности:</a:t>
            </a:r>
            <a:endParaRPr b="1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68" name="Google Shape;26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2350" y="1289712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6"/>
          <p:cNvSpPr txBox="1"/>
          <p:nvPr/>
        </p:nvSpPr>
        <p:spPr>
          <a:xfrm>
            <a:off x="966275" y="1580923"/>
            <a:ext cx="7846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знакомство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 различными отраслями экономики, формирование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осознанного выбора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будущей профессии; 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первых профессиональных пробах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организациях и на предприятиях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;                                                                                                                                                    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получение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первой профессии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московском колледже;</a:t>
            </a:r>
            <a:endParaRPr sz="1500" b="0" i="0" u="none" strike="noStrike" cap="none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выполнение практических работ с использованием 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современного учебно-лабораторного оборудования, разработка проектных и исследовательских работ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под руководством преподавателей из вузов, научных организаций;  посещение  экскурсий, лекций, мастер-классов,  семинаров,  практикумов на площадках партнеров</a:t>
            </a:r>
            <a:endParaRPr sz="1500" b="0" i="0" u="none" strike="noStrike" cap="none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12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7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76" name="Google Shape;276;p37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7" name="Google Shape;277;p37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8" name="Google Shape;27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625" y="1248700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7"/>
          <p:cNvSpPr txBox="1"/>
          <p:nvPr/>
        </p:nvSpPr>
        <p:spPr>
          <a:xfrm>
            <a:off x="1301522" y="1237163"/>
            <a:ext cx="529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1" i="0" u="none" strike="noStrike" cap="none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 </a:t>
            </a:r>
            <a:endParaRPr sz="2000" b="0" i="0" u="none" strike="noStrike" cap="none">
              <a:solidFill>
                <a:srgbClr val="38A0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37"/>
          <p:cNvSpPr txBox="1"/>
          <p:nvPr/>
        </p:nvSpPr>
        <p:spPr>
          <a:xfrm>
            <a:off x="320250" y="1770005"/>
            <a:ext cx="87009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представление проектов и исследований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рамках открытых городских научно-практических конференций;</a:t>
            </a:r>
            <a:endParaRPr sz="1500" b="0" i="0" u="none" strike="noStrike" cap="none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предпрофессиональной олимпиаде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1500" b="0" i="0" u="none" strike="noStrike" cap="none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Московском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конкурсе                                                                          межпредметных навыков и знаний                                                               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Интеллектуальный мегаполис. Потенциал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»;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i="0" u="none" strike="noStrike" cap="none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" sz="17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победители и призеры конференций,                                                                                        конкурса, олимпиады могут получить                                                                                                   </a:t>
            </a:r>
            <a:r>
              <a:rPr lang="ru" sz="1500" b="1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до 10 баллов к результатам ЕГЭ</a:t>
            </a:r>
            <a:r>
              <a:rPr lang="ru" sz="1500" b="0" i="0" u="none" strike="noStrike" cap="none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при                                                                                            поступлении</a:t>
            </a:r>
            <a:endParaRPr sz="17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13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4849" y="2353562"/>
            <a:ext cx="4449152" cy="278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7" name="Google Shape;287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38"/>
          <p:cNvSpPr txBox="1"/>
          <p:nvPr/>
        </p:nvSpPr>
        <p:spPr>
          <a:xfrm>
            <a:off x="721989" y="1019650"/>
            <a:ext cx="6816235" cy="376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школе № 777 реализуются следующие городские проекты: </a:t>
            </a:r>
            <a:endParaRPr sz="15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96204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7-9 классы: </a:t>
            </a:r>
            <a:endParaRPr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96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«Математическая вертикаль»;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96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«Естественно-научная вертикаль»;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96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«ИТ-вертикаль»;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6592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«Медиавертикаль»;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96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«Кадетский класс в московской школе».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96204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</a:pP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951204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классы:</a:t>
            </a:r>
            <a:endParaRPr sz="13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51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«Школа старшеклассников»;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51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«Инженерный класс в московской школе»;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51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«Медицинский класс в московской школе»;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951204" lvl="0" indent="-31115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➢"/>
            </a:pP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«Медиакласс в московской школе».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94" name="Google Shape;294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14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F299D9A-5E0D-ADF3-A3B0-F6E94FDBE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89" y="139171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9" name="Google Shape;299;p3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4" name="Google Shape;304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15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305" name="Google Shape;30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159" y="1642736"/>
            <a:ext cx="791229" cy="791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0309" y="2660313"/>
            <a:ext cx="1779755" cy="519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59371" y="4337830"/>
            <a:ext cx="891842" cy="805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34682" y="2218787"/>
            <a:ext cx="970461" cy="56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79160" y="3765820"/>
            <a:ext cx="1025196" cy="48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74982" y="2411109"/>
            <a:ext cx="978517" cy="1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5905" y="2633275"/>
            <a:ext cx="656966" cy="76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894" y="3828990"/>
            <a:ext cx="873552" cy="83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54520" y="3924892"/>
            <a:ext cx="938617" cy="70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65070" y="2524754"/>
            <a:ext cx="890052" cy="86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660511" y="3828990"/>
            <a:ext cx="750465" cy="5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47705" y="3944193"/>
            <a:ext cx="1466735" cy="396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432537" y="3924892"/>
            <a:ext cx="1221603" cy="61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604675" y="1524294"/>
            <a:ext cx="912610" cy="886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516899" y="3796492"/>
            <a:ext cx="900634" cy="834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9"/>
          <p:cNvPicPr preferRelativeResize="0"/>
          <p:nvPr/>
        </p:nvPicPr>
        <p:blipFill rotWithShape="1">
          <a:blip r:embed="rId18">
            <a:alphaModFix/>
          </a:blip>
          <a:srcRect l="22137" r="22530"/>
          <a:stretch/>
        </p:blipFill>
        <p:spPr>
          <a:xfrm>
            <a:off x="8151740" y="1373487"/>
            <a:ext cx="891846" cy="71921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 txBox="1"/>
          <p:nvPr/>
        </p:nvSpPr>
        <p:spPr>
          <a:xfrm>
            <a:off x="272853" y="861357"/>
            <a:ext cx="8707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" sz="23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Candara"/>
                <a:cs typeface="Candara"/>
                <a:sym typeface="Candara"/>
              </a:rPr>
              <a:t>Сетевое взаимодействие и социальное партнерство</a:t>
            </a:r>
            <a:endParaRPr sz="2300" b="1" i="0" u="none" strike="noStrike" cap="none" dirty="0">
              <a:solidFill>
                <a:srgbClr val="1F497D"/>
              </a:solidFill>
              <a:latin typeface="Montserrat" panose="00000500000000000000" pitchFamily="2" charset="-52"/>
              <a:ea typeface="Candara"/>
              <a:cs typeface="Candara"/>
              <a:sym typeface="Candara"/>
            </a:endParaRPr>
          </a:p>
        </p:txBody>
      </p:sp>
      <p:pic>
        <p:nvPicPr>
          <p:cNvPr id="322" name="Google Shape;322;p39"/>
          <p:cNvPicPr preferRelativeResize="0"/>
          <p:nvPr/>
        </p:nvPicPr>
        <p:blipFill rotWithShape="1">
          <a:blip r:embed="rId19">
            <a:alphaModFix/>
          </a:blip>
          <a:srcRect l="27373" t="6772" r="26160" b="9094"/>
          <a:stretch/>
        </p:blipFill>
        <p:spPr>
          <a:xfrm>
            <a:off x="6628564" y="2664613"/>
            <a:ext cx="883198" cy="82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9"/>
          <p:cNvPicPr preferRelativeResize="0"/>
          <p:nvPr/>
        </p:nvPicPr>
        <p:blipFill rotWithShape="1">
          <a:blip r:embed="rId20">
            <a:alphaModFix/>
          </a:blip>
          <a:srcRect l="15554"/>
          <a:stretch/>
        </p:blipFill>
        <p:spPr>
          <a:xfrm>
            <a:off x="3318144" y="1642736"/>
            <a:ext cx="1369953" cy="7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910873" y="1433026"/>
            <a:ext cx="1003909" cy="1209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852387" y="1519127"/>
            <a:ext cx="1423709" cy="856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9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8162359" y="2852406"/>
            <a:ext cx="858799" cy="688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85BCCD0B-9C91-5662-9001-5D6306DD325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0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32" name="Google Shape;332;p40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3" name="Google Shape;333;p4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p40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56838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Образовательная реальность XXI века.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Открыта для всех школьников и учителей России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5" name="Google Shape;335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0"/>
          <p:cNvPicPr preferRelativeResize="0"/>
          <p:nvPr/>
        </p:nvPicPr>
        <p:blipFill rotWithShape="1">
          <a:blip r:embed="rId5">
            <a:alphaModFix/>
          </a:blip>
          <a:srcRect l="27938" r="23323" b="15023"/>
          <a:stretch/>
        </p:blipFill>
        <p:spPr>
          <a:xfrm>
            <a:off x="5492359" y="1053300"/>
            <a:ext cx="3517464" cy="40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0"/>
          <p:cNvSpPr txBox="1"/>
          <p:nvPr/>
        </p:nvSpPr>
        <p:spPr>
          <a:xfrm>
            <a:off x="512350" y="1764975"/>
            <a:ext cx="17193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&gt;1 700 000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учебных </a:t>
            </a:r>
            <a:b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материалов</a:t>
            </a: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40"/>
          <p:cNvSpPr txBox="1"/>
          <p:nvPr/>
        </p:nvSpPr>
        <p:spPr>
          <a:xfrm>
            <a:off x="2745075" y="1764975"/>
            <a:ext cx="1913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2 800 000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</a:t>
            </a: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40"/>
          <p:cNvSpPr txBox="1">
            <a:spLocks noGrp="1"/>
          </p:cNvSpPr>
          <p:nvPr>
            <p:ph type="body" idx="1"/>
          </p:nvPr>
        </p:nvSpPr>
        <p:spPr>
          <a:xfrm>
            <a:off x="1109950" y="3058774"/>
            <a:ext cx="48693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Инструмент контроля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реализации образовательной программы в каждой школе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0" name="Google Shape;340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313362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>
            <a:spLocks noGrp="1"/>
          </p:cNvSpPr>
          <p:nvPr>
            <p:ph type="body" idx="1"/>
          </p:nvPr>
        </p:nvSpPr>
        <p:spPr>
          <a:xfrm>
            <a:off x="1109950" y="3837899"/>
            <a:ext cx="3864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2023 года МЭШ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основа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федеральной информационной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системы «Моя школа»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2" name="Google Shape;34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3983296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16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9" name="Google Shape;349;p41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41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1" name="Google Shape;351;p41"/>
          <p:cNvPicPr preferRelativeResize="0"/>
          <p:nvPr/>
        </p:nvPicPr>
        <p:blipFill rotWithShape="1">
          <a:blip r:embed="rId4">
            <a:alphaModFix/>
          </a:blip>
          <a:srcRect r="12610"/>
          <a:stretch/>
        </p:blipFill>
        <p:spPr>
          <a:xfrm>
            <a:off x="4190425" y="2317976"/>
            <a:ext cx="4953576" cy="28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41"/>
          <p:cNvSpPr txBox="1"/>
          <p:nvPr/>
        </p:nvSpPr>
        <p:spPr>
          <a:xfrm>
            <a:off x="247800" y="1105110"/>
            <a:ext cx="42120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возможностей МЭШ. Появление новых сервисов: </a:t>
            </a:r>
            <a:endParaRPr sz="12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 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«Журнал МЭШ» для учителей</a:t>
            </a:r>
            <a:endParaRPr sz="12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Теперь в Библиотеке МЭШ можно подписаться на любимых авторов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Коллекция виртуальных лабораторий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Обновлённый сервис 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«Портфолио учащегося»</a:t>
            </a:r>
            <a:endParaRPr sz="12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единой цифровой </a:t>
            </a:r>
            <a:b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здравоохранения с МЭШ — </a:t>
            </a:r>
            <a:b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удобные электронные справки</a:t>
            </a:r>
            <a:endParaRPr sz="12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Справка об обучении 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электронном     виде через МЭШ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41"/>
          <p:cNvSpPr txBox="1"/>
          <p:nvPr/>
        </p:nvSpPr>
        <p:spPr>
          <a:xfrm>
            <a:off x="5457160" y="1057071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&gt;100 000</a:t>
            </a:r>
            <a: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единиц нового контента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от лучших поставщиков и отечественных разработчиков появилось в Библиотеке МЭШ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4" name="Google Shape;354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7650" y="13408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17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2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66" name="Google Shape;366;p42"/>
          <p:cNvSpPr txBox="1"/>
          <p:nvPr/>
        </p:nvSpPr>
        <p:spPr>
          <a:xfrm>
            <a:off x="661849" y="1203629"/>
            <a:ext cx="7413600" cy="1738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компьютерных классах заменили моноблоки </a:t>
            </a:r>
            <a:b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новые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классов школы оборудованы новыми компьютерами</a:t>
            </a:r>
            <a:endParaRPr sz="15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00" b="1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Каждый учитель будет обеспечен новым ноутбуком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185 ноутбуков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7" name="Google Shape;36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18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2E570B7-DD5F-6975-0FCA-7EBBF959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cxnSp>
        <p:nvCxnSpPr>
          <p:cNvPr id="3" name="Google Shape;350;p41">
            <a:extLst>
              <a:ext uri="{FF2B5EF4-FFF2-40B4-BE49-F238E27FC236}">
                <a16:creationId xmlns:a16="http://schemas.microsoft.com/office/drawing/2014/main" id="{50D737A6-C2BA-B5A1-8B6B-F1ED2D79797A}"/>
              </a:ext>
            </a:extLst>
          </p:cNvPr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Рисунок 4" descr="Ноутбук со сплошной заливкой">
            <a:extLst>
              <a:ext uri="{FF2B5EF4-FFF2-40B4-BE49-F238E27FC236}">
                <a16:creationId xmlns:a16="http://schemas.microsoft.com/office/drawing/2014/main" id="{9F081D72-0328-5E9D-21F2-DECC32AC6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779" y="3112788"/>
            <a:ext cx="1944029" cy="19440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3"/>
          <p:cNvSpPr/>
          <p:nvPr/>
        </p:nvSpPr>
        <p:spPr>
          <a:xfrm>
            <a:off x="618725" y="1226751"/>
            <a:ext cx="41013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3"/>
          <p:cNvSpPr/>
          <p:nvPr/>
        </p:nvSpPr>
        <p:spPr>
          <a:xfrm>
            <a:off x="483301" y="1074350"/>
            <a:ext cx="7368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3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ВЫСОКОЕ КАЧЕСТВО 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75" name="Google Shape;375;p43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43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43"/>
          <p:cNvSpPr txBox="1"/>
          <p:nvPr/>
        </p:nvSpPr>
        <p:spPr>
          <a:xfrm>
            <a:off x="705475" y="1478040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&gt;220 баллов</a:t>
            </a:r>
            <a:endParaRPr sz="13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43"/>
          <p:cNvSpPr txBox="1"/>
          <p:nvPr/>
        </p:nvSpPr>
        <p:spPr>
          <a:xfrm>
            <a:off x="512350" y="995600"/>
            <a:ext cx="7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ЕГЭ</a:t>
            </a:r>
            <a:endParaRPr sz="18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79" name="Google Shape;379;p43"/>
          <p:cNvSpPr/>
          <p:nvPr/>
        </p:nvSpPr>
        <p:spPr>
          <a:xfrm>
            <a:off x="809822" y="2143184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43"/>
          <p:cNvSpPr txBox="1"/>
          <p:nvPr/>
        </p:nvSpPr>
        <p:spPr>
          <a:xfrm>
            <a:off x="809824" y="2076189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1" name="Google Shape;381;p43"/>
          <p:cNvSpPr txBox="1"/>
          <p:nvPr/>
        </p:nvSpPr>
        <p:spPr>
          <a:xfrm>
            <a:off x="2757456" y="20761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36,7%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2" name="Google Shape;382;p43"/>
          <p:cNvSpPr txBox="1"/>
          <p:nvPr/>
        </p:nvSpPr>
        <p:spPr>
          <a:xfrm>
            <a:off x="705475" y="175819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3 раза</a:t>
            </a:r>
            <a:endParaRPr sz="1500" b="0" i="0" u="none" strike="noStrike" cap="none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3" name="Google Shape;383;p43"/>
          <p:cNvSpPr/>
          <p:nvPr/>
        </p:nvSpPr>
        <p:spPr>
          <a:xfrm>
            <a:off x="809820" y="2573284"/>
            <a:ext cx="7047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3"/>
          <p:cNvSpPr txBox="1"/>
          <p:nvPr/>
        </p:nvSpPr>
        <p:spPr>
          <a:xfrm>
            <a:off x="809822" y="2506284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5" name="Google Shape;385;p43"/>
          <p:cNvSpPr txBox="1"/>
          <p:nvPr/>
        </p:nvSpPr>
        <p:spPr>
          <a:xfrm>
            <a:off x="2757456" y="25062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13,3% 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6" name="Google Shape;386;p43"/>
          <p:cNvSpPr txBox="1"/>
          <p:nvPr/>
        </p:nvSpPr>
        <p:spPr>
          <a:xfrm>
            <a:off x="707698" y="3212721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&gt;250 баллов</a:t>
            </a:r>
            <a:endParaRPr sz="1300" b="1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7" name="Google Shape;387;p43"/>
          <p:cNvSpPr/>
          <p:nvPr/>
        </p:nvSpPr>
        <p:spPr>
          <a:xfrm>
            <a:off x="812045" y="3877865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3"/>
          <p:cNvSpPr txBox="1"/>
          <p:nvPr/>
        </p:nvSpPr>
        <p:spPr>
          <a:xfrm>
            <a:off x="812047" y="3810870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9" name="Google Shape;389;p43"/>
          <p:cNvSpPr txBox="1"/>
          <p:nvPr/>
        </p:nvSpPr>
        <p:spPr>
          <a:xfrm>
            <a:off x="2759679" y="38108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18,1%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43"/>
          <p:cNvSpPr txBox="1"/>
          <p:nvPr/>
        </p:nvSpPr>
        <p:spPr>
          <a:xfrm>
            <a:off x="707698" y="349287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7 раз</a:t>
            </a:r>
            <a:endParaRPr sz="1500" b="0" i="0" u="none" strike="noStrike" cap="none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1" name="Google Shape;391;p43"/>
          <p:cNvSpPr/>
          <p:nvPr/>
        </p:nvSpPr>
        <p:spPr>
          <a:xfrm>
            <a:off x="812052" y="4307975"/>
            <a:ext cx="6609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43"/>
          <p:cNvSpPr txBox="1"/>
          <p:nvPr/>
        </p:nvSpPr>
        <p:spPr>
          <a:xfrm>
            <a:off x="833947" y="4240315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3" name="Google Shape;393;p43"/>
          <p:cNvSpPr txBox="1"/>
          <p:nvPr/>
        </p:nvSpPr>
        <p:spPr>
          <a:xfrm>
            <a:off x="2759679" y="42409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2,6% 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4" name="Google Shape;394;p43"/>
          <p:cNvCxnSpPr/>
          <p:nvPr/>
        </p:nvCxnSpPr>
        <p:spPr>
          <a:xfrm>
            <a:off x="811450" y="3102806"/>
            <a:ext cx="37137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5" name="Google Shape;395;p43"/>
          <p:cNvSpPr/>
          <p:nvPr/>
        </p:nvSpPr>
        <p:spPr>
          <a:xfrm>
            <a:off x="5037250" y="1226750"/>
            <a:ext cx="37137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43"/>
          <p:cNvSpPr/>
          <p:nvPr/>
        </p:nvSpPr>
        <p:spPr>
          <a:xfrm>
            <a:off x="4945549" y="1079550"/>
            <a:ext cx="34386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3"/>
          <p:cNvSpPr txBox="1"/>
          <p:nvPr/>
        </p:nvSpPr>
        <p:spPr>
          <a:xfrm>
            <a:off x="5163775" y="1408550"/>
            <a:ext cx="34386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Москвичи</a:t>
            </a: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основа национальной команды на международных олимпиадах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- 10 медалей (3 золотых и 7 серебряных)</a:t>
            </a:r>
            <a:endParaRPr sz="10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- 19 медалей (12 золотых и 7 серебряных)  </a:t>
            </a:r>
            <a:r>
              <a:rPr lang="ru" sz="9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         </a:t>
            </a:r>
            <a:endParaRPr sz="9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8" name="Google Shape;398;p43"/>
          <p:cNvSpPr txBox="1"/>
          <p:nvPr/>
        </p:nvSpPr>
        <p:spPr>
          <a:xfrm>
            <a:off x="4974600" y="1000800"/>
            <a:ext cx="34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Олимпиадное движение</a:t>
            </a:r>
            <a:endParaRPr sz="18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9" name="Google Shape;399;p43"/>
          <p:cNvSpPr txBox="1"/>
          <p:nvPr/>
        </p:nvSpPr>
        <p:spPr>
          <a:xfrm>
            <a:off x="5099500" y="2780200"/>
            <a:ext cx="2083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каждой третьей </a:t>
            </a: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школе столицы есть победители и призеры </a:t>
            </a:r>
            <a:r>
              <a:rPr lang="ru" sz="13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Всероссийской олимпиады</a:t>
            </a:r>
            <a:endParaRPr sz="1300" b="0" i="0" u="none" strike="noStrike" cap="none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- 278 чел.</a:t>
            </a:r>
            <a:endParaRPr sz="10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 1 317 чел.</a:t>
            </a:r>
            <a:r>
              <a:rPr lang="ru" sz="1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 b="0" i="0" u="none" strike="noStrike" cap="none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в 5 раз)</a:t>
            </a:r>
            <a:endParaRPr sz="10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0" name="Google Shape;400;p43"/>
          <p:cNvPicPr preferRelativeResize="0"/>
          <p:nvPr/>
        </p:nvPicPr>
        <p:blipFill rotWithShape="1">
          <a:blip r:embed="rId4">
            <a:alphaModFix/>
          </a:blip>
          <a:srcRect b="20000"/>
          <a:stretch/>
        </p:blipFill>
        <p:spPr>
          <a:xfrm>
            <a:off x="6637600" y="2254463"/>
            <a:ext cx="2283899" cy="2892323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19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 txBox="1">
            <a:spLocks noGrp="1"/>
          </p:cNvSpPr>
          <p:nvPr>
            <p:ph type="title"/>
          </p:nvPr>
        </p:nvSpPr>
        <p:spPr>
          <a:xfrm>
            <a:off x="1934371" y="158050"/>
            <a:ext cx="65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КЛЮЧЕВЫЕ ПРИНЦИПЫ И ПРИОРИТЕТЫ 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МОСКОВСКОГО ОБРАЗОВАНИЯ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1"/>
          </p:nvPr>
        </p:nvSpPr>
        <p:spPr>
          <a:xfrm>
            <a:off x="492236" y="1404762"/>
            <a:ext cx="2427000" cy="1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Формульное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личностно-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ориентированное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финансирование</a:t>
            </a:r>
            <a:endParaRPr sz="15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4" name="Google Shape;114;p26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" name="Google Shape;115;p26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6" name="Google Shape;116;p26"/>
          <p:cNvSpPr txBox="1">
            <a:spLocks noGrp="1"/>
          </p:cNvSpPr>
          <p:nvPr>
            <p:ph type="body" idx="1"/>
          </p:nvPr>
        </p:nvSpPr>
        <p:spPr>
          <a:xfrm>
            <a:off x="2850875" y="1404762"/>
            <a:ext cx="38850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Равнодоступное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качественное образование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каждого ребенка, вне зависимости от района проживания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7" name="Google Shape;117;p26"/>
          <p:cNvSpPr txBox="1">
            <a:spLocks noGrp="1"/>
          </p:cNvSpPr>
          <p:nvPr>
            <p:ph type="body" idx="1"/>
          </p:nvPr>
        </p:nvSpPr>
        <p:spPr>
          <a:xfrm>
            <a:off x="7040903" y="1404762"/>
            <a:ext cx="1852500" cy="10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Равные возможности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8" name="Google Shape;11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59283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4711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6"/>
          <p:cNvPicPr preferRelativeResize="0"/>
          <p:nvPr/>
        </p:nvPicPr>
        <p:blipFill rotWithShape="1">
          <a:blip r:embed="rId5">
            <a:alphaModFix/>
          </a:blip>
          <a:srcRect l="21634" r="18716" b="13919"/>
          <a:stretch/>
        </p:blipFill>
        <p:spPr>
          <a:xfrm>
            <a:off x="202100" y="2249025"/>
            <a:ext cx="3007476" cy="28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6"/>
          <p:cNvSpPr txBox="1"/>
          <p:nvPr/>
        </p:nvSpPr>
        <p:spPr>
          <a:xfrm>
            <a:off x="3760930" y="2571750"/>
            <a:ext cx="41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 6 лет финансирование отрасли увеличилось почти в 2 раза</a:t>
            </a:r>
            <a:endParaRPr sz="1500" b="0" i="0" u="none" strike="noStrike" cap="none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3" name="Google Shape;123;p26"/>
          <p:cNvSpPr txBox="1"/>
          <p:nvPr/>
        </p:nvSpPr>
        <p:spPr>
          <a:xfrm>
            <a:off x="6803250" y="3188633"/>
            <a:ext cx="18525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521,4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4" name="Google Shape;124;p26"/>
          <p:cNvSpPr txBox="1"/>
          <p:nvPr/>
        </p:nvSpPr>
        <p:spPr>
          <a:xfrm>
            <a:off x="6803250" y="3769547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445,2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5" name="Google Shape;125;p26"/>
          <p:cNvSpPr txBox="1"/>
          <p:nvPr/>
        </p:nvSpPr>
        <p:spPr>
          <a:xfrm>
            <a:off x="3844285" y="4138394"/>
            <a:ext cx="425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35,1 млрд рублей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6"/>
          <p:cNvSpPr txBox="1"/>
          <p:nvPr/>
        </p:nvSpPr>
        <p:spPr>
          <a:xfrm>
            <a:off x="6804293" y="4336823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287,6</a:t>
            </a:r>
            <a:r>
              <a:rPr lang="ru" sz="12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128" name="Google Shape;128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44285" y="3211818"/>
            <a:ext cx="2853755" cy="373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75331" y="3854096"/>
            <a:ext cx="2064030" cy="31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894022" y="4459222"/>
            <a:ext cx="1439399" cy="32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3808625" y="3502901"/>
            <a:ext cx="3941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76,2 млрд рублей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4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УЧАСТИЕ В МЕЖДУНАРОДНЫХ СОСТЯЗАНИЯХ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07" name="Google Shape;407;p44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8" name="Google Shape;408;p4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9" name="Google Shape;409;p44"/>
          <p:cNvSpPr txBox="1"/>
          <p:nvPr/>
        </p:nvSpPr>
        <p:spPr>
          <a:xfrm>
            <a:off x="1502950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PISA-2018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0" name="Google Shape;410;p44"/>
          <p:cNvSpPr txBox="1"/>
          <p:nvPr/>
        </p:nvSpPr>
        <p:spPr>
          <a:xfrm>
            <a:off x="512350" y="1058825"/>
            <a:ext cx="783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— в пятерке мировых лидеров по качеству образования</a:t>
            </a:r>
            <a:endParaRPr sz="1600" b="0" i="0" u="none" strike="noStrike" cap="none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1" name="Google Shape;411;p44"/>
          <p:cNvSpPr txBox="1"/>
          <p:nvPr/>
        </p:nvSpPr>
        <p:spPr>
          <a:xfrm>
            <a:off x="4084144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ICILS-2018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2" name="Google Shape;412;p44"/>
          <p:cNvSpPr txBox="1"/>
          <p:nvPr/>
        </p:nvSpPr>
        <p:spPr>
          <a:xfrm>
            <a:off x="6903552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TIMSS-2019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3" name="Google Shape;41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2519" y="1809369"/>
            <a:ext cx="701349" cy="58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32904" y="1753525"/>
            <a:ext cx="658337" cy="6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4"/>
          <p:cNvPicPr preferRelativeResize="0"/>
          <p:nvPr/>
        </p:nvPicPr>
        <p:blipFill rotWithShape="1">
          <a:blip r:embed="rId6">
            <a:alphaModFix/>
          </a:blip>
          <a:srcRect l="22542" r="20343" b="49034"/>
          <a:stretch/>
        </p:blipFill>
        <p:spPr>
          <a:xfrm>
            <a:off x="542861" y="1670077"/>
            <a:ext cx="1005226" cy="7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4"/>
          <p:cNvSpPr txBox="1"/>
          <p:nvPr/>
        </p:nvSpPr>
        <p:spPr>
          <a:xfrm>
            <a:off x="524225" y="2672600"/>
            <a:ext cx="20466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место в мире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4-х классов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7" name="Google Shape;417;p44"/>
          <p:cNvSpPr txBox="1"/>
          <p:nvPr/>
        </p:nvSpPr>
        <p:spPr>
          <a:xfrm>
            <a:off x="2746763" y="2672600"/>
            <a:ext cx="2431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компьютерной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информационной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8" name="Google Shape;418;p44"/>
          <p:cNvSpPr txBox="1"/>
          <p:nvPr/>
        </p:nvSpPr>
        <p:spPr>
          <a:xfrm>
            <a:off x="5011379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финансовой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19" name="Google Shape;419;p44"/>
          <p:cNvSpPr txBox="1"/>
          <p:nvPr/>
        </p:nvSpPr>
        <p:spPr>
          <a:xfrm>
            <a:off x="6865470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место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читательской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0" name="Google Shape;420;p44"/>
          <p:cNvCxnSpPr/>
          <p:nvPr/>
        </p:nvCxnSpPr>
        <p:spPr>
          <a:xfrm>
            <a:off x="2570825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1" name="Google Shape;421;p44"/>
          <p:cNvCxnSpPr/>
          <p:nvPr/>
        </p:nvCxnSpPr>
        <p:spPr>
          <a:xfrm>
            <a:off x="4847933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22" name="Google Shape;422;p44"/>
          <p:cNvCxnSpPr/>
          <p:nvPr/>
        </p:nvCxnSpPr>
        <p:spPr>
          <a:xfrm>
            <a:off x="6711613" y="279305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3" name="Google Shape;423;p44"/>
          <p:cNvSpPr txBox="1"/>
          <p:nvPr/>
        </p:nvSpPr>
        <p:spPr>
          <a:xfrm>
            <a:off x="521964" y="3882539"/>
            <a:ext cx="20466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 место в мире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математической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4" name="Google Shape;424;p44"/>
          <p:cNvSpPr txBox="1"/>
          <p:nvPr/>
        </p:nvSpPr>
        <p:spPr>
          <a:xfrm>
            <a:off x="2744500" y="3882550"/>
            <a:ext cx="27105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 место в мире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</a:t>
            </a:r>
            <a:b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8-х классов</a:t>
            </a:r>
            <a:endParaRPr sz="13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25" name="Google Shape;425;p44"/>
          <p:cNvCxnSpPr/>
          <p:nvPr/>
        </p:nvCxnSpPr>
        <p:spPr>
          <a:xfrm>
            <a:off x="2568564" y="4025045"/>
            <a:ext cx="0" cy="630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26" name="Google Shape;426;p44"/>
          <p:cNvPicPr preferRelativeResize="0"/>
          <p:nvPr/>
        </p:nvPicPr>
        <p:blipFill rotWithShape="1">
          <a:blip r:embed="rId7">
            <a:alphaModFix/>
          </a:blip>
          <a:srcRect b="61547"/>
          <a:stretch/>
        </p:blipFill>
        <p:spPr>
          <a:xfrm>
            <a:off x="5414261" y="3783200"/>
            <a:ext cx="3550611" cy="13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20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37" name="Google Shape;437;p45"/>
          <p:cNvSpPr txBox="1"/>
          <p:nvPr/>
        </p:nvSpPr>
        <p:spPr>
          <a:xfrm>
            <a:off x="598958" y="1060336"/>
            <a:ext cx="84222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190 до 22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0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баллов -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220 до 249 баллов -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16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от 250 и более баллов -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Менее 160 баллов набрали -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48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%</a:t>
            </a:r>
          </a:p>
          <a:p>
            <a:pPr marL="133350"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</a:pPr>
            <a:r>
              <a:rPr lang="ru" sz="1500" dirty="0">
                <a:solidFill>
                  <a:srgbClr val="00B050"/>
                </a:solidFill>
                <a:latin typeface="Montserrat"/>
                <a:ea typeface="Montserrat"/>
                <a:cs typeface="Montserrat"/>
                <a:sym typeface="Montserrat"/>
              </a:rPr>
              <a:t>За последние три года в ГБОУ Школа №777 наблюдается положительная динамика результатов ЕГЭ.</a:t>
            </a:r>
            <a:endParaRPr sz="1500" b="0" i="0" u="none" strike="noStrike" cap="none" dirty="0">
              <a:solidFill>
                <a:srgbClr val="00B05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21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F4A1DFCB-8764-5F77-2E84-7DEAAD312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cxnSp>
        <p:nvCxnSpPr>
          <p:cNvPr id="3" name="Google Shape;408;p44">
            <a:extLst>
              <a:ext uri="{FF2B5EF4-FFF2-40B4-BE49-F238E27FC236}">
                <a16:creationId xmlns:a16="http://schemas.microsoft.com/office/drawing/2014/main" id="{B54CD180-14D9-0ADB-045D-21D5A270C2F8}"/>
              </a:ext>
            </a:extLst>
          </p:cNvPr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" name="Рисунок 4" descr="Перо контур">
            <a:extLst>
              <a:ext uri="{FF2B5EF4-FFF2-40B4-BE49-F238E27FC236}">
                <a16:creationId xmlns:a16="http://schemas.microsoft.com/office/drawing/2014/main" id="{6E1C178C-54AF-8FA4-907D-B5EEEC3E5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0600" y="3688631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6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7" name="Google Shape;44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sp>
        <p:nvSpPr>
          <p:cNvPr id="448" name="Google Shape;448;p46"/>
          <p:cNvSpPr txBox="1"/>
          <p:nvPr/>
        </p:nvSpPr>
        <p:spPr>
          <a:xfrm>
            <a:off x="296948" y="1452821"/>
            <a:ext cx="23877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Всероссийская</a:t>
            </a:r>
            <a:b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</a:b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Олимпиада</a:t>
            </a:r>
            <a:b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</a:b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Школьников</a:t>
            </a:r>
            <a:endParaRPr sz="1600" b="1" dirty="0">
              <a:solidFill>
                <a:srgbClr val="1F497D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449" name="Google Shape;449;p46"/>
          <p:cNvGraphicFramePr/>
          <p:nvPr>
            <p:extLst>
              <p:ext uri="{D42A27DB-BD31-4B8C-83A1-F6EECF244321}">
                <p14:modId xmlns:p14="http://schemas.microsoft.com/office/powerpoint/2010/main" val="4218286415"/>
              </p:ext>
            </p:extLst>
          </p:nvPr>
        </p:nvGraphicFramePr>
        <p:xfrm>
          <a:off x="2353108" y="1025558"/>
          <a:ext cx="4429953" cy="1958220"/>
        </p:xfrm>
        <a:graphic>
          <a:graphicData uri="http://schemas.openxmlformats.org/drawingml/2006/table">
            <a:tbl>
              <a:tblPr>
                <a:noFill/>
                <a:tableStyleId>{112C341A-64ED-4D0F-B2A9-4CF86E4751A3}</a:tableStyleId>
              </a:tblPr>
              <a:tblGrid>
                <a:gridCol w="1200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3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92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0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Муницип. этап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Регион. этап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Заключ.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этап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2020-2021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59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2021-2022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2022-2023</a:t>
                      </a:r>
                      <a:endParaRPr b="1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10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" name="Google Shape;450;p46"/>
          <p:cNvSpPr txBox="1"/>
          <p:nvPr/>
        </p:nvSpPr>
        <p:spPr>
          <a:xfrm>
            <a:off x="295051" y="3494517"/>
            <a:ext cx="21453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Московская Олимпиада</a:t>
            </a:r>
            <a:b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</a:b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Школьников</a:t>
            </a:r>
            <a:endParaRPr sz="2000" b="1" dirty="0">
              <a:solidFill>
                <a:srgbClr val="1F497D"/>
              </a:solidFill>
              <a:latin typeface="Montserrat" panose="00000500000000000000" pitchFamily="2" charset="-52"/>
              <a:ea typeface="Verdana"/>
              <a:cs typeface="Verdana"/>
              <a:sym typeface="Verdana"/>
            </a:endParaRPr>
          </a:p>
        </p:txBody>
      </p:sp>
      <p:graphicFrame>
        <p:nvGraphicFramePr>
          <p:cNvPr id="451" name="Google Shape;451;p46"/>
          <p:cNvGraphicFramePr/>
          <p:nvPr>
            <p:extLst>
              <p:ext uri="{D42A27DB-BD31-4B8C-83A1-F6EECF244321}">
                <p14:modId xmlns:p14="http://schemas.microsoft.com/office/powerpoint/2010/main" val="71805058"/>
              </p:ext>
            </p:extLst>
          </p:nvPr>
        </p:nvGraphicFramePr>
        <p:xfrm>
          <a:off x="2353108" y="3248846"/>
          <a:ext cx="3747700" cy="1712856"/>
        </p:xfrm>
        <a:graphic>
          <a:graphicData uri="http://schemas.openxmlformats.org/drawingml/2006/table">
            <a:tbl>
              <a:tblPr>
                <a:noFill/>
                <a:tableStyleId>{112C341A-64ED-4D0F-B2A9-4CF86E4751A3}</a:tableStyleId>
              </a:tblPr>
              <a:tblGrid>
                <a:gridCol w="106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FFFF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Региональный этап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2020-2021</a:t>
                      </a:r>
                      <a:endParaRPr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2021-2022</a:t>
                      </a:r>
                      <a:endParaRPr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endParaRPr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2022-2023</a:t>
                      </a:r>
                      <a:endParaRPr b="1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b="1" dirty="0">
                        <a:solidFill>
                          <a:srgbClr val="1F497D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2" name="Google Shape;452;p46"/>
          <p:cNvSpPr txBox="1"/>
          <p:nvPr/>
        </p:nvSpPr>
        <p:spPr>
          <a:xfrm>
            <a:off x="6204817" y="3143059"/>
            <a:ext cx="2887144" cy="1848168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Московская метапредметная олимпиада “Не прервется связь поколений” - 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7 победителей и 13 призеров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46"/>
          <p:cNvSpPr txBox="1"/>
          <p:nvPr/>
        </p:nvSpPr>
        <p:spPr>
          <a:xfrm>
            <a:off x="7052517" y="1328940"/>
            <a:ext cx="1850566" cy="1281859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Олимпиада “Музеи.Парки.Усадьбы” - 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70 победителей 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C7EB7554-3E46-8E48-7E2D-EFAF24451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cxnSp>
        <p:nvCxnSpPr>
          <p:cNvPr id="3" name="Google Shape;408;p44">
            <a:extLst>
              <a:ext uri="{FF2B5EF4-FFF2-40B4-BE49-F238E27FC236}">
                <a16:creationId xmlns:a16="http://schemas.microsoft.com/office/drawing/2014/main" id="{2FE72C90-B6A3-3DE2-D270-F282387BA104}"/>
              </a:ext>
            </a:extLst>
          </p:cNvPr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8" name="Google Shape;458;p47"/>
          <p:cNvGraphicFramePr/>
          <p:nvPr>
            <p:extLst>
              <p:ext uri="{D42A27DB-BD31-4B8C-83A1-F6EECF244321}">
                <p14:modId xmlns:p14="http://schemas.microsoft.com/office/powerpoint/2010/main" val="573886366"/>
              </p:ext>
            </p:extLst>
          </p:nvPr>
        </p:nvGraphicFramePr>
        <p:xfrm>
          <a:off x="789957" y="1447898"/>
          <a:ext cx="7811550" cy="3194428"/>
        </p:xfrm>
        <a:graphic>
          <a:graphicData uri="http://schemas.openxmlformats.org/drawingml/2006/table">
            <a:tbl>
              <a:tblPr>
                <a:noFill/>
                <a:tableStyleId>{112C341A-64ED-4D0F-B2A9-4CF86E4751A3}</a:tableStyleId>
              </a:tblPr>
              <a:tblGrid>
                <a:gridCol w="1021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4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6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Класс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Учитель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Номинация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b="1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Результат</a:t>
                      </a:r>
                      <a:endParaRPr b="1"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1 «А»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Павлова Н. В.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«Парикмахерское дело»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1 место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7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3 «В»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Гоман Е. В.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«Промышленный дизайн»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призёр в номинации (финал)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3 «Л»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Прохоренко М.А.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«Инженерный дизайн кад»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1 место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3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4 «Л»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Лошманова Т.Н.</a:t>
                      </a:r>
                      <a:endParaRPr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«Моушн дизайн»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dirty="0">
                          <a:solidFill>
                            <a:srgbClr val="1F497D"/>
                          </a:solidFill>
                          <a:latin typeface="Montserrat" panose="00000500000000000000" pitchFamily="2" charset="-52"/>
                          <a:ea typeface="Times New Roman"/>
                          <a:cs typeface="Times New Roman"/>
                          <a:sym typeface="Times New Roman"/>
                        </a:rPr>
                        <a:t>3 место</a:t>
                      </a:r>
                      <a:endParaRPr dirty="0">
                        <a:solidFill>
                          <a:srgbClr val="1F497D"/>
                        </a:solidFill>
                        <a:latin typeface="Montserrat" panose="00000500000000000000" pitchFamily="2" charset="-52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59" name="Google Shape;459;p47"/>
          <p:cNvSpPr txBox="1"/>
          <p:nvPr/>
        </p:nvSpPr>
        <p:spPr>
          <a:xfrm>
            <a:off x="723250" y="810055"/>
            <a:ext cx="7944965" cy="467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dirty="0">
                <a:solidFill>
                  <a:srgbClr val="1F497D"/>
                </a:solidFill>
                <a:latin typeface="Montserrat" panose="00000500000000000000" pitchFamily="2" charset="-52"/>
                <a:ea typeface="Verdana"/>
                <a:cs typeface="Verdana"/>
                <a:sym typeface="Verdana"/>
              </a:rPr>
              <a:t>Результаты участия в Московском детском чемпионате «Мастерята»</a:t>
            </a:r>
            <a:endParaRPr sz="3000" b="1"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sp>
        <p:nvSpPr>
          <p:cNvPr id="460" name="Google Shape;460;p47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0C2F770F-ED74-5138-A9D9-666A7CF04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cxnSp>
        <p:nvCxnSpPr>
          <p:cNvPr id="3" name="Google Shape;408;p44">
            <a:extLst>
              <a:ext uri="{FF2B5EF4-FFF2-40B4-BE49-F238E27FC236}">
                <a16:creationId xmlns:a16="http://schemas.microsoft.com/office/drawing/2014/main" id="{A85F0406-48F4-EF43-68A2-940188B3A8A4}"/>
              </a:ext>
            </a:extLst>
          </p:cNvPr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8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56373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НОВЫЙ ФОРМАТ ПОДГОТОВКИ К ЕГЭ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66" name="Google Shape;466;p48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7" name="Google Shape;467;p4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8" name="Google Shape;468;p48"/>
          <p:cNvSpPr txBox="1"/>
          <p:nvPr/>
        </p:nvSpPr>
        <p:spPr>
          <a:xfrm>
            <a:off x="554708" y="880801"/>
            <a:ext cx="819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Точечная подготовка к ЕГЭ в школе </a:t>
            </a:r>
            <a:endParaRPr sz="1500" b="0" i="0" u="none" strike="noStrike" cap="none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69" name="Google Shape;469;p48"/>
          <p:cNvSpPr txBox="1"/>
          <p:nvPr/>
        </p:nvSpPr>
        <p:spPr>
          <a:xfrm>
            <a:off x="317300" y="1489625"/>
            <a:ext cx="49488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 экзаменам в группах с ребятами со схожим уровнем знаний и нацеленностью на результат ЕГЭ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именно тех заданий, которые вызывают у ребят трудности 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Проведены единые контрольные работы по всем предметам 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Подготовлен материал для одиннадцатиклассников школ, участников проекта, для подготовки по всем заданиям ЕГЭ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Учителя, участники проекта, постоянно повышают уровень квалификации на курсах повышения квалификации 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0" name="Google Shape;470;p48"/>
          <p:cNvPicPr preferRelativeResize="0"/>
          <p:nvPr/>
        </p:nvPicPr>
        <p:blipFill rotWithShape="1">
          <a:blip r:embed="rId4">
            <a:alphaModFix/>
          </a:blip>
          <a:srcRect r="15281"/>
          <a:stretch/>
        </p:blipFill>
        <p:spPr>
          <a:xfrm>
            <a:off x="4095575" y="1381875"/>
            <a:ext cx="5048426" cy="37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24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6" name="Google Shape;476;p4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3" name="Google Shape;483;p49"/>
          <p:cNvSpPr txBox="1">
            <a:spLocks noGrp="1"/>
          </p:cNvSpPr>
          <p:nvPr>
            <p:ph type="title"/>
          </p:nvPr>
        </p:nvSpPr>
        <p:spPr>
          <a:xfrm>
            <a:off x="2365650" y="301725"/>
            <a:ext cx="63429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ИЗМЕНЕНИЕ ФОРМАТА ПОДГОТОВКИ К ЕГЭ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84" name="Google Shape;484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25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0E2159F-8A5B-3F0D-2261-F500DE56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sp>
        <p:nvSpPr>
          <p:cNvPr id="3" name="Google Shape;482;p49">
            <a:extLst>
              <a:ext uri="{FF2B5EF4-FFF2-40B4-BE49-F238E27FC236}">
                <a16:creationId xmlns:a16="http://schemas.microsoft.com/office/drawing/2014/main" id="{5AEFE063-5B26-3E2F-58A7-CAB58A3F6B42}"/>
              </a:ext>
            </a:extLst>
          </p:cNvPr>
          <p:cNvSpPr txBox="1"/>
          <p:nvPr/>
        </p:nvSpPr>
        <p:spPr>
          <a:xfrm>
            <a:off x="594941" y="906710"/>
            <a:ext cx="7954109" cy="3826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b="1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140 обучающихся 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11-х классов ГБОУ Школа №777 стали </a:t>
            </a:r>
            <a:r>
              <a:rPr lang="ru" b="1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участниками пилотного проекта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 </a:t>
            </a:r>
            <a:r>
              <a:rPr lang="ru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по созданию дополнительных условий повышения качества подготовки к государственной итоговой аттестации выпускников 11-х классов 2022/2023 учебного года.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Выпускники смогут </a:t>
            </a:r>
            <a:r>
              <a:rPr lang="ru" b="1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углубленно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 и </a:t>
            </a:r>
            <a:r>
              <a:rPr lang="ru" b="1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качественно </a:t>
            </a: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подготовиться к ЕГЭ в стенах школы в учебное время бесплатно.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3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Московский 11-классник: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1016000" lvl="0" indent="-3048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Roboto"/>
              <a:buChar char="●"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получит гибкий учебный план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1016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Roboto"/>
              <a:buChar char="●"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сфокусируется на выбранных предметах для ЕГЭ во втором полугодии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1016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Roboto"/>
              <a:buChar char="●"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будет готовиться к экзаменам в группах вместе с ребятами по схожему уровню знаний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1016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Roboto"/>
              <a:buChar char="●"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освоит все программы по непрофильным предметам до конца января</a:t>
            </a:r>
            <a:endParaRPr dirty="0">
              <a:solidFill>
                <a:srgbClr val="1F497D"/>
              </a:solidFill>
              <a:latin typeface="Montserrat" panose="00000500000000000000" pitchFamily="2" charset="-52"/>
              <a:ea typeface="Times New Roman"/>
              <a:cs typeface="Times New Roman"/>
              <a:sym typeface="Times New Roman"/>
            </a:endParaRPr>
          </a:p>
          <a:p>
            <a:pPr marL="10160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Roboto"/>
              <a:buChar char="●"/>
            </a:pPr>
            <a:r>
              <a:rPr lang="ru" dirty="0">
                <a:solidFill>
                  <a:srgbClr val="1F497D"/>
                </a:solidFill>
                <a:latin typeface="Montserrat" panose="00000500000000000000" pitchFamily="2" charset="-52"/>
                <a:ea typeface="Times New Roman"/>
                <a:cs typeface="Times New Roman"/>
                <a:sym typeface="Times New Roman"/>
              </a:rPr>
              <a:t>получит все необходимые знания и практические навыки для сдачи ЕГЭ по всем выбранным предметам прямо в школе.</a:t>
            </a:r>
            <a:endParaRPr sz="1500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50"/>
          <p:cNvSpPr txBox="1">
            <a:spLocks noGrp="1"/>
          </p:cNvSpPr>
          <p:nvPr>
            <p:ph type="title"/>
          </p:nvPr>
        </p:nvSpPr>
        <p:spPr>
          <a:xfrm>
            <a:off x="1934375" y="287685"/>
            <a:ext cx="63804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ГОРОДСКИЕ ПРОЕКТЫ В СФЕРЕ ВОСПИТАНИЯ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90" name="Google Shape;490;p50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5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2" name="Google Shape;492;p50"/>
          <p:cNvSpPr txBox="1"/>
          <p:nvPr/>
        </p:nvSpPr>
        <p:spPr>
          <a:xfrm>
            <a:off x="1037100" y="859131"/>
            <a:ext cx="3897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поднятия Государственного флага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Российской Федерации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исполнения государственного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гимна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50"/>
          <p:cNvSpPr txBox="1"/>
          <p:nvPr/>
        </p:nvSpPr>
        <p:spPr>
          <a:xfrm>
            <a:off x="1037099" y="2421461"/>
            <a:ext cx="3310800" cy="1253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Цикл внеурочных занятий </a:t>
            </a:r>
            <a:b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«Разговоры о важном»          </a:t>
            </a: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94" name="Google Shape;49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114798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900" y="273891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3909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4900" y="124091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3401964"/>
            <a:ext cx="334200" cy="3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0"/>
          <p:cNvSpPr txBox="1"/>
          <p:nvPr/>
        </p:nvSpPr>
        <p:spPr>
          <a:xfrm>
            <a:off x="1037099" y="3643083"/>
            <a:ext cx="36333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«Школьный театр» </a:t>
            </a: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(более 500 театральных студий)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50"/>
          <p:cNvSpPr txBox="1"/>
          <p:nvPr/>
        </p:nvSpPr>
        <p:spPr>
          <a:xfrm>
            <a:off x="4796102" y="919638"/>
            <a:ext cx="41322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Сохранение исторической памяти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(посещение уникальных </a:t>
            </a:r>
            <a:b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экспозиций Музея Победы </a:t>
            </a:r>
            <a:b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«Подвиг народа» и «Битва за Москву»)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&gt;150 000 школьников посещают </a:t>
            </a:r>
            <a:b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Музей Победы ежегодно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50"/>
          <p:cNvSpPr txBox="1"/>
          <p:nvPr/>
        </p:nvSpPr>
        <p:spPr>
          <a:xfrm>
            <a:off x="4934400" y="3138369"/>
            <a:ext cx="36333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Российское движение детей и молодежи «Движение первых» </a:t>
            </a:r>
            <a:r>
              <a:rPr lang="ru" sz="13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(активное участие московских школьников)</a:t>
            </a:r>
            <a:endParaRPr sz="13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26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7" name="Google Shape;507;p5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3" name="Google Shape;513;p51"/>
          <p:cNvSpPr txBox="1"/>
          <p:nvPr/>
        </p:nvSpPr>
        <p:spPr>
          <a:xfrm>
            <a:off x="594942" y="906710"/>
            <a:ext cx="81357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Городские м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ероприятия, направленные на увеличение охвата патриотическими проектами:</a:t>
            </a:r>
            <a:endParaRPr sz="1500" b="1" i="0" u="none" strike="noStrike" cap="none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0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Регулярное посещение военно-исторических музеев;</a:t>
            </a:r>
            <a:endParaRPr sz="1200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Результативное, ежегодное участие в Московской метапредметной олимпиаде «Не прервется связь поколений»;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Результативное, ежегодное участие в образовательном проекте «Мой район в годы войны»;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Конкурс мультимедийных проектов «История моей семьи в истории России»;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Участие в образовательном проекте, направленном на комплексное, всестороннее изучение биографии человека, внесшего весомый вклад в историю России «Путь Героя». Проект включает разработку и прохождение туристского маршрута по его значимым биографическим местам;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Участие в Историко-образовательный квест «Подвиг Народа»;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Ежегодное участие в проекте «Мой героический район»: патриотическая акция «Красные гвоздики», уроки мужества, флешмоб «С песней к Победе».</a:t>
            </a:r>
            <a:endParaRPr sz="1200" b="0" i="0" u="none" strike="noStrike" cap="none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514" name="Google Shape;514;p51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15" name="Google Shape;51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27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BF3D46A-0B8E-DFF7-0BF2-52587C813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0" name="Google Shape;520;p52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6" name="Google Shape;526;p52"/>
          <p:cNvSpPr txBox="1"/>
          <p:nvPr/>
        </p:nvSpPr>
        <p:spPr>
          <a:xfrm>
            <a:off x="594942" y="980188"/>
            <a:ext cx="8135700" cy="3683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Школьные м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ероприятия, направленные на увеличение охвата патриотическими проектами:</a:t>
            </a:r>
            <a:endParaRPr sz="1500" b="1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0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Проведение тематических классных часов и внеурочных занятий, направленных на изучение исторического и культурного наследия своего и других народов России, символов, праздников, традиций. Беседы искусстве, спорте, технологиях, боевые подвиги и трудовые достижения, героев и защитников Отечества в прошлом и современности;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Уроки Мужества, посвященные знакомству со славными боевыми и трудовыми подвигами народа;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Оформление патриотических уголков 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Подготовка тематических выставок, посвященных памятным датам, государственной символике и т.д.;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Патронат памятников района;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Возложение цветов 9 мая к памятникам героев ВОВ;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Внутришкольное мероприятие: “Бессмертный полк”;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</a:pP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1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Акции: “Подарок ветерану”, “Рисуем победу”;</a:t>
            </a:r>
            <a:endParaRPr sz="11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</p:txBody>
      </p:sp>
      <p:sp>
        <p:nvSpPr>
          <p:cNvPr id="527" name="Google Shape;527;p52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28" name="Google Shape;528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28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8804BCA-FD2C-8F52-68A0-CC49F8E25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3" name="Google Shape;533;p53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39" name="Google Shape;539;p53"/>
          <p:cNvSpPr txBox="1"/>
          <p:nvPr/>
        </p:nvSpPr>
        <p:spPr>
          <a:xfrm>
            <a:off x="707751" y="1149799"/>
            <a:ext cx="8135700" cy="269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Мероприятия кадетск</a:t>
            </a:r>
            <a:r>
              <a:rPr lang="ru" sz="1500" b="1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их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класс</a:t>
            </a:r>
            <a:r>
              <a:rPr lang="ru" sz="1500" b="1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ов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, направленны</a:t>
            </a:r>
            <a:r>
              <a:rPr lang="ru" sz="1500" b="1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е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rPr>
              <a:t> на увеличение охвата патриотическими проектами:</a:t>
            </a:r>
            <a:endParaRPr sz="1500" b="1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dirty="0">
              <a:solidFill>
                <a:srgbClr val="1F497D"/>
              </a:solidFill>
              <a:latin typeface="Montserrat" panose="00000500000000000000" pitchFamily="2" charset="-52"/>
              <a:ea typeface="Montserrat"/>
              <a:cs typeface="Montserrat"/>
              <a:sym typeface="Montserra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Несение Вахты Памяти на Посту №1 около Вечного огня на Поклонной горе;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Участие во Всероссийской военно-спортивной игре «Победа»;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Участие в написании «Всероссийского военно-патриотического диктанта»;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Смотр строя и песни среди учащихся образовательных учреждений района;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171450" indent="-171450"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dirty="0">
                <a:solidFill>
                  <a:srgbClr val="1F497D"/>
                </a:solidFill>
                <a:highlight>
                  <a:srgbClr val="FFFFFF"/>
                </a:highlight>
                <a:latin typeface="Montserrat" panose="00000500000000000000" pitchFamily="2" charset="-52"/>
              </a:rPr>
              <a:t>Онлайн викторина для школьников «Россия - моя история».</a:t>
            </a:r>
            <a:endParaRPr sz="1200" dirty="0">
              <a:solidFill>
                <a:srgbClr val="1F497D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000" dirty="0">
              <a:solidFill>
                <a:srgbClr val="333333"/>
              </a:solidFill>
              <a:highlight>
                <a:srgbClr val="FFFFFF"/>
              </a:highlight>
              <a:latin typeface="Montserrat" panose="00000500000000000000" pitchFamily="2" charset="-52"/>
            </a:endParaRPr>
          </a:p>
        </p:txBody>
      </p:sp>
      <p:sp>
        <p:nvSpPr>
          <p:cNvPr id="540" name="Google Shape;540;p53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41" name="Google Shape;541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29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42AAB9B7-27AA-E6DD-E6F7-1E7B01D1D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2340900" y="158050"/>
            <a:ext cx="67566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БЮДЖЕТА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1"/>
          </p:nvPr>
        </p:nvSpPr>
        <p:spPr>
          <a:xfrm>
            <a:off x="336362" y="1222150"/>
            <a:ext cx="3845700" cy="25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321 140,0 тыс.рублей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школьное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643 233,2 тыс.рублей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дошкольное </a:t>
            </a:r>
            <a:b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25 637,7 тыс.рублей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дополнительное образование</a:t>
            </a:r>
            <a:endParaRPr sz="13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8" name="Google Shape;138;p2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4" name="Google Shape;144;p27"/>
          <p:cNvSpPr txBox="1">
            <a:spLocks noGrp="1"/>
          </p:cNvSpPr>
          <p:nvPr>
            <p:ph type="body" idx="1"/>
          </p:nvPr>
        </p:nvSpPr>
        <p:spPr>
          <a:xfrm>
            <a:off x="4645738" y="1222150"/>
            <a:ext cx="4161900" cy="30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Aft>
                <a:spcPts val="120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современных условий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предоставления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качественного образования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40 932,9 тыс.рублей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28650" lvl="0" indent="-17145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Courier New" panose="02070309020205020404" pitchFamily="49" charset="0"/>
              <a:buChar char="o"/>
            </a:pPr>
            <a:r>
              <a:rPr lang="ru" sz="8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оснащение предпрофессиональных классов (академические, инженерные, медицинские, IT-классы и пр.); обновление учебно-лабораторного оборудования; реализация комплексной программы модернизации и замены АПС в зданиях в целях обеспечения безопасности и т.п.</a:t>
            </a:r>
            <a:endParaRPr sz="8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91 544,2 тыс.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ремонт , содержание имущества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195 033,7 тыс. рублей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питание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63 231,7 тыс.рублей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коммунальные услуги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95000"/>
              </a:lnSpc>
              <a:spcAft>
                <a:spcPts val="1200"/>
              </a:spcAft>
              <a:buClr>
                <a:srgbClr val="1F497D"/>
              </a:buClr>
              <a:buSzPct val="160000"/>
              <a:buFont typeface="Arial" panose="020B0604020202020204" pitchFamily="34" charset="0"/>
              <a:buChar char="•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25 695,1 тыс.рублей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расходные материалы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800"/>
              <a:buNone/>
            </a:pP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5" name="Google Shape;14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3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3" name="Рисунок 2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DEEEF0D-B224-FB01-A438-EF8084C69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68439"/>
            <a:ext cx="1080542" cy="7645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ЕДИНЫЙ НОРМАТИВ ФИНАНСИРОВАНИЯ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" name="Google Shape;152;p2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1109950" y="969617"/>
            <a:ext cx="63999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Равновысокий единый норматив на каждого ученика </a:t>
            </a:r>
            <a:r>
              <a:rPr lang="ru" sz="12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увеличен с 1 января 2023 года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4" name="Google Shape;1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374175" y="1848835"/>
            <a:ext cx="601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</a:pP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1-4 классы —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142 900 рублей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3 900 рублей)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5-9 классы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163 200 рублей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3 200 рублей)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183 500 рублей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3 500 рублей)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школы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полного дня)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207 600</a:t>
            </a: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4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16 600 рублей)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кратковременного пребывания)                   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82 400</a:t>
            </a: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4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5 100 рублей)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детсады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6" name="Google Shape;156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0625" y="1272175"/>
            <a:ext cx="3124051" cy="38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4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2340897" y="336275"/>
            <a:ext cx="65055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63" name="Google Shape;163;p29"/>
          <p:cNvSpPr txBox="1">
            <a:spLocks noGrp="1"/>
          </p:cNvSpPr>
          <p:nvPr>
            <p:ph type="body" idx="1"/>
          </p:nvPr>
        </p:nvSpPr>
        <p:spPr>
          <a:xfrm>
            <a:off x="594942" y="1184250"/>
            <a:ext cx="37371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Дети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3748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школьников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1638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дошкольников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4" name="Google Shape;164;p2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9" name="Google Shape;169;p29"/>
          <p:cNvSpPr txBox="1">
            <a:spLocks noGrp="1"/>
          </p:cNvSpPr>
          <p:nvPr>
            <p:ph type="body" idx="1"/>
          </p:nvPr>
        </p:nvSpPr>
        <p:spPr>
          <a:xfrm>
            <a:off x="594942" y="2700142"/>
            <a:ext cx="38895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Педагогические работники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185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110 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воспитателей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9"/>
          <p:cNvSpPr txBox="1">
            <a:spLocks noGrp="1"/>
          </p:cNvSpPr>
          <p:nvPr>
            <p:ph type="body" idx="1"/>
          </p:nvPr>
        </p:nvSpPr>
        <p:spPr>
          <a:xfrm>
            <a:off x="4031120" y="1487998"/>
            <a:ext cx="2970300" cy="7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Рост контингента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обучающихся 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более чем на 9%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29"/>
          <p:cNvSpPr txBox="1">
            <a:spLocks noGrp="1"/>
          </p:cNvSpPr>
          <p:nvPr>
            <p:ph type="body" idx="1"/>
          </p:nvPr>
        </p:nvSpPr>
        <p:spPr>
          <a:xfrm>
            <a:off x="4031120" y="2893494"/>
            <a:ext cx="2970300" cy="89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SzPts val="1800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Доля дошкольников, перешедших в 1 класс 86,8 %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</a:rPr>
              <a:t>5</a:t>
            </a:fld>
            <a:endParaRPr dirty="0">
              <a:solidFill>
                <a:srgbClr val="1F497D"/>
              </a:solidFill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94ED425C-EB6D-1DE0-4907-92F0C8069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pic>
        <p:nvPicPr>
          <p:cNvPr id="4" name="Рисунок 3" descr="Дети со сплошной заливкой">
            <a:extLst>
              <a:ext uri="{FF2B5EF4-FFF2-40B4-BE49-F238E27FC236}">
                <a16:creationId xmlns:a16="http://schemas.microsoft.com/office/drawing/2014/main" id="{A8043980-55FF-67F3-999A-55CAF8436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8064" y="1418248"/>
            <a:ext cx="914400" cy="914400"/>
          </a:xfrm>
          <a:prstGeom prst="rect">
            <a:avLst/>
          </a:prstGeom>
        </p:spPr>
      </p:pic>
      <p:pic>
        <p:nvPicPr>
          <p:cNvPr id="6" name="Рисунок 5" descr="Группа со сплошной заливкой">
            <a:extLst>
              <a:ext uri="{FF2B5EF4-FFF2-40B4-BE49-F238E27FC236}">
                <a16:creationId xmlns:a16="http://schemas.microsoft.com/office/drawing/2014/main" id="{9D9249D3-1007-EF5D-301B-3163ED7487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98064" y="2700142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ЗАРПЛАТА ЗА 2022 ГОД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78" name="Google Shape;178;p30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" name="Google Shape;179;p3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0" name="Google Shape;180;p30"/>
          <p:cNvSpPr txBox="1"/>
          <p:nvPr/>
        </p:nvSpPr>
        <p:spPr>
          <a:xfrm>
            <a:off x="512350" y="1155375"/>
            <a:ext cx="2949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104 300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3009847" y="1155375"/>
            <a:ext cx="24105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126 700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b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2" name="Google Shape;182;p30"/>
          <p:cNvSpPr txBox="1"/>
          <p:nvPr/>
        </p:nvSpPr>
        <p:spPr>
          <a:xfrm>
            <a:off x="5860107" y="1155375"/>
            <a:ext cx="28995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114 200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дополнительного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образования</a:t>
            </a: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3" name="Google Shape;183;p30"/>
          <p:cNvSpPr txBox="1"/>
          <p:nvPr/>
        </p:nvSpPr>
        <p:spPr>
          <a:xfrm>
            <a:off x="512350" y="2910975"/>
            <a:ext cx="23553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121 300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преподаватели 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мастера производственного обучения 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4" name="Google Shape;184;p30"/>
          <p:cNvSpPr txBox="1"/>
          <p:nvPr/>
        </p:nvSpPr>
        <p:spPr>
          <a:xfrm>
            <a:off x="3065172" y="2910975"/>
            <a:ext cx="22479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188 200</a:t>
            </a:r>
            <a:r>
              <a:rPr lang="ru" sz="15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профессорско-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преподавательский состав вуза </a:t>
            </a:r>
            <a:b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научные работники</a:t>
            </a:r>
            <a:endParaRPr sz="1500" b="0" i="0" u="none" strike="noStrike" cap="none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9475" y="1972275"/>
            <a:ext cx="4758026" cy="317122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6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>
            <a:spLocks noGrp="1"/>
          </p:cNvSpPr>
          <p:nvPr>
            <p:ph type="title"/>
          </p:nvPr>
        </p:nvSpPr>
        <p:spPr>
          <a:xfrm>
            <a:off x="2340900" y="276021"/>
            <a:ext cx="650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ЗАРПЛАТА ПЕДАГОГИЧЕСКИХ РАБОТНИКОВ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92" name="Google Shape;192;p31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p31"/>
          <p:cNvSpPr txBox="1"/>
          <p:nvPr/>
        </p:nvSpPr>
        <p:spPr>
          <a:xfrm>
            <a:off x="594942" y="1354687"/>
            <a:ext cx="2051614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86 812,40 рублей</a:t>
            </a:r>
            <a:b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воспитатели 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3275251" y="1357499"/>
            <a:ext cx="22182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120 869,20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 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0" name="Google Shape;200;p31"/>
          <p:cNvSpPr txBox="1"/>
          <p:nvPr/>
        </p:nvSpPr>
        <p:spPr>
          <a:xfrm>
            <a:off x="5794409" y="1354487"/>
            <a:ext cx="2899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131 240,90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педагоги допобразования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31"/>
          <p:cNvSpPr txBox="1"/>
          <p:nvPr/>
        </p:nvSpPr>
        <p:spPr>
          <a:xfrm>
            <a:off x="594942" y="2819264"/>
            <a:ext cx="235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102 152,00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рублей</a:t>
            </a:r>
            <a:b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учреждению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31"/>
          <p:cNvSpPr txBox="1"/>
          <p:nvPr/>
        </p:nvSpPr>
        <p:spPr>
          <a:xfrm>
            <a:off x="3275251" y="2850164"/>
            <a:ext cx="5273807" cy="6156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том числе в динамике, </a:t>
            </a:r>
            <a:br>
              <a:rPr lang="ru" sz="14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4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 период - 2023 год</a:t>
            </a:r>
            <a:endParaRPr sz="1400" b="0" i="0" u="none" strike="noStrike" cap="none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03" name="Google Shape;20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7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2" name="Рисунок 1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D117C59-710F-98DE-4D45-E1E4645F9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pic>
        <p:nvPicPr>
          <p:cNvPr id="5" name="Рисунок 4" descr="Успех группы со сплошной заливкой">
            <a:extLst>
              <a:ext uri="{FF2B5EF4-FFF2-40B4-BE49-F238E27FC236}">
                <a16:creationId xmlns:a16="http://schemas.microsoft.com/office/drawing/2014/main" id="{22CBAF56-B8D5-A8EE-A902-D92D8528E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6424" y="3889332"/>
            <a:ext cx="1167485" cy="11674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2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ШКОЛ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09" name="Google Shape;209;p32"/>
          <p:cNvPicPr preferRelativeResize="0"/>
          <p:nvPr/>
        </p:nvPicPr>
        <p:blipFill rotWithShape="1">
          <a:blip r:embed="rId3">
            <a:alphaModFix/>
          </a:blip>
          <a:srcRect t="24759" b="29285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3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1" name="Google Shape;211;p32"/>
          <p:cNvSpPr txBox="1"/>
          <p:nvPr/>
        </p:nvSpPr>
        <p:spPr>
          <a:xfrm>
            <a:off x="512350" y="1764975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17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зданий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4 100 мест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2" name="Google Shape;212;p32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75681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1 сентября 2022 года открылось 29 зданий новостроек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11 450 мест, из них (в 2021 г. - 26 школьных зданий и 32 детсада):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2"/>
          <p:cNvSpPr txBox="1"/>
          <p:nvPr/>
        </p:nvSpPr>
        <p:spPr>
          <a:xfrm>
            <a:off x="3495650" y="1764975"/>
            <a:ext cx="21687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зданий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6 800 мест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5" name="Google Shape;215;p32"/>
          <p:cNvSpPr txBox="1"/>
          <p:nvPr/>
        </p:nvSpPr>
        <p:spPr>
          <a:xfrm>
            <a:off x="6206286" y="1764975"/>
            <a:ext cx="2471700" cy="1185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" sz="2000" b="0" i="0" u="none" strike="noStrike" cap="none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здание </a:t>
            </a:r>
            <a:b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дошкольными группами</a:t>
            </a: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на 550 мест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6" name="Google Shape;216;p32"/>
          <p:cNvSpPr txBox="1"/>
          <p:nvPr/>
        </p:nvSpPr>
        <p:spPr>
          <a:xfrm>
            <a:off x="324430" y="2750549"/>
            <a:ext cx="42120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 года и 2 месяца</a:t>
            </a:r>
            <a:b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зачисления в детский сад 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в районе проживания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выбрали 95% родителей первоклассников   в 2022 году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~ 400 территорий ОО благоустроены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 2021/2022 уч. году.</a:t>
            </a:r>
            <a:b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 200</a:t>
            </a:r>
            <a:r>
              <a:rPr lang="ru" sz="12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к началу 2022/2023 уч. года</a:t>
            </a:r>
            <a:endParaRPr sz="12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 rotWithShape="1">
          <a:blip r:embed="rId5">
            <a:alphaModFix/>
          </a:blip>
          <a:srcRect b="35119"/>
          <a:stretch/>
        </p:blipFill>
        <p:spPr>
          <a:xfrm>
            <a:off x="3712500" y="2510875"/>
            <a:ext cx="5431501" cy="26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8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3"/>
          <p:cNvSpPr txBox="1">
            <a:spLocks noGrp="1"/>
          </p:cNvSpPr>
          <p:nvPr>
            <p:ph type="title"/>
          </p:nvPr>
        </p:nvSpPr>
        <p:spPr>
          <a:xfrm>
            <a:off x="2340900" y="276025"/>
            <a:ext cx="3855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224" name="Google Shape;224;p33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0" name="Google Shape;230;p33"/>
          <p:cNvSpPr txBox="1"/>
          <p:nvPr/>
        </p:nvSpPr>
        <p:spPr>
          <a:xfrm>
            <a:off x="690000" y="1132176"/>
            <a:ext cx="7764000" cy="90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текущий ремонт в 15 зданиях ОО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-3238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500"/>
              <a:buFont typeface="Montserrat"/>
              <a:buChar char="●"/>
            </a:pPr>
            <a:r>
              <a:rPr lang="ru" sz="1500" b="0" i="0" u="none" strike="noStrike" cap="none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благоустройство 2 территории в 202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 г., 1 территория в 2023 </a:t>
            </a:r>
            <a:endParaRPr sz="1500" b="0" i="0" u="none" strike="noStrike" cap="none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1" name="Google Shape;23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ru">
                <a:solidFill>
                  <a:srgbClr val="1F497D"/>
                </a:solidFill>
                <a:latin typeface="Montserrat" panose="00000500000000000000" pitchFamily="2" charset="-52"/>
              </a:rPr>
              <a:t>9</a:t>
            </a:fld>
            <a:endParaRPr dirty="0">
              <a:solidFill>
                <a:srgbClr val="1F497D"/>
              </a:solidFill>
              <a:latin typeface="Montserrat" panose="00000500000000000000" pitchFamily="2" charset="-52"/>
            </a:endParaRPr>
          </a:p>
        </p:txBody>
      </p:sp>
      <p:pic>
        <p:nvPicPr>
          <p:cNvPr id="3" name="Рисунок 2" descr="Изображение выглядит как Красочность, Графика, треугольник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EF78C14-6AEA-593E-B43B-613414235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42" y="142199"/>
            <a:ext cx="1080542" cy="764511"/>
          </a:xfrm>
          <a:prstGeom prst="rect">
            <a:avLst/>
          </a:prstGeom>
        </p:spPr>
      </p:pic>
      <p:pic>
        <p:nvPicPr>
          <p:cNvPr id="7" name="Рисунок 6" descr="Изображение выглядит как на открытом воздухе, трава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2726413-220A-C7D9-A6DC-F11EF8C0B7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2106" b="25766"/>
          <a:stretch/>
        </p:blipFill>
        <p:spPr>
          <a:xfrm>
            <a:off x="7295335" y="2496965"/>
            <a:ext cx="1665260" cy="2260016"/>
          </a:xfrm>
          <a:prstGeom prst="rect">
            <a:avLst/>
          </a:prstGeom>
        </p:spPr>
      </p:pic>
      <p:pic>
        <p:nvPicPr>
          <p:cNvPr id="9" name="Рисунок 8" descr="Изображение выглядит как на открытом воздухе, двор, Ландшафтный дизайн, небо&#10;&#10;Автоматически созданное описание">
            <a:extLst>
              <a:ext uri="{FF2B5EF4-FFF2-40B4-BE49-F238E27FC236}">
                <a16:creationId xmlns:a16="http://schemas.microsoft.com/office/drawing/2014/main" id="{1C79ED69-7565-70C8-E9C2-A78E73313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796" y="2486601"/>
            <a:ext cx="3027170" cy="227038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дерево, на открытом воздухе, трава, детская площадка&#10;&#10;Автоматически созданное описание">
            <a:extLst>
              <a:ext uri="{FF2B5EF4-FFF2-40B4-BE49-F238E27FC236}">
                <a16:creationId xmlns:a16="http://schemas.microsoft.com/office/drawing/2014/main" id="{3A11E924-EEDD-ABFE-8F38-0EB20E452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405" y="2496965"/>
            <a:ext cx="2984157" cy="22381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1547</Words>
  <Application>Microsoft Office PowerPoint</Application>
  <PresentationFormat>Экран (16:9)</PresentationFormat>
  <Paragraphs>310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Simple Light</vt:lpstr>
      <vt:lpstr>Simple Light</vt:lpstr>
      <vt:lpstr>Презентация PowerPoint</vt:lpstr>
      <vt:lpstr>КЛЮЧЕВЫЕ ПРИНЦИПЫ И ПРИОРИТЕТЫ  МОСКОВСКОГО ОБРАЗОВАНИЯ</vt:lpstr>
      <vt:lpstr>ОСНОВНЫЕ НАПРАВЛЕНИЯ  РАСХОДОВ БЮДЖЕТА </vt:lpstr>
      <vt:lpstr>ЕДИНЫЙ НОРМАТИВ ФИНАНСИРОВАНИЯ</vt:lpstr>
      <vt:lpstr>КОНТИНГЕНТ И КАДРОВЫЙ СОСТАВ </vt:lpstr>
      <vt:lpstr>СРЕДНЯЯ ЗАРПЛАТА ЗА 2022 ГОД</vt:lpstr>
      <vt:lpstr>ЗАРПЛАТА ПЕДАГОГИЧЕСКИХ РАБОТНИКОВ</vt:lpstr>
      <vt:lpstr>СТРОИТЕЛЬСТВО И РЕМОНТ ШКОЛ</vt:lpstr>
      <vt:lpstr>СТРОИТЕЛЬСТВО И РЕМОНТ 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 </vt:lpstr>
      <vt:lpstr>РАЗВИТИЕ ПРЕДПРОФЕССИОНАЛЬНОГО ОБРАЗОВАНИЯ </vt:lpstr>
      <vt:lpstr>МОСКОВСКАЯ ЭЛЕКТРОННАЯ ШКОЛА</vt:lpstr>
      <vt:lpstr>МОСКОВСКАЯ ЭЛЕКТРОННАЯ ШКОЛА</vt:lpstr>
      <vt:lpstr>ТЕХНОЛОГИЧНОСТЬ И ОСНАЩЕННОСТЬ</vt:lpstr>
      <vt:lpstr>ВЫСОКОЕ КАЧЕСТВО МОСКОВСКОГО ОБРАЗОВАНИЯ</vt:lpstr>
      <vt:lpstr>УЧАСТИЕ В МЕЖДУНАРОДНЫХ СОСТЯЗАНИЯХ </vt:lpstr>
      <vt:lpstr>МАССОВОЕ КАЧЕСТВЕННОЕ ОБРАЗОВАНИЕ </vt:lpstr>
      <vt:lpstr>МАССОВОЕ КАЧЕСТВЕННОЕ ОБРАЗОВАНИЕ </vt:lpstr>
      <vt:lpstr>МАССОВОЕ КАЧЕСТВЕННОЕ ОБРАЗОВАНИЕ </vt:lpstr>
      <vt:lpstr>НОВЫЙ ФОРМАТ ПОДГОТОВКИ К ЕГЭ</vt:lpstr>
      <vt:lpstr>ИЗМЕНЕНИЕ ФОРМАТА ПОДГОТОВКИ К ЕГЭ </vt:lpstr>
      <vt:lpstr>ГОРОДСКИЕ ПРОЕКТЫ В СФЕРЕ ВОСПИТАНИЯ</vt:lpstr>
      <vt:lpstr>ВОСПИТАТЕЛЬНАЯ РАБОТА </vt:lpstr>
      <vt:lpstr>ВОСПИТАТЕЛЬНАЯ РАБОТА </vt:lpstr>
      <vt:lpstr>ВОСПИТАТЕЛЬНАЯ РАБОТА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</dc:creator>
  <cp:lastModifiedBy>Оксана Шишканова</cp:lastModifiedBy>
  <cp:revision>3</cp:revision>
  <dcterms:modified xsi:type="dcterms:W3CDTF">2023-06-09T09:25:32Z</dcterms:modified>
</cp:coreProperties>
</file>