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34"/>
  </p:notesMasterIdLst>
  <p:sldIdLst>
    <p:sldId id="256" r:id="rId2"/>
    <p:sldId id="282" r:id="rId3"/>
    <p:sldId id="257" r:id="rId4"/>
    <p:sldId id="286" r:id="rId5"/>
    <p:sldId id="259" r:id="rId6"/>
    <p:sldId id="258" r:id="rId7"/>
    <p:sldId id="260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88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7" r:id="rId24"/>
    <p:sldId id="278" r:id="rId25"/>
    <p:sldId id="279" r:id="rId26"/>
    <p:sldId id="290" r:id="rId27"/>
    <p:sldId id="280" r:id="rId28"/>
    <p:sldId id="281" r:id="rId29"/>
    <p:sldId id="295" r:id="rId30"/>
    <p:sldId id="291" r:id="rId31"/>
    <p:sldId id="292" r:id="rId32"/>
    <p:sldId id="294" r:id="rId33"/>
  </p:sldIdLst>
  <p:sldSz cx="9144000" cy="5143500" type="screen16x9"/>
  <p:notesSz cx="6735763" cy="9866313"/>
  <p:embeddedFontLst>
    <p:embeddedFont>
      <p:font typeface="Montserrat ExtraBold" panose="020B0604020202020204" charset="-52"/>
      <p:bold r:id="rId35"/>
      <p:boldItalic r:id="rId36"/>
    </p:embeddedFont>
    <p:embeddedFont>
      <p:font typeface="Montserrat" panose="020B0604020202020204" charset="-52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7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52" autoAdjust="0"/>
  </p:normalViewPr>
  <p:slideViewPr>
    <p:cSldViewPr snapToGrid="0">
      <p:cViewPr varScale="1">
        <p:scale>
          <a:sx n="144" d="100"/>
          <a:sy n="144" d="100"/>
        </p:scale>
        <p:origin x="654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8600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fb256b3d0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fb256b3d0f_0_1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e02b3d51b5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e02b3d51b5_0_19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fb256b3d0f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fb256b3d0f_0_4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e02b3d51b5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e02b3d51b5_0_215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e02b3d51b5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e02b3d51b5_0_215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8662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e02b3d51b5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e02b3d51b5_0_24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e02b3d51b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1e02b3d51b5_0_25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e02b3d51b5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1e02b3d51b5_0_28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1e02b3d51b5_0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1e02b3d51b5_0_292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1e02b3d51b5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1e02b3d51b5_0_301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9806738e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9806738e82_0_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e67eb86530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e67eb86530_0_2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e67eb8653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e67eb86530_0_3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e67eb86530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e67eb86530_0_3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71262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e02b3d51b5_0_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e02b3d51b5_0_30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e02b3d51b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e02b3d51b5_0_31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e02b3d51b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e02b3d51b5_0_31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285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e02b3d51b5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1e02b3d51b5_0_32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e67eb8653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e67eb86530_0_1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e67eb8653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e67eb86530_0_1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38996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e67eb8653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e67eb86530_0_1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7691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e02b3d51b5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e02b3d51b5_0_9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9207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e67eb8653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e67eb86530_0_1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1297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e02b3d51b5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1e02b3d51b5_0_324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5397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e02b3d51b5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e02b3d51b5_0_6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e02b3d51b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e02b3d51b5_0_30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e02b3d51b5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e02b3d51b5_0_96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e02b3d51b5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e02b3d51b5_0_133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e02b3d51b5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e02b3d51b5_0_158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e02b3d51b5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9375" y="739775"/>
            <a:ext cx="6577013" cy="37004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e02b3d51b5_0_227:notes"/>
          <p:cNvSpPr txBox="1">
            <a:spLocks noGrp="1"/>
          </p:cNvSpPr>
          <p:nvPr>
            <p:ph type="body" idx="1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g"/><Relationship Id="rId10" Type="http://schemas.openxmlformats.org/officeDocument/2006/relationships/image" Target="../media/image8.jpeg"/><Relationship Id="rId4" Type="http://schemas.openxmlformats.org/officeDocument/2006/relationships/image" Target="../media/image2.jpg"/><Relationship Id="rId9" Type="http://schemas.openxmlformats.org/officeDocument/2006/relationships/image" Target="../media/image7.jpe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gif"/><Relationship Id="rId5" Type="http://schemas.openxmlformats.org/officeDocument/2006/relationships/image" Target="../media/image41.jpe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 amt="17000"/>
          </a:blip>
          <a:stretch>
            <a:fillRect/>
          </a:stretch>
        </p:blipFill>
        <p:spPr>
          <a:xfrm rot="8100000">
            <a:off x="3845613" y="2876807"/>
            <a:ext cx="1485318" cy="1451918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369802" y="1443975"/>
            <a:ext cx="6360000" cy="3247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Информация </a:t>
            </a:r>
            <a:br>
              <a:rPr lang="ru" sz="280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280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об осуществлении </a:t>
            </a:r>
            <a:br>
              <a:rPr lang="ru" sz="280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280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образовательной</a:t>
            </a:r>
            <a:br>
              <a:rPr lang="ru" sz="280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280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деятельности</a:t>
            </a:r>
            <a:endParaRPr sz="340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" sz="1600" dirty="0" smtClean="0">
              <a:solidFill>
                <a:srgbClr val="38A0E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dirty="0" smtClean="0">
                <a:solidFill>
                  <a:srgbClr val="38A0E0"/>
                </a:solidFill>
                <a:latin typeface="Montserrat"/>
                <a:ea typeface="Montserrat"/>
                <a:cs typeface="Montserrat"/>
                <a:sym typeface="Montserrat"/>
              </a:rPr>
              <a:t>ГБОУ Школа № 2090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" sz="1200" dirty="0" smtClean="0">
              <a:solidFill>
                <a:srgbClr val="38A0E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" sz="1200" dirty="0">
              <a:solidFill>
                <a:srgbClr val="38A0E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 dirty="0" smtClean="0">
                <a:solidFill>
                  <a:srgbClr val="38A0E0"/>
                </a:solidFill>
                <a:latin typeface="Montserrat"/>
                <a:ea typeface="Montserrat"/>
                <a:cs typeface="Montserrat"/>
                <a:sym typeface="Montserrat"/>
              </a:rPr>
              <a:t>Директор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 dirty="0" smtClean="0">
                <a:solidFill>
                  <a:srgbClr val="38A0E0"/>
                </a:solidFill>
                <a:latin typeface="Montserrat"/>
                <a:ea typeface="Montserrat"/>
                <a:cs typeface="Montserrat"/>
                <a:sym typeface="Montserrat"/>
              </a:rPr>
              <a:t>Плужников Дмитрий Владимирович</a:t>
            </a:r>
            <a:endParaRPr lang="ru" sz="1050" b="1" dirty="0" smtClean="0">
              <a:solidFill>
                <a:srgbClr val="38A0E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13"/>
          <p:cNvSpPr/>
          <p:nvPr/>
        </p:nvSpPr>
        <p:spPr>
          <a:xfrm>
            <a:off x="3983238" y="2713890"/>
            <a:ext cx="1190292" cy="1664607"/>
          </a:xfrm>
          <a:prstGeom prst="rect">
            <a:avLst/>
          </a:prstGeom>
          <a:solidFill>
            <a:srgbClr val="38A0E0">
              <a:alpha val="116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t="31903" b="34418"/>
          <a:stretch/>
        </p:blipFill>
        <p:spPr>
          <a:xfrm>
            <a:off x="369800" y="386419"/>
            <a:ext cx="1823075" cy="6139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" name="Google Shape;62;p13"/>
          <p:cNvCxnSpPr/>
          <p:nvPr/>
        </p:nvCxnSpPr>
        <p:spPr>
          <a:xfrm>
            <a:off x="414253" y="4641236"/>
            <a:ext cx="4824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852" y="311975"/>
            <a:ext cx="667322" cy="642925"/>
          </a:xfrm>
          <a:prstGeom prst="rect">
            <a:avLst/>
          </a:prstGeom>
        </p:spPr>
      </p:pic>
      <p:pic>
        <p:nvPicPr>
          <p:cNvPr id="1026" name="Picture 2" descr="https://avatars.mds.yandex.net/get-altay/474904/2a0000015ecd03b36d5af5621b34b2fed799/XX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4" b="7946"/>
          <a:stretch/>
        </p:blipFill>
        <p:spPr bwMode="auto">
          <a:xfrm>
            <a:off x="3633718" y="88517"/>
            <a:ext cx="1655663" cy="115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G_20210416_14455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IMG_20210416_14455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-645" t="1487" r="-2368" b="-234"/>
          <a:stretch/>
        </p:blipFill>
        <p:spPr>
          <a:xfrm>
            <a:off x="5447821" y="3780129"/>
            <a:ext cx="1716025" cy="1233711"/>
          </a:xfrm>
          <a:prstGeom prst="rect">
            <a:avLst/>
          </a:prstGeom>
        </p:spPr>
      </p:pic>
      <p:pic>
        <p:nvPicPr>
          <p:cNvPr id="13" name="Рисунок 12" descr="C:\Users\ser201\Downloads\2 корп (1).JP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9" r="845" b="5110"/>
          <a:stretch/>
        </p:blipFill>
        <p:spPr bwMode="auto">
          <a:xfrm>
            <a:off x="7232589" y="1300637"/>
            <a:ext cx="1551647" cy="11891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https://data3.proshkolu.ru/content/media/pic/std/1000000/456000/455700-de45814a67c8a54c.jpg"/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5" r="4926"/>
          <a:stretch/>
        </p:blipFill>
        <p:spPr bwMode="auto">
          <a:xfrm>
            <a:off x="5433154" y="88517"/>
            <a:ext cx="1730084" cy="1150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ser201\Downloads\4 корп.JP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589" y="92115"/>
            <a:ext cx="1573968" cy="1150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photos.wikimapia.org/p/00/04/20/52/18_big.jpg"/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" r="18654" b="12672"/>
          <a:stretch/>
        </p:blipFill>
        <p:spPr bwMode="auto">
          <a:xfrm>
            <a:off x="7232589" y="2559889"/>
            <a:ext cx="1573968" cy="1150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/>
          <p:cNvPicPr/>
          <p:nvPr/>
        </p:nvPicPr>
        <p:blipFill rotWithShape="1">
          <a:blip r:embed="rId12"/>
          <a:srcRect l="47589" t="20981" r="23421" b="28164"/>
          <a:stretch/>
        </p:blipFill>
        <p:spPr bwMode="auto">
          <a:xfrm>
            <a:off x="5433154" y="2571643"/>
            <a:ext cx="1730084" cy="11384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https://avatars.mds.yandex.net/get-altay/774756/2a0000015ee34b5012dd23f4d1a2420336dc/XXL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823" y="1300637"/>
            <a:ext cx="1715416" cy="120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https://avatars.mds.yandex.net/get-altay/1371862/2a0000016549d6dceabbc671c225df2fc923/XXXL"/>
          <p:cNvPicPr/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537" b="37058"/>
          <a:stretch/>
        </p:blipFill>
        <p:spPr bwMode="auto">
          <a:xfrm>
            <a:off x="7315199" y="3780129"/>
            <a:ext cx="1491357" cy="12337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2"/>
          <p:cNvSpPr txBox="1">
            <a:spLocks noGrp="1"/>
          </p:cNvSpPr>
          <p:nvPr>
            <p:ph type="title"/>
          </p:nvPr>
        </p:nvSpPr>
        <p:spPr>
          <a:xfrm>
            <a:off x="1934375" y="159627"/>
            <a:ext cx="65055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РАЗВИТИЕ ПРЕДПРОФЕССИОНАЛЬНОГО ОБРАЗОВАНИЯ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97" name="Google Shape;197;p22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8" name="Google Shape;198;p22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9" name="Google Shape;199;p22"/>
          <p:cNvPicPr preferRelativeResize="0"/>
          <p:nvPr/>
        </p:nvPicPr>
        <p:blipFill rotWithShape="1">
          <a:blip r:embed="rId4">
            <a:alphaModFix/>
          </a:blip>
          <a:srcRect l="10772" t="7800" r="5587"/>
          <a:stretch/>
        </p:blipFill>
        <p:spPr>
          <a:xfrm>
            <a:off x="174325" y="1575000"/>
            <a:ext cx="2742449" cy="3568502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2"/>
          <p:cNvSpPr txBox="1"/>
          <p:nvPr/>
        </p:nvSpPr>
        <p:spPr>
          <a:xfrm>
            <a:off x="2770250" y="940750"/>
            <a:ext cx="5957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000"/>
              </a:spcAft>
              <a:buNone/>
            </a:pPr>
            <a:r>
              <a:rPr lang="ru" sz="20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9 </a:t>
            </a: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направлений предпрофессиональных классов</a:t>
            </a:r>
            <a:endParaRPr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1" name="Google Shape;201;p22"/>
          <p:cNvSpPr txBox="1"/>
          <p:nvPr/>
        </p:nvSpPr>
        <p:spPr>
          <a:xfrm>
            <a:off x="2633175" y="1367025"/>
            <a:ext cx="2840400" cy="13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медицинские</a:t>
            </a:r>
            <a:endParaRPr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инженерные</a:t>
            </a:r>
            <a:endParaRPr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академические</a:t>
            </a:r>
            <a:endParaRPr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новые педагогические</a:t>
            </a:r>
            <a:endParaRPr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ИТ</a:t>
            </a:r>
            <a:endParaRPr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2" name="Google Shape;202;p22"/>
          <p:cNvSpPr txBox="1"/>
          <p:nvPr/>
        </p:nvSpPr>
        <p:spPr>
          <a:xfrm>
            <a:off x="5473575" y="1367025"/>
            <a:ext cx="3407100" cy="139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медиа</a:t>
            </a:r>
            <a:endParaRPr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предпринимательские</a:t>
            </a:r>
            <a:endParaRPr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спортивные</a:t>
            </a:r>
            <a:endParaRPr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Montserrat"/>
              <a:buChar char="●"/>
            </a:pP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кадетские</a:t>
            </a:r>
            <a:endParaRPr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3" name="Google Shape;203;p22"/>
          <p:cNvSpPr txBox="1"/>
          <p:nvPr/>
        </p:nvSpPr>
        <p:spPr>
          <a:xfrm>
            <a:off x="2696600" y="2814550"/>
            <a:ext cx="6324600" cy="21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 1 сентября 2022 года начали работу 4 образовательные вертикали</a:t>
            </a: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b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ИТ, естественно-научная и лингвистическая для 7-9 классов, спортивная для 5-9 классов. В 2018 г. была открыта математическая вертикаль для 7-9 классов. </a:t>
            </a:r>
            <a:endParaRPr sz="10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9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Более 90%</a:t>
            </a:r>
            <a:r>
              <a:rPr lang="ru" sz="11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выпускников предпрофклассов </a:t>
            </a: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поступают в вуз по профилю</a:t>
            </a:r>
            <a:endParaRPr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None/>
            </a:pPr>
            <a:r>
              <a:rPr lang="ru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У выпускников предпрофклассов результаты ЕГЭ по профильным предметам выше среднегородских</a:t>
            </a:r>
            <a:endParaRPr b="1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4" name="Google Shape;20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3"/>
          <p:cNvSpPr txBox="1">
            <a:spLocks noGrp="1"/>
          </p:cNvSpPr>
          <p:nvPr>
            <p:ph type="title"/>
          </p:nvPr>
        </p:nvSpPr>
        <p:spPr>
          <a:xfrm>
            <a:off x="1934375" y="159627"/>
            <a:ext cx="65055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РАЗВИТИЕ ПРЕДПРОФЕССИОНАЛЬНОГО ОБРАЗОВАНИЯ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10" name="Google Shape;210;p23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1" name="Google Shape;211;p23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2" name="Google Shape;212;p23"/>
          <p:cNvSpPr txBox="1">
            <a:spLocks noGrp="1"/>
          </p:cNvSpPr>
          <p:nvPr>
            <p:ph type="body" idx="1"/>
          </p:nvPr>
        </p:nvSpPr>
        <p:spPr>
          <a:xfrm>
            <a:off x="892300" y="1695950"/>
            <a:ext cx="6505500" cy="8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4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 </a:t>
            </a:r>
            <a:r>
              <a:rPr lang="ru" sz="20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400</a:t>
            </a:r>
            <a:r>
              <a:rPr lang="ru" sz="14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школах Москвы открыты предпрофессиональные классы, в которых обучается </a:t>
            </a:r>
            <a:r>
              <a:rPr lang="ru" sz="20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&gt;52 000</a:t>
            </a:r>
            <a:r>
              <a:rPr lang="ru" sz="14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старшеклассников</a:t>
            </a:r>
            <a:endParaRPr sz="14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3" name="Google Shape;21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300" y="1788300"/>
            <a:ext cx="453925" cy="45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300" y="2644057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3"/>
          <p:cNvSpPr txBox="1"/>
          <p:nvPr/>
        </p:nvSpPr>
        <p:spPr>
          <a:xfrm>
            <a:off x="710215" y="1106039"/>
            <a:ext cx="7412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000" b="1">
                <a:solidFill>
                  <a:srgbClr val="38A0E0"/>
                </a:solidFill>
                <a:latin typeface="Montserrat"/>
                <a:ea typeface="Montserrat"/>
                <a:cs typeface="Montserrat"/>
                <a:sym typeface="Montserrat"/>
              </a:rPr>
              <a:t>Востребованность среди жителей Москвы </a:t>
            </a:r>
            <a:endParaRPr sz="2000">
              <a:solidFill>
                <a:srgbClr val="38A0E0"/>
              </a:solidFill>
            </a:endParaRPr>
          </a:p>
        </p:txBody>
      </p:sp>
      <p:sp>
        <p:nvSpPr>
          <p:cNvPr id="216" name="Google Shape;216;p23"/>
          <p:cNvSpPr txBox="1"/>
          <p:nvPr/>
        </p:nvSpPr>
        <p:spPr>
          <a:xfrm>
            <a:off x="892300" y="2644050"/>
            <a:ext cx="80517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None/>
            </a:pPr>
            <a:r>
              <a:rPr lang="ru" sz="22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150</a:t>
            </a: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ведущих российских компаний-партнёров:</a:t>
            </a: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вузы, научные организации, представители бизнес-сообщества,  компании медиаиндустрии, ИТ-компании, медицинские организации, высокотехнологичные предприятия, органы  государственной  власти, силовые ведомства - </a:t>
            </a:r>
            <a:r>
              <a:rPr lang="ru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выстроенная единая система взаимодействия  «школа – вуз – работодатель»</a:t>
            </a:r>
            <a:endParaRPr b="1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7" name="Google Shape;217;p23"/>
          <p:cNvSpPr txBox="1"/>
          <p:nvPr/>
        </p:nvSpPr>
        <p:spPr>
          <a:xfrm>
            <a:off x="885138" y="4142350"/>
            <a:ext cx="7412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000"/>
              </a:spcAft>
              <a:buNone/>
            </a:pPr>
            <a:r>
              <a:rPr lang="ru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Сопровождение и наставничество </a:t>
            </a:r>
            <a:r>
              <a:rPr lang="ru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(школьные учителя, сотрудники вузов, а также практикующие специалисты)</a:t>
            </a:r>
            <a:endParaRPr b="1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8" name="Google Shape;21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325" y="4209305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4"/>
          <p:cNvSpPr txBox="1">
            <a:spLocks noGrp="1"/>
          </p:cNvSpPr>
          <p:nvPr>
            <p:ph type="title"/>
          </p:nvPr>
        </p:nvSpPr>
        <p:spPr>
          <a:xfrm>
            <a:off x="1934375" y="159627"/>
            <a:ext cx="65055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РАЗВИТИЕ ПРЕДПРОФЕССИОНАЛЬНОГО ОБРАЗОВАНИЯ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25" name="Google Shape;225;p24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6" name="Google Shape;226;p24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7" name="Google Shape;227;p24"/>
          <p:cNvSpPr txBox="1">
            <a:spLocks noGrp="1"/>
          </p:cNvSpPr>
          <p:nvPr>
            <p:ph type="body" idx="1"/>
          </p:nvPr>
        </p:nvSpPr>
        <p:spPr>
          <a:xfrm>
            <a:off x="1135775" y="1289725"/>
            <a:ext cx="73041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b="1">
                <a:solidFill>
                  <a:srgbClr val="38A0E0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Возможности:</a:t>
            </a:r>
            <a:endParaRPr b="1">
              <a:solidFill>
                <a:srgbClr val="38A0E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28" name="Google Shape;22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350" y="1289712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4"/>
          <p:cNvSpPr txBox="1"/>
          <p:nvPr/>
        </p:nvSpPr>
        <p:spPr>
          <a:xfrm>
            <a:off x="966275" y="1908025"/>
            <a:ext cx="78462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ru" sz="15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знакомство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500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с различными отраслями экономики, формирование </a:t>
            </a:r>
            <a:r>
              <a:rPr lang="ru" sz="1500" b="1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осознанного выбора</a:t>
            </a:r>
            <a:r>
              <a:rPr lang="ru" sz="1500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будущей профессии; </a:t>
            </a: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- участие в </a:t>
            </a:r>
            <a:r>
              <a:rPr lang="ru" sz="1500" b="1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первых профессиональных пробах</a:t>
            </a:r>
            <a:r>
              <a:rPr lang="ru" sz="1500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в организациях и на предприятиях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;                                                                                                                                                    </a:t>
            </a: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ru" sz="1500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получение </a:t>
            </a:r>
            <a:r>
              <a:rPr lang="ru" sz="1500" b="1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первой профессии</a:t>
            </a:r>
            <a:r>
              <a:rPr lang="ru" sz="1500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в московском колледже;</a:t>
            </a:r>
            <a:endParaRPr sz="1500" dirty="0">
              <a:solidFill>
                <a:srgbClr val="1F497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2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- выполнение практических работ с использованием </a:t>
            </a: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современного учебно-лабораторного оборудования, разработка проектных и исследовательских работ</a:t>
            </a:r>
            <a:r>
              <a:rPr lang="ru" sz="15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под руководством преподавателей из вузов, научных организаций;  посещение  экскурсий, лекций, мастер-классов,  семинаров,  практикумов на площадках партнеров</a:t>
            </a:r>
            <a:endParaRPr sz="1500" dirty="0">
              <a:solidFill>
                <a:srgbClr val="1F497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0" name="Google Shape;230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12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5"/>
          <p:cNvSpPr txBox="1">
            <a:spLocks noGrp="1"/>
          </p:cNvSpPr>
          <p:nvPr>
            <p:ph type="title"/>
          </p:nvPr>
        </p:nvSpPr>
        <p:spPr>
          <a:xfrm>
            <a:off x="1934375" y="159627"/>
            <a:ext cx="65055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РАЗВИТИЕ ПРЕДПРОФЕССИОНАЛЬНОГО ОБРАЗОВАНИЯ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36" name="Google Shape;236;p25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7" name="Google Shape;237;p25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38" name="Google Shape;238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625" y="1248700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25"/>
          <p:cNvSpPr txBox="1"/>
          <p:nvPr/>
        </p:nvSpPr>
        <p:spPr>
          <a:xfrm>
            <a:off x="1301522" y="1237163"/>
            <a:ext cx="5294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000" b="1" dirty="0">
                <a:solidFill>
                  <a:srgbClr val="38A0E0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Возможности </a:t>
            </a:r>
            <a:endParaRPr sz="2000" dirty="0">
              <a:solidFill>
                <a:srgbClr val="38A0E0"/>
              </a:solidFill>
            </a:endParaRPr>
          </a:p>
        </p:txBody>
      </p:sp>
      <p:sp>
        <p:nvSpPr>
          <p:cNvPr id="240" name="Google Shape;240;p25"/>
          <p:cNvSpPr txBox="1"/>
          <p:nvPr/>
        </p:nvSpPr>
        <p:spPr>
          <a:xfrm>
            <a:off x="320250" y="1770005"/>
            <a:ext cx="8700900" cy="30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7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ru" sz="1500" b="1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представление проектов и исследований</a:t>
            </a:r>
            <a:r>
              <a:rPr lang="ru" sz="1500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в рамках открытых городских научно-практических конференций;</a:t>
            </a:r>
            <a:endParaRPr sz="1500" dirty="0">
              <a:solidFill>
                <a:srgbClr val="1F497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- участие в </a:t>
            </a:r>
            <a:r>
              <a:rPr lang="ru" sz="1500" b="1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предпрофессиональной олимпиаде</a:t>
            </a:r>
            <a:r>
              <a:rPr lang="ru" sz="1500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;</a:t>
            </a:r>
            <a:endParaRPr sz="1500" dirty="0">
              <a:solidFill>
                <a:srgbClr val="1F497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- участие в Московском </a:t>
            </a:r>
            <a:r>
              <a:rPr lang="ru" sz="1500" b="1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конкурсе                                                                          межпредметных навыков и знаний                                                               </a:t>
            </a:r>
            <a:r>
              <a:rPr lang="ru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«</a:t>
            </a:r>
            <a:r>
              <a:rPr lang="ru" sz="1500" b="1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Интеллектуальный мегаполис. Потенциал</a:t>
            </a:r>
            <a:r>
              <a:rPr lang="ru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»;</a:t>
            </a:r>
            <a:r>
              <a:rPr lang="ru" sz="1500" b="1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500" b="1" dirty="0">
              <a:solidFill>
                <a:srgbClr val="1F497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None/>
            </a:pPr>
            <a:r>
              <a:rPr lang="ru" sz="17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- </a:t>
            </a:r>
            <a:r>
              <a:rPr lang="ru" sz="1500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победители и призеры конференций,                                                                                        конкурса, олимпиады могут получить                                                                                                   </a:t>
            </a:r>
            <a:r>
              <a:rPr lang="ru" sz="1500" b="1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до 10 баллов к результатам ЕГЭ</a:t>
            </a:r>
            <a:r>
              <a:rPr lang="ru" sz="1500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при                                                                                            поступлении</a:t>
            </a:r>
            <a:endParaRPr sz="1700" b="1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1" name="Google Shape;24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13</a:t>
            </a:fld>
            <a:endParaRPr/>
          </a:p>
        </p:txBody>
      </p:sp>
      <p:pic>
        <p:nvPicPr>
          <p:cNvPr id="242" name="Google Shape;24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4849" y="2353562"/>
            <a:ext cx="4449152" cy="2789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7" name="Google Shape;247;p26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3" name="Google Shape;253;p26"/>
          <p:cNvSpPr txBox="1"/>
          <p:nvPr/>
        </p:nvSpPr>
        <p:spPr>
          <a:xfrm>
            <a:off x="531215" y="1386357"/>
            <a:ext cx="2995231" cy="1800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" sz="2800" b="1" dirty="0" smtClean="0">
                <a:solidFill>
                  <a:srgbClr val="38A0E0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ru" sz="1600" b="1" dirty="0" smtClean="0">
                <a:solidFill>
                  <a:srgbClr val="38A0E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600" b="1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о</a:t>
            </a:r>
            <a:r>
              <a:rPr lang="ru" sz="1600" b="1" dirty="0" smtClean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бразовательные </a:t>
            </a:r>
          </a:p>
          <a:p>
            <a:pPr lvl="0"/>
            <a:r>
              <a:rPr lang="ru-RU" sz="1600" b="1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в</a:t>
            </a:r>
            <a:r>
              <a:rPr lang="ru" sz="1600" b="1" dirty="0" smtClean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ертикали 7-9 классы</a:t>
            </a:r>
          </a:p>
          <a:p>
            <a:pPr lvl="0"/>
            <a:endParaRPr lang="ru" sz="1600" b="1" dirty="0" smtClean="0">
              <a:solidFill>
                <a:srgbClr val="1F497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Естественно-научная</a:t>
            </a:r>
          </a:p>
          <a:p>
            <a:pPr lvl="0"/>
            <a:endParaRPr lang="ru" sz="1500" dirty="0" smtClean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М</a:t>
            </a:r>
            <a:r>
              <a:rPr lang="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атематическая</a:t>
            </a:r>
            <a:r>
              <a:rPr lang="ru" sz="1500" dirty="0" smtClean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4" name="Google Shape;254;p26"/>
          <p:cNvSpPr txBox="1">
            <a:spLocks noGrp="1"/>
          </p:cNvSpPr>
          <p:nvPr>
            <p:ph type="title"/>
          </p:nvPr>
        </p:nvSpPr>
        <p:spPr>
          <a:xfrm>
            <a:off x="2365647" y="159627"/>
            <a:ext cx="65055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РАЗВИТИЕ ПРЕДПРОФЕССИОНАЛЬНОГО ОБРАЗОВАНИЯ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55" name="Google Shape;255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14</a:t>
            </a:fld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42" y="157323"/>
            <a:ext cx="849545" cy="818486"/>
          </a:xfrm>
          <a:prstGeom prst="rect">
            <a:avLst/>
          </a:prstGeom>
        </p:spPr>
      </p:pic>
      <p:sp>
        <p:nvSpPr>
          <p:cNvPr id="14" name="Google Shape;253;p26"/>
          <p:cNvSpPr txBox="1"/>
          <p:nvPr/>
        </p:nvSpPr>
        <p:spPr>
          <a:xfrm>
            <a:off x="3693319" y="1536375"/>
            <a:ext cx="4502943" cy="1908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" sz="1600" b="1" dirty="0" smtClean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В 10-11 классах реализуются профили:</a:t>
            </a:r>
          </a:p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" sz="16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Социально-экономический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" sz="16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Гуманитарный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" sz="16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Технологический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" sz="16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Естественно-научный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" sz="16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Универсальный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253;p26"/>
          <p:cNvSpPr txBox="1"/>
          <p:nvPr/>
        </p:nvSpPr>
        <p:spPr>
          <a:xfrm>
            <a:off x="278606" y="4023145"/>
            <a:ext cx="2157412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" sz="1600" b="1" dirty="0" smtClean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Следующий год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Google Shape;253;p26"/>
          <p:cNvSpPr txBox="1"/>
          <p:nvPr/>
        </p:nvSpPr>
        <p:spPr>
          <a:xfrm>
            <a:off x="3219075" y="3758267"/>
            <a:ext cx="4502943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" sz="16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Предпринимательский класс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" sz="16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Лингвистическая вертикаль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profil.mos.ru/templates/klass/img/violet/main_logo.png?38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647" y="3467652"/>
            <a:ext cx="433014" cy="43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53;p26"/>
          <p:cNvSpPr txBox="1"/>
          <p:nvPr/>
        </p:nvSpPr>
        <p:spPr>
          <a:xfrm>
            <a:off x="2786061" y="3205204"/>
            <a:ext cx="4502943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" sz="16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Кадетский класс </a:t>
            </a:r>
            <a:r>
              <a:rPr lang="ru" sz="16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(ТОП-80)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2365647" y="4280193"/>
            <a:ext cx="574686" cy="3462"/>
          </a:xfrm>
          <a:prstGeom prst="straightConnector1">
            <a:avLst/>
          </a:prstGeom>
          <a:ln w="25400">
            <a:solidFill>
              <a:schemeClr val="tx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7" name="Google Shape;247;p26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26"/>
          <p:cNvSpPr txBox="1">
            <a:spLocks noGrp="1"/>
          </p:cNvSpPr>
          <p:nvPr>
            <p:ph type="title"/>
          </p:nvPr>
        </p:nvSpPr>
        <p:spPr>
          <a:xfrm>
            <a:off x="2365647" y="159627"/>
            <a:ext cx="65055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СОТРУДНИЧЕСТВО С ОРГАНИЗАЦИЯМИ-ПЕРТНЕРАМИ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255" name="Google Shape;255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15</a:t>
            </a:fld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42" y="157323"/>
            <a:ext cx="849545" cy="818486"/>
          </a:xfrm>
          <a:prstGeom prst="rect">
            <a:avLst/>
          </a:prstGeom>
        </p:spPr>
      </p:pic>
      <p:sp>
        <p:nvSpPr>
          <p:cNvPr id="13" name="Google Shape;240;p25"/>
          <p:cNvSpPr txBox="1"/>
          <p:nvPr/>
        </p:nvSpPr>
        <p:spPr>
          <a:xfrm>
            <a:off x="383466" y="1292812"/>
            <a:ext cx="8700900" cy="4708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spcBef>
                <a:spcPts val="1200"/>
              </a:spcBef>
            </a:pPr>
            <a:r>
              <a:rPr lang="ru" b="1" dirty="0" smtClean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Предпринимательский класс </a:t>
            </a:r>
            <a:r>
              <a:rPr lang="ru-RU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ФГБОУ ВО «Российский экономический университет имени Г.В. Плеханова</a:t>
            </a:r>
            <a:r>
              <a:rPr lang="ru-RU" dirty="0" smtClean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»; </a:t>
            </a:r>
            <a:r>
              <a:rPr lang="ru-RU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Музей предпринимателей, меценатов и благотворителей</a:t>
            </a:r>
            <a:endParaRPr lang="ru-RU" dirty="0" smtClean="0">
              <a:solidFill>
                <a:srgbClr val="1F497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spcBef>
                <a:spcPts val="1200"/>
              </a:spcBef>
            </a:pPr>
            <a:r>
              <a:rPr lang="ru-RU" b="1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Кадетский класс </a:t>
            </a:r>
            <a:r>
              <a:rPr lang="ru-RU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Федеральное государственное бюджетное образовательное учреждение высшего образования Российский государственный университет </a:t>
            </a:r>
            <a:r>
              <a:rPr lang="ru-RU" dirty="0" smtClean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правосудия, </a:t>
            </a:r>
            <a:r>
              <a:rPr lang="ru-RU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войсковая часть 7456, «Патриоты Отечества», Военный </a:t>
            </a:r>
            <a:r>
              <a:rPr lang="ru-RU" dirty="0" smtClean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комиссариат</a:t>
            </a:r>
            <a:endParaRPr lang="ru-RU" dirty="0">
              <a:solidFill>
                <a:srgbClr val="1F497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spcBef>
                <a:spcPts val="1200"/>
              </a:spcBef>
            </a:pPr>
            <a:r>
              <a:rPr lang="ru-RU" b="1" dirty="0" smtClean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Лингвистическая вертикаль </a:t>
            </a:r>
            <a:r>
              <a:rPr lang="ru-RU" dirty="0" smtClean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ФГБУ </a:t>
            </a:r>
            <a:r>
              <a:rPr lang="ru-RU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ВО «Московский государственный лингвистический университет</a:t>
            </a:r>
            <a:r>
              <a:rPr lang="ru-RU" dirty="0" smtClean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»</a:t>
            </a:r>
          </a:p>
          <a:p>
            <a:pPr lvl="0">
              <a:spcBef>
                <a:spcPts val="1200"/>
              </a:spcBef>
            </a:pPr>
            <a:r>
              <a:rPr lang="ru-RU" b="1" dirty="0" smtClean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Естественно-научный, технологический профили </a:t>
            </a:r>
            <a:r>
              <a:rPr lang="ru-RU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ФГБОУ ВПО - «Московский политехнический университет», Российский национальный исследовательский медицинский университет имени Н.И. Пирогова, ФГАОУ ВПО </a:t>
            </a:r>
            <a:r>
              <a:rPr lang="en-US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dirty="0" smtClean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«</a:t>
            </a:r>
            <a:r>
              <a:rPr lang="ru-RU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Национальный исследовательский технологический университет «</a:t>
            </a:r>
            <a:r>
              <a:rPr lang="ru-RU" dirty="0" err="1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МИСиС</a:t>
            </a:r>
            <a:r>
              <a:rPr lang="ru-RU" dirty="0">
                <a:solidFill>
                  <a:srgbClr val="1F497D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», Московская государственная академия ветеринарной медицины и биотехнологии – МВА имени К.И. Скрябина», ГБУЗ «ДЦ №3 ДЗМ», ГБУЗ «ГВВ №2 ДЗМ»</a:t>
            </a:r>
            <a:endParaRPr lang="ru-RU" dirty="0" smtClean="0">
              <a:solidFill>
                <a:srgbClr val="1F497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spcBef>
                <a:spcPts val="1200"/>
              </a:spcBef>
            </a:pPr>
            <a:endParaRPr lang="ru-RU" dirty="0" smtClean="0">
              <a:solidFill>
                <a:srgbClr val="1F497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spcBef>
                <a:spcPts val="1200"/>
              </a:spcBef>
            </a:pPr>
            <a:endParaRPr lang="ru-RU" dirty="0">
              <a:solidFill>
                <a:srgbClr val="1F497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lvl="0">
              <a:spcBef>
                <a:spcPts val="1200"/>
              </a:spcBef>
            </a:pPr>
            <a:endParaRPr dirty="0">
              <a:solidFill>
                <a:srgbClr val="1F497D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10155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8"/>
          <p:cNvSpPr txBox="1">
            <a:spLocks noGrp="1"/>
          </p:cNvSpPr>
          <p:nvPr>
            <p:ph type="title"/>
          </p:nvPr>
        </p:nvSpPr>
        <p:spPr>
          <a:xfrm>
            <a:off x="1934375" y="270392"/>
            <a:ext cx="65055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МОСКОВСКАЯ ЭЛЕКТРОННАЯ ШКОЛА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74" name="Google Shape;274;p28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5" name="Google Shape;275;p28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6" name="Google Shape;276;p28"/>
          <p:cNvSpPr txBox="1">
            <a:spLocks noGrp="1"/>
          </p:cNvSpPr>
          <p:nvPr>
            <p:ph type="body" idx="1"/>
          </p:nvPr>
        </p:nvSpPr>
        <p:spPr>
          <a:xfrm>
            <a:off x="1109950" y="969625"/>
            <a:ext cx="5683800" cy="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Образовательная реальность XXI века.</a:t>
            </a:r>
            <a:b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Открыта для всех школьников и учителей России</a:t>
            </a:r>
            <a:endParaRPr sz="1500" b="1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77" name="Google Shape;27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950" y="1053294"/>
            <a:ext cx="453925" cy="45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8"/>
          <p:cNvPicPr preferRelativeResize="0"/>
          <p:nvPr/>
        </p:nvPicPr>
        <p:blipFill rotWithShape="1">
          <a:blip r:embed="rId5">
            <a:alphaModFix/>
          </a:blip>
          <a:srcRect l="27939" r="23324" b="15023"/>
          <a:stretch/>
        </p:blipFill>
        <p:spPr>
          <a:xfrm>
            <a:off x="5492359" y="1053300"/>
            <a:ext cx="3517464" cy="409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8"/>
          <p:cNvSpPr txBox="1"/>
          <p:nvPr/>
        </p:nvSpPr>
        <p:spPr>
          <a:xfrm>
            <a:off x="512350" y="1764975"/>
            <a:ext cx="1719300" cy="954300"/>
          </a:xfrm>
          <a:prstGeom prst="rect">
            <a:avLst/>
          </a:prstGeom>
          <a:solidFill>
            <a:srgbClr val="E3F2F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&gt;1 700 000</a:t>
            </a: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учебных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материалов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0" name="Google Shape;280;p28"/>
          <p:cNvSpPr txBox="1"/>
          <p:nvPr/>
        </p:nvSpPr>
        <p:spPr>
          <a:xfrm>
            <a:off x="2745075" y="1764975"/>
            <a:ext cx="19134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2 800 000</a:t>
            </a: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пользователей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1" name="Google Shape;281;p28"/>
          <p:cNvSpPr txBox="1">
            <a:spLocks noGrp="1"/>
          </p:cNvSpPr>
          <p:nvPr>
            <p:ph type="body" idx="1"/>
          </p:nvPr>
        </p:nvSpPr>
        <p:spPr>
          <a:xfrm>
            <a:off x="1109950" y="3058774"/>
            <a:ext cx="4869300" cy="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Инструмент контроля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реализации образовательной программы в каждой школе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2" name="Google Shape;28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950" y="3133625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8"/>
          <p:cNvSpPr txBox="1">
            <a:spLocks noGrp="1"/>
          </p:cNvSpPr>
          <p:nvPr>
            <p:ph type="body" idx="1"/>
          </p:nvPr>
        </p:nvSpPr>
        <p:spPr>
          <a:xfrm>
            <a:off x="1109950" y="3837899"/>
            <a:ext cx="3864000" cy="9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 2023 года МЭШ </a:t>
            </a: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— 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основа 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федеральной информационной 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системы «Моя школа» 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84" name="Google Shape;28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950" y="3983296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9"/>
          <p:cNvSpPr txBox="1">
            <a:spLocks noGrp="1"/>
          </p:cNvSpPr>
          <p:nvPr>
            <p:ph type="title"/>
          </p:nvPr>
        </p:nvSpPr>
        <p:spPr>
          <a:xfrm>
            <a:off x="1934375" y="270392"/>
            <a:ext cx="65055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МОСКОВСКАЯ ЭЛЕКТРОННАЯ ШКОЛА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91" name="Google Shape;291;p29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2" name="Google Shape;292;p29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93" name="Google Shape;293;p29"/>
          <p:cNvPicPr preferRelativeResize="0"/>
          <p:nvPr/>
        </p:nvPicPr>
        <p:blipFill rotWithShape="1">
          <a:blip r:embed="rId4">
            <a:alphaModFix/>
          </a:blip>
          <a:srcRect r="12610"/>
          <a:stretch/>
        </p:blipFill>
        <p:spPr>
          <a:xfrm>
            <a:off x="4190425" y="2332152"/>
            <a:ext cx="4953576" cy="2834176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9"/>
          <p:cNvSpPr txBox="1"/>
          <p:nvPr/>
        </p:nvSpPr>
        <p:spPr>
          <a:xfrm>
            <a:off x="247800" y="1105110"/>
            <a:ext cx="4212000" cy="3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Расширение возможностей МЭШ. Появление новых сервисов: </a:t>
            </a:r>
            <a:endParaRPr sz="1200" b="1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Мобильное приложение </a:t>
            </a:r>
            <a:b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«Журнал МЭШ» для учителей</a:t>
            </a:r>
            <a:endParaRPr sz="1200" b="1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Теперь в Библиотеке МЭШ можно подписаться на любимых авторов</a:t>
            </a:r>
            <a:endParaRPr sz="12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Коллекция виртуальных лабораторий</a:t>
            </a:r>
            <a:endParaRPr sz="12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Обновлённый сервис </a:t>
            </a:r>
            <a:b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«Портфолио учащегося»</a:t>
            </a:r>
            <a:endParaRPr sz="1200" b="1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Интеграция единой цифровой </a:t>
            </a:r>
            <a:b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платформы здравоохранения с МЭШ — </a:t>
            </a:r>
            <a:b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удобные электронные справки</a:t>
            </a:r>
            <a:endParaRPr sz="1200" b="1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Справка об обучении </a:t>
            </a: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 электронном     виде через МЭШ</a:t>
            </a:r>
            <a:endParaRPr sz="12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5" name="Google Shape;295;p29"/>
          <p:cNvSpPr txBox="1"/>
          <p:nvPr/>
        </p:nvSpPr>
        <p:spPr>
          <a:xfrm>
            <a:off x="5409367" y="527898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1000"/>
              </a:spcAft>
              <a:buNone/>
            </a:pPr>
            <a:r>
              <a:rPr lang="ru" sz="20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&gt;100 000</a:t>
            </a: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единиц нового контента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от лучших поставщиков и отечественных разработчиков появилось в Библиотеке МЭШ</a:t>
            </a:r>
            <a:endParaRPr dirty="0"/>
          </a:p>
        </p:txBody>
      </p:sp>
      <p:pic>
        <p:nvPicPr>
          <p:cNvPr id="296" name="Google Shape;29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2208" y="914057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17</a:t>
            </a:fld>
            <a:endParaRPr/>
          </a:p>
        </p:txBody>
      </p:sp>
      <p:pic>
        <p:nvPicPr>
          <p:cNvPr id="10" name="Google Shape;29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2208" y="1719286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95;p29"/>
          <p:cNvSpPr txBox="1"/>
          <p:nvPr/>
        </p:nvSpPr>
        <p:spPr>
          <a:xfrm>
            <a:off x="5409367" y="1474607"/>
            <a:ext cx="3356795" cy="1082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spcBef>
                <a:spcPts val="1200"/>
              </a:spcBef>
              <a:spcAft>
                <a:spcPts val="1000"/>
              </a:spcAft>
            </a:pPr>
            <a:r>
              <a:rPr lang="ru" sz="1600" dirty="0" smtClean="0">
                <a:solidFill>
                  <a:srgbClr val="1F497D"/>
                </a:solidFill>
                <a:latin typeface="Montserrat ExtraBold"/>
                <a:ea typeface="Montserrat"/>
                <a:cs typeface="Montserrat"/>
                <a:sym typeface="Montserrat ExtraBold"/>
              </a:rPr>
              <a:t>Школа 2090</a:t>
            </a:r>
            <a:r>
              <a:rPr lang="ru" sz="105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ru" sz="1050" b="1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1 грантополучатель</a:t>
            </a:r>
            <a:r>
              <a:rPr lang="ru" sz="105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ru" sz="1050" b="1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26,8 %</a:t>
            </a:r>
            <a:r>
              <a:rPr lang="ru" sz="105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педагогов </a:t>
            </a:r>
            <a:r>
              <a:rPr lang="ru-RU" sz="12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разместили </a:t>
            </a:r>
            <a:r>
              <a:rPr lang="ru-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свои материалы в </a:t>
            </a:r>
            <a:r>
              <a:rPr lang="ru-RU" sz="1200" dirty="0" smtClean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МЭШ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0"/>
          <p:cNvSpPr txBox="1">
            <a:spLocks noGrp="1"/>
          </p:cNvSpPr>
          <p:nvPr>
            <p:ph type="title"/>
          </p:nvPr>
        </p:nvSpPr>
        <p:spPr>
          <a:xfrm>
            <a:off x="2124800" y="281142"/>
            <a:ext cx="58530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ТЕХНОЛОГИЧНОСТЬ И ОСНАЩЕННОСТЬ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08" name="Google Shape;308;p30"/>
          <p:cNvSpPr txBox="1"/>
          <p:nvPr/>
        </p:nvSpPr>
        <p:spPr>
          <a:xfrm>
            <a:off x="351089" y="1273357"/>
            <a:ext cx="8036308" cy="2185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Во всех компьютерных </a:t>
            </a:r>
            <a:r>
              <a:rPr lang="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классах </a:t>
            </a:r>
            <a: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заменили </a:t>
            </a:r>
            <a:r>
              <a:rPr lang="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моноблоки </a:t>
            </a:r>
            <a:r>
              <a:rPr lang="en-US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(64)</a:t>
            </a:r>
            <a:r>
              <a:rPr lang="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на </a:t>
            </a:r>
            <a: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новые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100% учителей </a:t>
            </a:r>
            <a:r>
              <a:rPr lang="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обеспечены новыми ноутбуками (</a:t>
            </a:r>
            <a:r>
              <a:rPr lang="en-US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108)</a:t>
            </a:r>
            <a:endParaRPr lang="ru" sz="15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Высокотехнологичное оборудование 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предпрофессиональных классов (тренажеры, </a:t>
            </a:r>
            <a:r>
              <a:rPr lang="en-US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3D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принтеры, стол Пирогова, цифровые лаборатории, </a:t>
            </a:r>
            <a:r>
              <a:rPr lang="ru-RU" sz="1500" dirty="0" err="1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квадрокоптеры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Трансформируемые 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помещения, потоковые аудитории, пространство для творчеств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9" name="Google Shape;309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18</a:t>
            </a:fld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42" y="157323"/>
            <a:ext cx="849545" cy="818486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 rotWithShape="1">
          <a:blip r:embed="rId4"/>
          <a:srcRect l="22833" t="16192" r="21882" b="14481"/>
          <a:stretch/>
        </p:blipFill>
        <p:spPr bwMode="auto">
          <a:xfrm>
            <a:off x="5191369" y="3474891"/>
            <a:ext cx="2737583" cy="13851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ser201\Downloads\PHOTO-2023-03-24-17-13-34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541" y="3474891"/>
            <a:ext cx="2737583" cy="1385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1"/>
          <p:cNvSpPr/>
          <p:nvPr/>
        </p:nvSpPr>
        <p:spPr>
          <a:xfrm>
            <a:off x="618725" y="1226751"/>
            <a:ext cx="4101300" cy="3630900"/>
          </a:xfrm>
          <a:prstGeom prst="rect">
            <a:avLst/>
          </a:prstGeom>
          <a:noFill/>
          <a:ln w="19050" cap="flat" cmpd="sng">
            <a:solidFill>
              <a:srgbClr val="38A0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1"/>
          <p:cNvSpPr/>
          <p:nvPr/>
        </p:nvSpPr>
        <p:spPr>
          <a:xfrm>
            <a:off x="483301" y="1074350"/>
            <a:ext cx="736800" cy="33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1"/>
          <p:cNvSpPr txBox="1">
            <a:spLocks noGrp="1"/>
          </p:cNvSpPr>
          <p:nvPr>
            <p:ph type="title"/>
          </p:nvPr>
        </p:nvSpPr>
        <p:spPr>
          <a:xfrm>
            <a:off x="1934375" y="296328"/>
            <a:ext cx="70632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ВЫСОКОЕ КАЧЕСТВО МОСКОВСКОГО ОБРАЗОВАНИЯ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17" name="Google Shape;317;p31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31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19" name="Google Shape;319;p31"/>
          <p:cNvSpPr txBox="1"/>
          <p:nvPr/>
        </p:nvSpPr>
        <p:spPr>
          <a:xfrm>
            <a:off x="705475" y="1478040"/>
            <a:ext cx="3216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 2022 году набрали </a:t>
            </a:r>
            <a:r>
              <a:rPr lang="ru" sz="13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&gt;220 баллов</a:t>
            </a:r>
            <a:endParaRPr sz="1300" b="1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0" name="Google Shape;320;p31"/>
          <p:cNvSpPr txBox="1"/>
          <p:nvPr/>
        </p:nvSpPr>
        <p:spPr>
          <a:xfrm>
            <a:off x="512350" y="995600"/>
            <a:ext cx="707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ЕГЭ</a:t>
            </a:r>
            <a:endParaRPr sz="180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21" name="Google Shape;321;p31"/>
          <p:cNvSpPr/>
          <p:nvPr/>
        </p:nvSpPr>
        <p:spPr>
          <a:xfrm>
            <a:off x="809822" y="2143184"/>
            <a:ext cx="1951200" cy="280200"/>
          </a:xfrm>
          <a:prstGeom prst="rect">
            <a:avLst/>
          </a:prstGeom>
          <a:solidFill>
            <a:srgbClr val="E3F2FB"/>
          </a:solidFill>
          <a:ln w="19050" cap="flat" cmpd="sng">
            <a:solidFill>
              <a:srgbClr val="38A0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31"/>
          <p:cNvSpPr txBox="1"/>
          <p:nvPr/>
        </p:nvSpPr>
        <p:spPr>
          <a:xfrm>
            <a:off x="809824" y="2076189"/>
            <a:ext cx="704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50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2022</a:t>
            </a:r>
            <a:endParaRPr sz="150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23" name="Google Shape;323;p31"/>
          <p:cNvSpPr txBox="1"/>
          <p:nvPr/>
        </p:nvSpPr>
        <p:spPr>
          <a:xfrm>
            <a:off x="2757456" y="2076175"/>
            <a:ext cx="1909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36,7%</a:t>
            </a: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выпускников</a:t>
            </a:r>
            <a:endParaRPr sz="12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4" name="Google Shape;324;p31"/>
          <p:cNvSpPr txBox="1"/>
          <p:nvPr/>
        </p:nvSpPr>
        <p:spPr>
          <a:xfrm>
            <a:off x="705475" y="1758191"/>
            <a:ext cx="1684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5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Рост в 3 раза</a:t>
            </a:r>
            <a:endParaRPr sz="1500" dirty="0">
              <a:solidFill>
                <a:srgbClr val="1F497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25" name="Google Shape;325;p31"/>
          <p:cNvSpPr/>
          <p:nvPr/>
        </p:nvSpPr>
        <p:spPr>
          <a:xfrm>
            <a:off x="809820" y="2573284"/>
            <a:ext cx="704700" cy="280200"/>
          </a:xfrm>
          <a:prstGeom prst="rect">
            <a:avLst/>
          </a:prstGeom>
          <a:solidFill>
            <a:srgbClr val="E3F2FB"/>
          </a:solidFill>
          <a:ln w="19050" cap="flat" cmpd="sng">
            <a:solidFill>
              <a:srgbClr val="38A0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1"/>
          <p:cNvSpPr txBox="1"/>
          <p:nvPr/>
        </p:nvSpPr>
        <p:spPr>
          <a:xfrm>
            <a:off x="809822" y="2506284"/>
            <a:ext cx="660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50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2010</a:t>
            </a:r>
            <a:endParaRPr sz="150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27" name="Google Shape;327;p31"/>
          <p:cNvSpPr txBox="1"/>
          <p:nvPr/>
        </p:nvSpPr>
        <p:spPr>
          <a:xfrm>
            <a:off x="2757456" y="2506275"/>
            <a:ext cx="1909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13,3% </a:t>
            </a: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выпускников</a:t>
            </a:r>
            <a:endParaRPr sz="12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8" name="Google Shape;328;p31"/>
          <p:cNvSpPr txBox="1"/>
          <p:nvPr/>
        </p:nvSpPr>
        <p:spPr>
          <a:xfrm>
            <a:off x="707698" y="3212721"/>
            <a:ext cx="3216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 2022 году набрали </a:t>
            </a:r>
            <a:r>
              <a:rPr lang="ru" sz="13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&gt;250 баллов</a:t>
            </a:r>
            <a:endParaRPr sz="1300" b="1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9" name="Google Shape;329;p31"/>
          <p:cNvSpPr/>
          <p:nvPr/>
        </p:nvSpPr>
        <p:spPr>
          <a:xfrm>
            <a:off x="812045" y="3877865"/>
            <a:ext cx="1951200" cy="280200"/>
          </a:xfrm>
          <a:prstGeom prst="rect">
            <a:avLst/>
          </a:prstGeom>
          <a:solidFill>
            <a:srgbClr val="E3F2FB"/>
          </a:solidFill>
          <a:ln w="19050" cap="flat" cmpd="sng">
            <a:solidFill>
              <a:srgbClr val="38A0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1"/>
          <p:cNvSpPr txBox="1"/>
          <p:nvPr/>
        </p:nvSpPr>
        <p:spPr>
          <a:xfrm>
            <a:off x="812047" y="3810870"/>
            <a:ext cx="704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50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2022</a:t>
            </a:r>
            <a:endParaRPr sz="150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31" name="Google Shape;331;p31"/>
          <p:cNvSpPr txBox="1"/>
          <p:nvPr/>
        </p:nvSpPr>
        <p:spPr>
          <a:xfrm>
            <a:off x="2759679" y="3810856"/>
            <a:ext cx="1909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18,1%</a:t>
            </a: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выпускников</a:t>
            </a:r>
            <a:endParaRPr sz="12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2" name="Google Shape;332;p31"/>
          <p:cNvSpPr txBox="1"/>
          <p:nvPr/>
        </p:nvSpPr>
        <p:spPr>
          <a:xfrm>
            <a:off x="707698" y="3492871"/>
            <a:ext cx="16842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Рост в 7 раз</a:t>
            </a:r>
            <a:endParaRPr sz="1500">
              <a:solidFill>
                <a:srgbClr val="1F497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33" name="Google Shape;333;p31"/>
          <p:cNvSpPr/>
          <p:nvPr/>
        </p:nvSpPr>
        <p:spPr>
          <a:xfrm>
            <a:off x="812052" y="4307975"/>
            <a:ext cx="660900" cy="280200"/>
          </a:xfrm>
          <a:prstGeom prst="rect">
            <a:avLst/>
          </a:prstGeom>
          <a:solidFill>
            <a:srgbClr val="E3F2FB"/>
          </a:solidFill>
          <a:ln w="19050" cap="flat" cmpd="sng">
            <a:solidFill>
              <a:srgbClr val="38A0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1"/>
          <p:cNvSpPr txBox="1"/>
          <p:nvPr/>
        </p:nvSpPr>
        <p:spPr>
          <a:xfrm>
            <a:off x="833947" y="4240315"/>
            <a:ext cx="660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50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2010</a:t>
            </a:r>
            <a:endParaRPr sz="150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35" name="Google Shape;335;p31"/>
          <p:cNvSpPr txBox="1"/>
          <p:nvPr/>
        </p:nvSpPr>
        <p:spPr>
          <a:xfrm>
            <a:off x="2759679" y="4240956"/>
            <a:ext cx="19098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2,6% </a:t>
            </a: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выпускников</a:t>
            </a:r>
            <a:endParaRPr sz="12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36" name="Google Shape;336;p31"/>
          <p:cNvCxnSpPr/>
          <p:nvPr/>
        </p:nvCxnSpPr>
        <p:spPr>
          <a:xfrm>
            <a:off x="811450" y="3102806"/>
            <a:ext cx="3713700" cy="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7" name="Google Shape;337;p31"/>
          <p:cNvSpPr/>
          <p:nvPr/>
        </p:nvSpPr>
        <p:spPr>
          <a:xfrm>
            <a:off x="5037250" y="1226750"/>
            <a:ext cx="3713700" cy="3630900"/>
          </a:xfrm>
          <a:prstGeom prst="rect">
            <a:avLst/>
          </a:prstGeom>
          <a:noFill/>
          <a:ln w="19050" cap="flat" cmpd="sng">
            <a:solidFill>
              <a:srgbClr val="38A0E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31"/>
          <p:cNvSpPr/>
          <p:nvPr/>
        </p:nvSpPr>
        <p:spPr>
          <a:xfrm>
            <a:off x="4945549" y="1079550"/>
            <a:ext cx="3438600" cy="33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31"/>
          <p:cNvSpPr txBox="1"/>
          <p:nvPr/>
        </p:nvSpPr>
        <p:spPr>
          <a:xfrm>
            <a:off x="5163775" y="1408550"/>
            <a:ext cx="3438600" cy="13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Москвичи</a:t>
            </a: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— основа национальной команды на международных олимпиадах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2010 г. - 10 медалей (3 золотых и 7 серебряных)</a:t>
            </a:r>
            <a:endParaRPr sz="10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2022 г. - 19 медалей (12 золотых и 7 серебряных)  </a:t>
            </a:r>
            <a:r>
              <a:rPr lang="ru" sz="9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                                                          </a:t>
            </a:r>
            <a:endParaRPr sz="9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0" name="Google Shape;340;p31"/>
          <p:cNvSpPr txBox="1"/>
          <p:nvPr/>
        </p:nvSpPr>
        <p:spPr>
          <a:xfrm>
            <a:off x="4974600" y="1000800"/>
            <a:ext cx="3409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Олимпиадное движение</a:t>
            </a:r>
            <a:endParaRPr sz="180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41" name="Google Shape;341;p31"/>
          <p:cNvSpPr txBox="1"/>
          <p:nvPr/>
        </p:nvSpPr>
        <p:spPr>
          <a:xfrm>
            <a:off x="5099500" y="2780200"/>
            <a:ext cx="20832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 каждой третьей </a:t>
            </a:r>
            <a:r>
              <a:rPr lang="ru" sz="13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школе столицы есть победители и призеры </a:t>
            </a:r>
            <a:r>
              <a:rPr lang="ru" sz="13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Всероссийской олимпиады</a:t>
            </a:r>
            <a:endParaRPr sz="1300" dirty="0">
              <a:solidFill>
                <a:srgbClr val="1F497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2010 г. - 278 чел.</a:t>
            </a:r>
            <a:endParaRPr sz="10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2022 г. -  1 317 чел.</a:t>
            </a:r>
            <a:r>
              <a:rPr lang="ru" sz="10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endParaRPr sz="1000" dirty="0">
              <a:solidFill>
                <a:srgbClr val="1F497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(рост в 5 раз)</a:t>
            </a:r>
            <a:endParaRPr sz="10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2" name="Google Shape;342;p31"/>
          <p:cNvPicPr preferRelativeResize="0"/>
          <p:nvPr/>
        </p:nvPicPr>
        <p:blipFill rotWithShape="1">
          <a:blip r:embed="rId4">
            <a:alphaModFix/>
          </a:blip>
          <a:srcRect b="20000"/>
          <a:stretch/>
        </p:blipFill>
        <p:spPr>
          <a:xfrm>
            <a:off x="6637600" y="2254463"/>
            <a:ext cx="2283899" cy="2892323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19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2</a:t>
            </a:fld>
            <a:endParaRPr lang="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22337" r="501"/>
          <a:stretch/>
        </p:blipFill>
        <p:spPr>
          <a:xfrm>
            <a:off x="311700" y="297299"/>
            <a:ext cx="8424968" cy="4853289"/>
          </a:xfrm>
          <a:prstGeom prst="rect">
            <a:avLst/>
          </a:prstGeom>
        </p:spPr>
      </p:pic>
      <p:sp>
        <p:nvSpPr>
          <p:cNvPr id="7" name="Овальная выноска 6"/>
          <p:cNvSpPr/>
          <p:nvPr/>
        </p:nvSpPr>
        <p:spPr>
          <a:xfrm>
            <a:off x="4219731" y="2016994"/>
            <a:ext cx="1798819" cy="267711"/>
          </a:xfrm>
          <a:prstGeom prst="wedgeEllipseCallout">
            <a:avLst>
              <a:gd name="adj1" fmla="val -50833"/>
              <a:gd name="adj2" fmla="val 541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Корпус 1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Овальная выноска 7"/>
          <p:cNvSpPr/>
          <p:nvPr/>
        </p:nvSpPr>
        <p:spPr>
          <a:xfrm>
            <a:off x="4534324" y="2304039"/>
            <a:ext cx="1798819" cy="267711"/>
          </a:xfrm>
          <a:prstGeom prst="wedgeEllipseCallout">
            <a:avLst>
              <a:gd name="adj1" fmla="val -50833"/>
              <a:gd name="adj2" fmla="val 541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Корпус 2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Овальная выноска 9"/>
          <p:cNvSpPr/>
          <p:nvPr/>
        </p:nvSpPr>
        <p:spPr>
          <a:xfrm>
            <a:off x="1214080" y="2120928"/>
            <a:ext cx="1798819" cy="267711"/>
          </a:xfrm>
          <a:prstGeom prst="wedgeEllipseCallout">
            <a:avLst>
              <a:gd name="adj1" fmla="val 52501"/>
              <a:gd name="adj2" fmla="val 513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Корпус 6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Овальная выноска 11"/>
          <p:cNvSpPr/>
          <p:nvPr/>
        </p:nvSpPr>
        <p:spPr>
          <a:xfrm>
            <a:off x="2268509" y="4325863"/>
            <a:ext cx="1798819" cy="267711"/>
          </a:xfrm>
          <a:prstGeom prst="wedgeEllipseCallout">
            <a:avLst>
              <a:gd name="adj1" fmla="val 57084"/>
              <a:gd name="adj2" fmla="val 4570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Корпус 9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>
            <a:off x="1719685" y="346427"/>
            <a:ext cx="1798819" cy="267711"/>
          </a:xfrm>
          <a:prstGeom prst="wedgeEllipseCallout">
            <a:avLst>
              <a:gd name="adj1" fmla="val -50833"/>
              <a:gd name="adj2" fmla="val 541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Корпус 8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Овальная выноска 13"/>
          <p:cNvSpPr/>
          <p:nvPr/>
        </p:nvSpPr>
        <p:spPr>
          <a:xfrm>
            <a:off x="5042890" y="3216530"/>
            <a:ext cx="1798819" cy="267711"/>
          </a:xfrm>
          <a:prstGeom prst="wedgeEllipseCallout">
            <a:avLst>
              <a:gd name="adj1" fmla="val -50833"/>
              <a:gd name="adj2" fmla="val 541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Корпус  7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Овальная выноска 14"/>
          <p:cNvSpPr/>
          <p:nvPr/>
        </p:nvSpPr>
        <p:spPr>
          <a:xfrm>
            <a:off x="5549376" y="1364292"/>
            <a:ext cx="1798819" cy="267711"/>
          </a:xfrm>
          <a:prstGeom prst="wedgeEllipseCallout">
            <a:avLst>
              <a:gd name="adj1" fmla="val -50833"/>
              <a:gd name="adj2" fmla="val 541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Корпус  3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Овальная выноска 15"/>
          <p:cNvSpPr/>
          <p:nvPr/>
        </p:nvSpPr>
        <p:spPr>
          <a:xfrm>
            <a:off x="5731349" y="4325862"/>
            <a:ext cx="1798819" cy="267711"/>
          </a:xfrm>
          <a:prstGeom prst="wedgeEllipseCallout">
            <a:avLst>
              <a:gd name="adj1" fmla="val -50833"/>
              <a:gd name="adj2" fmla="val 5410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Корпус 4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Овальная выноска 16"/>
          <p:cNvSpPr/>
          <p:nvPr/>
        </p:nvSpPr>
        <p:spPr>
          <a:xfrm>
            <a:off x="1396583" y="2563513"/>
            <a:ext cx="1798819" cy="267711"/>
          </a:xfrm>
          <a:prstGeom prst="wedgeEllipseCallout">
            <a:avLst>
              <a:gd name="adj1" fmla="val 58334"/>
              <a:gd name="adj2" fmla="val -2429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Корпус 5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90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2"/>
          <p:cNvSpPr txBox="1">
            <a:spLocks noGrp="1"/>
          </p:cNvSpPr>
          <p:nvPr>
            <p:ph type="title"/>
          </p:nvPr>
        </p:nvSpPr>
        <p:spPr>
          <a:xfrm>
            <a:off x="1934375" y="296328"/>
            <a:ext cx="70632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УЧАСТИЕ В МЕЖДУНАРОДНЫХ СОСТЯЗАНИЯХ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49" name="Google Shape;349;p32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0" name="Google Shape;350;p32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1" name="Google Shape;351;p32"/>
          <p:cNvSpPr txBox="1"/>
          <p:nvPr/>
        </p:nvSpPr>
        <p:spPr>
          <a:xfrm>
            <a:off x="1502950" y="1711850"/>
            <a:ext cx="18084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Международное 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исследование 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PISA-2018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2" name="Google Shape;352;p32"/>
          <p:cNvSpPr txBox="1"/>
          <p:nvPr/>
        </p:nvSpPr>
        <p:spPr>
          <a:xfrm>
            <a:off x="512350" y="1058825"/>
            <a:ext cx="7836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Москва — в пятерке мировых лидеров по качеству образования</a:t>
            </a:r>
            <a:endParaRPr sz="1600">
              <a:solidFill>
                <a:srgbClr val="1F497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53" name="Google Shape;353;p32"/>
          <p:cNvSpPr txBox="1"/>
          <p:nvPr/>
        </p:nvSpPr>
        <p:spPr>
          <a:xfrm>
            <a:off x="4084144" y="1711850"/>
            <a:ext cx="18084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Международное 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исследование 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ICILS-2018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4" name="Google Shape;354;p32"/>
          <p:cNvSpPr txBox="1"/>
          <p:nvPr/>
        </p:nvSpPr>
        <p:spPr>
          <a:xfrm>
            <a:off x="6903552" y="1711850"/>
            <a:ext cx="18084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Международное 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исследование 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TIMSS-2019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5" name="Google Shape;35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2519" y="1809369"/>
            <a:ext cx="701349" cy="58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2904" y="1753525"/>
            <a:ext cx="658337" cy="65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2"/>
          <p:cNvPicPr preferRelativeResize="0"/>
          <p:nvPr/>
        </p:nvPicPr>
        <p:blipFill rotWithShape="1">
          <a:blip r:embed="rId6">
            <a:alphaModFix/>
          </a:blip>
          <a:srcRect l="22542" r="20343" b="49034"/>
          <a:stretch/>
        </p:blipFill>
        <p:spPr>
          <a:xfrm>
            <a:off x="542861" y="1670077"/>
            <a:ext cx="1005226" cy="735474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2"/>
          <p:cNvSpPr txBox="1"/>
          <p:nvPr/>
        </p:nvSpPr>
        <p:spPr>
          <a:xfrm>
            <a:off x="524225" y="2672600"/>
            <a:ext cx="2046600" cy="11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 место в мире</a:t>
            </a:r>
            <a:b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 естествознанию 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среди учеников 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4-х классов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9" name="Google Shape;359;p32"/>
          <p:cNvSpPr txBox="1"/>
          <p:nvPr/>
        </p:nvSpPr>
        <p:spPr>
          <a:xfrm>
            <a:off x="2746763" y="2672600"/>
            <a:ext cx="2431200" cy="111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 место</a:t>
            </a:r>
            <a:b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 компьютерной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 информационной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грамотности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0" name="Google Shape;360;p32"/>
          <p:cNvSpPr txBox="1"/>
          <p:nvPr/>
        </p:nvSpPr>
        <p:spPr>
          <a:xfrm>
            <a:off x="5011379" y="2672600"/>
            <a:ext cx="1652100" cy="8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 место</a:t>
            </a:r>
            <a:b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 финансовой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грамотности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1" name="Google Shape;361;p32"/>
          <p:cNvSpPr txBox="1"/>
          <p:nvPr/>
        </p:nvSpPr>
        <p:spPr>
          <a:xfrm>
            <a:off x="6865470" y="2672600"/>
            <a:ext cx="1652100" cy="8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3 место</a:t>
            </a:r>
            <a:b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 читательской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грамотности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62" name="Google Shape;362;p32"/>
          <p:cNvCxnSpPr/>
          <p:nvPr/>
        </p:nvCxnSpPr>
        <p:spPr>
          <a:xfrm>
            <a:off x="2570825" y="2815106"/>
            <a:ext cx="0" cy="8697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3" name="Google Shape;363;p32"/>
          <p:cNvCxnSpPr/>
          <p:nvPr/>
        </p:nvCxnSpPr>
        <p:spPr>
          <a:xfrm>
            <a:off x="4847933" y="2815106"/>
            <a:ext cx="0" cy="8697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4" name="Google Shape;364;p32"/>
          <p:cNvCxnSpPr/>
          <p:nvPr/>
        </p:nvCxnSpPr>
        <p:spPr>
          <a:xfrm>
            <a:off x="6711613" y="2793056"/>
            <a:ext cx="0" cy="8697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5" name="Google Shape;365;p32"/>
          <p:cNvSpPr txBox="1"/>
          <p:nvPr/>
        </p:nvSpPr>
        <p:spPr>
          <a:xfrm>
            <a:off x="521964" y="3882539"/>
            <a:ext cx="2046600" cy="8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5 место в мире</a:t>
            </a:r>
            <a:b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 математической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грамотности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6" name="Google Shape;366;p32"/>
          <p:cNvSpPr txBox="1"/>
          <p:nvPr/>
        </p:nvSpPr>
        <p:spPr>
          <a:xfrm>
            <a:off x="2744500" y="3882550"/>
            <a:ext cx="2710500" cy="8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4 место в мире</a:t>
            </a:r>
            <a:b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 естествознанию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среди учеников 8-х классов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67" name="Google Shape;367;p32"/>
          <p:cNvCxnSpPr/>
          <p:nvPr/>
        </p:nvCxnSpPr>
        <p:spPr>
          <a:xfrm>
            <a:off x="2568564" y="4025045"/>
            <a:ext cx="0" cy="630000"/>
          </a:xfrm>
          <a:prstGeom prst="straightConnector1">
            <a:avLst/>
          </a:prstGeom>
          <a:noFill/>
          <a:ln w="9525" cap="flat" cmpd="sng">
            <a:solidFill>
              <a:srgbClr val="B7B7B7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68" name="Google Shape;368;p32"/>
          <p:cNvPicPr preferRelativeResize="0"/>
          <p:nvPr/>
        </p:nvPicPr>
        <p:blipFill rotWithShape="1">
          <a:blip r:embed="rId7">
            <a:alphaModFix/>
          </a:blip>
          <a:srcRect b="61547"/>
          <a:stretch/>
        </p:blipFill>
        <p:spPr>
          <a:xfrm>
            <a:off x="5414261" y="3783200"/>
            <a:ext cx="3550611" cy="136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3"/>
          <p:cNvSpPr txBox="1">
            <a:spLocks noGrp="1"/>
          </p:cNvSpPr>
          <p:nvPr>
            <p:ph type="title"/>
          </p:nvPr>
        </p:nvSpPr>
        <p:spPr>
          <a:xfrm>
            <a:off x="2124800" y="281142"/>
            <a:ext cx="58530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МАССОВОЕ КАЧЕСТВЕННОЕ ОБРАЗОВАНИЕ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80" name="Google Shape;380;p33"/>
          <p:cNvSpPr txBox="1"/>
          <p:nvPr/>
        </p:nvSpPr>
        <p:spPr>
          <a:xfrm>
            <a:off x="405175" y="1194150"/>
            <a:ext cx="8422200" cy="3318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" sz="18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Доля выпускников, набравших по итогам ЕГЭ в 2021/2022 уч. г. по трем предметам </a:t>
            </a:r>
            <a:r>
              <a:rPr lang="ru" sz="18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от 220 до 249 баллов: 13 %</a:t>
            </a: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endParaRPr sz="1800" b="1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" sz="18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Доля выпускников, набравших по итогам ЕГЭ в 2021/2022 уч. г. по трем предметам </a:t>
            </a:r>
            <a:r>
              <a:rPr lang="ru" sz="18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от 250 и более баллов:  5 %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endParaRPr sz="1800" b="1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>
              <a:spcBef>
                <a:spcPts val="1000"/>
              </a:spcBef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Доля 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выпускников, набравших по итогам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ОГЭ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8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и более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баллов</a:t>
            </a:r>
            <a:r>
              <a:rPr lang="ru" sz="18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: 57 </a:t>
            </a:r>
            <a:r>
              <a:rPr lang="ru" sz="18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%</a:t>
            </a:r>
            <a:endParaRPr sz="1800" b="1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8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1" name="Google Shape;381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21</a:t>
            </a:fld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42" y="157323"/>
            <a:ext cx="849545" cy="818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2124800" y="281142"/>
            <a:ext cx="58530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МАССОВОЕ КАЧЕСТВЕННОЕ ОБРАЗОВАНИЕ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92" name="Google Shape;392;p34"/>
          <p:cNvSpPr txBox="1"/>
          <p:nvPr/>
        </p:nvSpPr>
        <p:spPr>
          <a:xfrm>
            <a:off x="659236" y="1366666"/>
            <a:ext cx="8256164" cy="5493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1910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Всероссийская олимпиада школьников: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5 победителей и призеров регионального этапа 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(русский язык, технология (Культура дома), технология (Техника и техническое творчество), физическая культура.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1910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 panose="020B0604020202020204" pitchFamily="34" charset="0"/>
              <a:buChar char="•"/>
            </a:pPr>
            <a:r>
              <a:rPr lang="ru" sz="18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Московская олимпиада школьников: 1 </a:t>
            </a:r>
            <a:r>
              <a:rPr lang="ru" sz="18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призер регионального этапа </a:t>
            </a:r>
            <a:r>
              <a:rPr lang="ru" sz="18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(история)  </a:t>
            </a:r>
            <a:endParaRPr sz="18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1910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Всероссийский конкурс сочинений: 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4 победителя регионального этапа</a:t>
            </a:r>
          </a:p>
          <a:p>
            <a:pPr marL="419100" indent="-285750">
              <a:spcBef>
                <a:spcPts val="1000"/>
              </a:spcBef>
              <a:buClr>
                <a:schemeClr val="dk2"/>
              </a:buClr>
              <a:buSzPts val="1500"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Московский конкурс </a:t>
            </a:r>
            <a:r>
              <a:rPr lang="ru-RU" sz="1800" dirty="0" err="1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межпредметных</a:t>
            </a:r>
            <a:r>
              <a:rPr lang="ru-RU" sz="18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навыков и знаний «Интеллектуальный мегаполис. Потенциал</a:t>
            </a: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» :  </a:t>
            </a:r>
            <a:r>
              <a:rPr lang="ru-RU" sz="18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4 призера</a:t>
            </a:r>
          </a:p>
          <a:p>
            <a:pPr marL="41910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 panose="020B0604020202020204" pitchFamily="34" charset="0"/>
              <a:buChar char="•"/>
            </a:pPr>
            <a:endParaRPr sz="1800" b="1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8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8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3" name="Google Shape;393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22</a:t>
            </a:fld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42" y="157323"/>
            <a:ext cx="849545" cy="818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2124800" y="281142"/>
            <a:ext cx="6669156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ПРОФЕССИОНАЛЬНЫЕ УМЕНИЯ И МАСТЕРСТВО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392" name="Google Shape;392;p34"/>
          <p:cNvSpPr txBox="1"/>
          <p:nvPr/>
        </p:nvSpPr>
        <p:spPr>
          <a:xfrm>
            <a:off x="645984" y="975809"/>
            <a:ext cx="8256164" cy="500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19100" lvl="0" indent="-285750">
              <a:buClr>
                <a:schemeClr val="dk2"/>
              </a:buClr>
              <a:buSzPts val="1500"/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Открытый чемпионат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профессионального мастерства города Москвы "Московские мастера" по стандартам 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WorldSkills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Russia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: 7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финалистов и 4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призера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(администрирование отеля, туризм, информационные кабельные сети)</a:t>
            </a:r>
            <a:endParaRPr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19100" lvl="0" indent="-28575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 panose="020B0604020202020204" pitchFamily="34" charset="0"/>
              <a:buChar char="•"/>
            </a:pPr>
            <a:r>
              <a:rPr lang="ru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НАЦИОНАЛЬНЫЙ ЧЕМПИОНАТ ПО ПРОФЕССИОНАЛЬНОМУ МАСТЕРСТВУ АБИЛИМПИКС:  1 призер </a:t>
            </a:r>
            <a:r>
              <a:rPr lang="ru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(переводчик)</a:t>
            </a:r>
            <a:r>
              <a:rPr lang="ru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</a:p>
          <a:p>
            <a:pPr marL="419100" lvl="0" indent="-285750">
              <a:spcBef>
                <a:spcPts val="1000"/>
              </a:spcBef>
              <a:buClr>
                <a:schemeClr val="dk2"/>
              </a:buClr>
              <a:buSzPts val="1500"/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МОСКОВСКИЙ ЧЕМПИОНАТ </a:t>
            </a:r>
            <a:r>
              <a:rPr lang="ru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ПО ПРОФЕССИОНАЛЬНОМУ МАСТЕРСТВУ </a:t>
            </a:r>
            <a:r>
              <a:rPr lang="ru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АБИЛИМПИКС:  1 победитель, 1 призер </a:t>
            </a:r>
            <a:r>
              <a:rPr lang="ru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ru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переводчик, туризм)</a:t>
            </a:r>
            <a:r>
              <a:rPr lang="ru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19100" lvl="0" indent="-285750">
              <a:spcBef>
                <a:spcPts val="1000"/>
              </a:spcBef>
              <a:buClr>
                <a:schemeClr val="dk2"/>
              </a:buClr>
              <a:buSzPts val="1500"/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МОСКОВСКИЙ ДЕТСКИЙ ЧЕМПИОНАТ 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KidsSkills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: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1 </a:t>
            </a:r>
            <a:r>
              <a:rPr lang="ru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призер </a:t>
            </a:r>
            <a:r>
              <a:rPr lang="ru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en-US" b="1" dirty="0" err="1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FamilySkills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парикмахерское искусство)</a:t>
            </a:r>
            <a:endParaRPr lang="en-US" dirty="0" smtClean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19100" indent="-285750">
              <a:spcBef>
                <a:spcPts val="1000"/>
              </a:spcBef>
              <a:buClr>
                <a:schemeClr val="dk2"/>
              </a:buClr>
              <a:buSzPts val="1500"/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00 свидетельств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о профессии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водитель, дежурный по приему и отправлению поездов метрополитена, оператор электронно-вычислительных и вычислительных машин, специалист по маникюру, кондитер, цифровой куратор и др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3" name="Google Shape;393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23</a:t>
            </a:fld>
            <a:endParaRPr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42" y="157323"/>
            <a:ext cx="849545" cy="81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0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35"/>
          <p:cNvSpPr txBox="1">
            <a:spLocks noGrp="1"/>
          </p:cNvSpPr>
          <p:nvPr>
            <p:ph type="title"/>
          </p:nvPr>
        </p:nvSpPr>
        <p:spPr>
          <a:xfrm>
            <a:off x="1934375" y="296328"/>
            <a:ext cx="56373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НОВЫЙ ФОРМАТ ПОДГОТОВКИ К ЕГЭ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399" name="Google Shape;399;p35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0" name="Google Shape;400;p35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1" name="Google Shape;401;p35"/>
          <p:cNvSpPr txBox="1"/>
          <p:nvPr/>
        </p:nvSpPr>
        <p:spPr>
          <a:xfrm>
            <a:off x="512350" y="966387"/>
            <a:ext cx="8192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Точечная подготовка к ЕГЭ в школе </a:t>
            </a:r>
            <a:endParaRPr sz="1500">
              <a:solidFill>
                <a:srgbClr val="1F497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02" name="Google Shape;402;p35"/>
          <p:cNvSpPr txBox="1"/>
          <p:nvPr/>
        </p:nvSpPr>
        <p:spPr>
          <a:xfrm>
            <a:off x="317300" y="1489625"/>
            <a:ext cx="4948800" cy="3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Подготовка к экзаменам в группах с ребятами со схожим уровнем знаний и нацеленностью на результат ЕГЭ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Отработка именно тех заданий, которые вызывают у ребят трудности 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Проведены единые контрольные работы по всем предметам 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Подготовлен материал для одиннадцатиклассников школ, участников проекта, для подготовки по всем заданиям ЕГЭ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1F497D"/>
              </a:buClr>
              <a:buSzPts val="1300"/>
              <a:buFont typeface="Montserrat"/>
              <a:buChar char="●"/>
            </a:pP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Учителя, участники проекта, постоянно повышают уровень квалификации на курсах повышения квалификации 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3" name="Google Shape;403;p35"/>
          <p:cNvPicPr preferRelativeResize="0"/>
          <p:nvPr/>
        </p:nvPicPr>
        <p:blipFill rotWithShape="1">
          <a:blip r:embed="rId4">
            <a:alphaModFix/>
          </a:blip>
          <a:srcRect r="15282"/>
          <a:stretch/>
        </p:blipFill>
        <p:spPr>
          <a:xfrm>
            <a:off x="4095575" y="1381875"/>
            <a:ext cx="5048426" cy="378045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" name="Google Shape;409;p36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6" name="Google Shape;416;p36"/>
          <p:cNvSpPr txBox="1">
            <a:spLocks noGrp="1"/>
          </p:cNvSpPr>
          <p:nvPr>
            <p:ph type="title"/>
          </p:nvPr>
        </p:nvSpPr>
        <p:spPr>
          <a:xfrm>
            <a:off x="2365650" y="301725"/>
            <a:ext cx="6342900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ИЗМЕНЕНИЕ ФОРМАТА ПОДГОТОВКИ К ЕГЭ 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17" name="Google Shape;417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25</a:t>
            </a:fld>
            <a:endParaRPr/>
          </a:p>
        </p:txBody>
      </p:sp>
      <p:sp>
        <p:nvSpPr>
          <p:cNvPr id="11" name="Google Shape;308;p30"/>
          <p:cNvSpPr txBox="1"/>
          <p:nvPr/>
        </p:nvSpPr>
        <p:spPr>
          <a:xfrm>
            <a:off x="509037" y="1240994"/>
            <a:ext cx="8036308" cy="3364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3350"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</a:pPr>
            <a:r>
              <a:rPr lang="en-US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C 1 </a:t>
            </a: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ФЕВРАЛЯ 2023 ГОДА 121 выпускник:</a:t>
            </a:r>
            <a:endParaRPr lang="ru" sz="15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Обучение по индивидуальным планам – завершение освоения программы по предметам, изучаемым на базовом уровне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Введение практикумов для подготовки к ЕГЭ по русскому языку и математике (базовый и профильный уровни)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Введение практикумов по предметам, выбранными школьниками для подготовки к ЕГЭ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Организация обучения в группах со схожим уровнем знаний и нацеленностью на результат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Отработка заданий ЕГЭ, вызывающих трудности (источник – результаты работ </a:t>
            </a:r>
            <a:r>
              <a:rPr lang="ru-RU" sz="1500" dirty="0" err="1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СтатГрад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, диагностик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ЕГКР)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42" y="157323"/>
            <a:ext cx="849545" cy="818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9" name="Google Shape;409;p36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6" name="Google Shape;416;p36"/>
          <p:cNvSpPr txBox="1">
            <a:spLocks noGrp="1"/>
          </p:cNvSpPr>
          <p:nvPr>
            <p:ph type="title"/>
          </p:nvPr>
        </p:nvSpPr>
        <p:spPr>
          <a:xfrm>
            <a:off x="2365650" y="301725"/>
            <a:ext cx="6342900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КАДРОВЫЙ ПОТЕНЦИАЛ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17" name="Google Shape;417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26</a:t>
            </a:fld>
            <a:endParaRPr/>
          </a:p>
        </p:txBody>
      </p:sp>
      <p:sp>
        <p:nvSpPr>
          <p:cNvPr id="11" name="Google Shape;308;p30"/>
          <p:cNvSpPr txBox="1"/>
          <p:nvPr/>
        </p:nvSpPr>
        <p:spPr>
          <a:xfrm>
            <a:off x="509037" y="1240994"/>
            <a:ext cx="8036308" cy="3005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83% учителей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, задействованных в подготовке к ЕГЭ учеников, имеют высокий / экспертный уровень независимой диагностики 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100%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учителей 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прошли курс повышения квалификации «Методические подходы в подготовке к государственной итоговой аттестации»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Обучение учителей в ресурсных центрах в рамках проекта по созданию дополнительных условий повышения качества подготовки к ГИА по предметам: английский язык, география, литература, биология, история, математика (профильный уровень), русский язык, обществознание, информатика, химия, физика</a:t>
            </a:r>
          </a:p>
          <a:p>
            <a:pPr marL="457200" lvl="0" indent="-323850" algn="l" rtl="0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Montserrat"/>
              <a:buChar char="●"/>
            </a:pP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7 учителей 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эксперты предметных комиссий ЕГЭ</a:t>
            </a: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42" y="157323"/>
            <a:ext cx="849545" cy="81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1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7"/>
          <p:cNvSpPr txBox="1">
            <a:spLocks noGrp="1"/>
          </p:cNvSpPr>
          <p:nvPr>
            <p:ph type="title"/>
          </p:nvPr>
        </p:nvSpPr>
        <p:spPr>
          <a:xfrm>
            <a:off x="1934375" y="287685"/>
            <a:ext cx="63804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ГОРОДСКИЕ ПРОЕКТЫ В СФЕРЕ ВОСПИТАНИЯ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423" name="Google Shape;423;p37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4" name="Google Shape;424;p37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25" name="Google Shape;425;p37"/>
          <p:cNvSpPr txBox="1"/>
          <p:nvPr/>
        </p:nvSpPr>
        <p:spPr>
          <a:xfrm>
            <a:off x="1037100" y="966875"/>
            <a:ext cx="38973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Церемония поднятия Государственного флага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Российской Федерации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 исполнения государственного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гимна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(все школы)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6" name="Google Shape;426;p37"/>
          <p:cNvSpPr txBox="1"/>
          <p:nvPr/>
        </p:nvSpPr>
        <p:spPr>
          <a:xfrm>
            <a:off x="1037100" y="2639975"/>
            <a:ext cx="3310800" cy="9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Цикл внеурочных занятий 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«Разговоры о важном»</a:t>
            </a: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(все школы)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7" name="Google Shape;42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950" y="1147989"/>
            <a:ext cx="334200" cy="3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900" y="2738919"/>
            <a:ext cx="334200" cy="3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950" y="3909564"/>
            <a:ext cx="334200" cy="3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4900" y="1240914"/>
            <a:ext cx="334200" cy="3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3401964"/>
            <a:ext cx="334200" cy="3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7"/>
          <p:cNvSpPr txBox="1"/>
          <p:nvPr/>
        </p:nvSpPr>
        <p:spPr>
          <a:xfrm>
            <a:off x="1037100" y="3751475"/>
            <a:ext cx="3633300" cy="6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Проект «Школьный театр» </a:t>
            </a: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(более 500 театральных студий)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3" name="Google Shape;433;p37"/>
          <p:cNvSpPr txBox="1"/>
          <p:nvPr/>
        </p:nvSpPr>
        <p:spPr>
          <a:xfrm>
            <a:off x="4853275" y="1070575"/>
            <a:ext cx="4132200" cy="17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Сохранение исторической памяти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(посещение уникальных 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экспозиций Музея Победы 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«Подвиг народа» и «Битва за Москву»)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&gt;150 000 школьников посещают </a:t>
            </a:r>
            <a:b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Музей Победы ежегодно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4" name="Google Shape;434;p37"/>
          <p:cNvSpPr txBox="1"/>
          <p:nvPr/>
        </p:nvSpPr>
        <p:spPr>
          <a:xfrm>
            <a:off x="4982200" y="3228575"/>
            <a:ext cx="3633300" cy="11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Российское движение детей и молодежи «Движение первых» </a:t>
            </a:r>
            <a:r>
              <a:rPr lang="ru" sz="13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(активное участие московских школьников)</a:t>
            </a:r>
            <a:endParaRPr sz="13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5" name="Google Shape;435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0" name="Google Shape;440;p38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6" name="Google Shape;446;p38"/>
          <p:cNvSpPr txBox="1"/>
          <p:nvPr/>
        </p:nvSpPr>
        <p:spPr>
          <a:xfrm>
            <a:off x="538855" y="1212895"/>
            <a:ext cx="81357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Поисково-исследовательская 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деятельность с 2019 года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Обновлена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экспозиция музея школы, посвященного подвигу </a:t>
            </a:r>
            <a:r>
              <a:rPr lang="ru-RU" sz="1500" dirty="0" err="1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Паперника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Л.Х., «Шагнувший в 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бессмертие»,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музей вошел в Олимпиаду «Музеи. Парки. Усадьбы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»  </a:t>
            </a:r>
          </a:p>
        </p:txBody>
      </p:sp>
      <p:sp>
        <p:nvSpPr>
          <p:cNvPr id="447" name="Google Shape;447;p38"/>
          <p:cNvSpPr txBox="1">
            <a:spLocks noGrp="1"/>
          </p:cNvSpPr>
          <p:nvPr>
            <p:ph type="title"/>
          </p:nvPr>
        </p:nvSpPr>
        <p:spPr>
          <a:xfrm>
            <a:off x="2365650" y="301718"/>
            <a:ext cx="5586300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ВОСПИТАТЕЛЬНАЯ </a:t>
            </a:r>
            <a:r>
              <a:rPr lang="ru" sz="182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РАБОТА ПАТРИОТИЧЕСКОЕ ВОСПИТАНИЕ 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48" name="Google Shape;44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28</a:t>
            </a:fld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42" y="157323"/>
            <a:ext cx="849545" cy="818486"/>
          </a:xfrm>
          <a:prstGeom prst="rect">
            <a:avLst/>
          </a:prstGeom>
        </p:spPr>
      </p:pic>
      <p:pic>
        <p:nvPicPr>
          <p:cNvPr id="7" name="Рисунок 6" descr="https://sch2090uv.mskobr.ru/files/%D0%9C%D1%83%D0%B7%D0%B5%D0%B9%20%D0%9F%D0%B0%D0%BF%D0%B5%D1%80%D0%BD%D0%B8%D0%BA%D0%B0/IMG_7902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750" y="2417135"/>
            <a:ext cx="2523372" cy="203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sch2090uv.mskobr.ru/files/%D0%9C%D1%83%D0%B7%D0%B5%D0%B9%20%D0%9F%D0%B0%D0%BF%D0%B5%D1%80%D0%BD%D0%B8%D0%BA%D0%B0/IMG_7900.jpe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1" y="2417136"/>
            <a:ext cx="3239504" cy="207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sch2090uv.mskobr.ru/files/%D0%9C%D1%83%D0%B7%D0%B5%D0%B9%20%D0%9F%D0%B0%D0%BF%D0%B5%D1%80%D0%BD%D0%B8%D0%BA%D0%B0/IMG_7909.jpe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408" y="2417136"/>
            <a:ext cx="2263056" cy="20329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0" name="Google Shape;440;p38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6" name="Google Shape;446;p38"/>
          <p:cNvSpPr txBox="1"/>
          <p:nvPr/>
        </p:nvSpPr>
        <p:spPr>
          <a:xfrm>
            <a:off x="538855" y="1212895"/>
            <a:ext cx="8135700" cy="410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Работают четыре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музея: «15-ой гвардейской истребительной авиационной дивизии», «Памяти ветеранов 3-го гвардейского авиационного истребительного корпуса», «Спасенный мир Чернобыль помнит», «Шагнувший в бессмертие» имени Л.Х. </a:t>
            </a:r>
            <a:r>
              <a:rPr lang="ru-RU" sz="1500" dirty="0" err="1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Паперника</a:t>
            </a:r>
            <a:endParaRPr lang="ru-RU" sz="1500" dirty="0" smtClean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5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500" dirty="0" smtClean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5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500" dirty="0" smtClean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endParaRPr lang="ru-RU" sz="15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Уроки мужества, сотрудничество с Управой района Рязанский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Патронат памятников, участие в митингах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Участие в межрегиональных и городских просветительских акциях, в образовательно-исторических экскурсиях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Акция «Письма солдату» для участников СВО и ветеранов ВОВ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Волонтерские отряды: «</a:t>
            </a:r>
            <a:r>
              <a:rPr lang="ru-RU" sz="1500" dirty="0" err="1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Лазарята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», «Ласточки добра», «Эпсилон»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Кинопоказы, театральные постановки, </a:t>
            </a:r>
            <a:r>
              <a:rPr lang="ru-RU" sz="1500" dirty="0" err="1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флэшмобы</a:t>
            </a:r>
            <a:endParaRPr lang="ru-RU" sz="1500" dirty="0" smtClean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endParaRPr lang="ru-RU" sz="1500" dirty="0" smtClean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7" name="Google Shape;447;p38"/>
          <p:cNvSpPr txBox="1">
            <a:spLocks noGrp="1"/>
          </p:cNvSpPr>
          <p:nvPr>
            <p:ph type="title"/>
          </p:nvPr>
        </p:nvSpPr>
        <p:spPr>
          <a:xfrm>
            <a:off x="2365650" y="301718"/>
            <a:ext cx="5586300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ВОСПИТАТЕЛЬНАЯ </a:t>
            </a:r>
            <a:r>
              <a:rPr lang="ru" sz="182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РАБОТА ПАТРИОТИЧЕСКОЕ ВОСПИТАНИЕ 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48" name="Google Shape;44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29</a:t>
            </a:fld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42" y="157323"/>
            <a:ext cx="849545" cy="818486"/>
          </a:xfrm>
          <a:prstGeom prst="rect">
            <a:avLst/>
          </a:prstGeom>
        </p:spPr>
      </p:pic>
      <p:pic>
        <p:nvPicPr>
          <p:cNvPr id="7" name="Рисунок 6" descr="https://sch2090uv.mskobr.ru/files/%D0%BC%D1%83%D0%B7%D0%B5%D0%B9%20%D1%87%D0%B5%D1%80%D0%BD%D0%BE%D0%B1%D1%8B%D0%BB%D1%8F/%D0%9C%D1%83%D0%B7%D0%B5%D0%B9%D0%A703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" r="7853"/>
          <a:stretch/>
        </p:blipFill>
        <p:spPr bwMode="auto">
          <a:xfrm>
            <a:off x="6246330" y="2006010"/>
            <a:ext cx="2309335" cy="139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sch2090uv.mskobr.ru/files/%D0%9C%D1%83%D0%B7%D0%B5%D0%B9%20%D0%9F%D0%B0%D0%BF%D0%B5%D1%80%D0%BD%D0%B8%D0%BA%D0%B0/IMG_78911.jpe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5" r="-1016"/>
          <a:stretch/>
        </p:blipFill>
        <p:spPr bwMode="auto">
          <a:xfrm>
            <a:off x="918601" y="2196117"/>
            <a:ext cx="2512740" cy="1202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/>
          <p:nvPr/>
        </p:nvPicPr>
        <p:blipFill rotWithShape="1">
          <a:blip r:embed="rId6"/>
          <a:srcRect l="20139" t="11859" r="18674" b="13797"/>
          <a:stretch/>
        </p:blipFill>
        <p:spPr bwMode="auto">
          <a:xfrm>
            <a:off x="3601279" y="2216113"/>
            <a:ext cx="2416750" cy="11827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6588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1934371" y="158050"/>
            <a:ext cx="6505500" cy="7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КЛЮЧЕВЫЕ ПРИНЦИПЫ И ПРИОРИТЕТЫ </a:t>
            </a:r>
            <a:b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МОСКОВСКОГО ОБРАЗОВАНИЯ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1"/>
          </p:nvPr>
        </p:nvSpPr>
        <p:spPr>
          <a:xfrm>
            <a:off x="492236" y="1404762"/>
            <a:ext cx="2427000" cy="13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Формульное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личностно-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ориентированное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финансирование</a:t>
            </a:r>
            <a:endParaRPr sz="1500" b="1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Google Shape;70;p14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71;p14"/>
          <p:cNvSpPr txBox="1">
            <a:spLocks noGrp="1"/>
          </p:cNvSpPr>
          <p:nvPr>
            <p:ph type="body" idx="1"/>
          </p:nvPr>
        </p:nvSpPr>
        <p:spPr>
          <a:xfrm>
            <a:off x="2850875" y="1404762"/>
            <a:ext cx="3885000" cy="10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Равнодоступное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и качественное образование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для каждого ребенка, вне зависимости от района проживания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body" idx="1"/>
          </p:nvPr>
        </p:nvSpPr>
        <p:spPr>
          <a:xfrm>
            <a:off x="7040903" y="1404762"/>
            <a:ext cx="1852500" cy="10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Равные возможности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для каждой 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школы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3" name="Google Shape;7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950" y="1070564"/>
            <a:ext cx="334200" cy="3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9283" y="1070564"/>
            <a:ext cx="334200" cy="3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4711" y="1070564"/>
            <a:ext cx="334200" cy="33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 rotWithShape="1">
          <a:blip r:embed="rId5">
            <a:alphaModFix/>
          </a:blip>
          <a:srcRect l="21634" r="18717" b="13919"/>
          <a:stretch/>
        </p:blipFill>
        <p:spPr>
          <a:xfrm>
            <a:off x="202100" y="2249025"/>
            <a:ext cx="3007476" cy="289447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4"/>
          <p:cNvSpPr txBox="1"/>
          <p:nvPr/>
        </p:nvSpPr>
        <p:spPr>
          <a:xfrm>
            <a:off x="3760930" y="2571750"/>
            <a:ext cx="41430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Aft>
                <a:spcPts val="1200"/>
              </a:spcAft>
              <a:buNone/>
            </a:pPr>
            <a:r>
              <a:rPr lang="ru" sz="150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За 6 лет финансирование отрасли увеличилось почти в 2 раза</a:t>
            </a:r>
            <a:endParaRPr sz="150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6803250" y="3188633"/>
            <a:ext cx="1852500" cy="415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5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521,4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млрд рублей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" name="Google Shape;85;p14"/>
          <p:cNvSpPr txBox="1"/>
          <p:nvPr/>
        </p:nvSpPr>
        <p:spPr>
          <a:xfrm>
            <a:off x="6803250" y="3769547"/>
            <a:ext cx="1852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5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445,2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млрд рублей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6" name="Google Shape;86;p14"/>
          <p:cNvSpPr txBox="1"/>
          <p:nvPr/>
        </p:nvSpPr>
        <p:spPr>
          <a:xfrm>
            <a:off x="3844285" y="4138394"/>
            <a:ext cx="4251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0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больше чем в предыдущем году на 35,1 млрд рублей</a:t>
            </a:r>
            <a:endParaRPr sz="1200" dirty="0"/>
          </a:p>
        </p:txBody>
      </p:sp>
      <p:sp>
        <p:nvSpPr>
          <p:cNvPr id="89" name="Google Shape;89;p14"/>
          <p:cNvSpPr txBox="1"/>
          <p:nvPr/>
        </p:nvSpPr>
        <p:spPr>
          <a:xfrm>
            <a:off x="6804293" y="4336823"/>
            <a:ext cx="1852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5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287,6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млрд рублей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" name="Google Shape;9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</a:t>
            </a:fld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919D4B-73A7-4A63-8DBA-42E0072DE2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4285" y="3211818"/>
            <a:ext cx="2853755" cy="37302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057732-4994-414C-9A66-9740D2307C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75331" y="3854096"/>
            <a:ext cx="2064030" cy="3145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E43F9C-0344-4C22-813C-D4DBA0D435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94022" y="4459222"/>
            <a:ext cx="1439399" cy="327588"/>
          </a:xfrm>
          <a:prstGeom prst="rect">
            <a:avLst/>
          </a:prstGeom>
        </p:spPr>
      </p:pic>
      <p:sp>
        <p:nvSpPr>
          <p:cNvPr id="82" name="Google Shape;82;p14"/>
          <p:cNvSpPr txBox="1"/>
          <p:nvPr/>
        </p:nvSpPr>
        <p:spPr>
          <a:xfrm>
            <a:off x="3808625" y="3502901"/>
            <a:ext cx="3941175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buNone/>
            </a:pPr>
            <a:r>
              <a:rPr lang="ru" sz="10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больше чем в предыдущем году на 76,2 млрд рублей</a:t>
            </a:r>
            <a:endParaRPr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0" name="Google Shape;440;p38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6" name="Google Shape;446;p38"/>
          <p:cNvSpPr txBox="1"/>
          <p:nvPr/>
        </p:nvSpPr>
        <p:spPr>
          <a:xfrm>
            <a:off x="307946" y="1417106"/>
            <a:ext cx="8135700" cy="2980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Ученическое самоуправление </a:t>
            </a:r>
          </a:p>
          <a:p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экологические акции: «Батарейки, сдавайтесь», «Сбор макулатуры», «Теплая кружка», «Открытка ветерану» </a:t>
            </a:r>
            <a:endParaRPr lang="ru-RU" sz="1500" dirty="0" smtClean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участие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в 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финале конкурса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«Успешная молодежь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» </a:t>
            </a:r>
          </a:p>
          <a:p>
            <a:endParaRPr lang="ru-RU" sz="1500" dirty="0" smtClean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Президентские состязания </a:t>
            </a: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победители 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(команды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2-го, 5-го и 7-го 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классов) среди школ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МРСД 18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..  </a:t>
            </a:r>
          </a:p>
          <a:p>
            <a:endParaRPr lang="ru-RU" sz="15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Школьный спортивный клуб «Старт»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занял 61 место из 467 команд г. 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Москвы в номинации «Лучший 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Школьный спортивный клуб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»</a:t>
            </a: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7" name="Google Shape;447;p38"/>
          <p:cNvSpPr txBox="1">
            <a:spLocks noGrp="1"/>
          </p:cNvSpPr>
          <p:nvPr>
            <p:ph type="title"/>
          </p:nvPr>
        </p:nvSpPr>
        <p:spPr>
          <a:xfrm>
            <a:off x="2365650" y="301718"/>
            <a:ext cx="5586300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ВОСПИТАТЕЛЬНАЯ РАБОТА 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48" name="Google Shape;44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30</a:t>
            </a:fld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42" y="157323"/>
            <a:ext cx="849545" cy="81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9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0" name="Google Shape;440;p38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6" name="Google Shape;446;p38"/>
          <p:cNvSpPr txBox="1"/>
          <p:nvPr/>
        </p:nvSpPr>
        <p:spPr>
          <a:xfrm>
            <a:off x="512350" y="1536375"/>
            <a:ext cx="8135700" cy="2262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Более </a:t>
            </a: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260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кружков по </a:t>
            </a: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направленностям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500" dirty="0" smtClean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Бюджет </a:t>
            </a: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70 %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ru-RU" sz="1500" dirty="0" err="1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внебюджет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– </a:t>
            </a: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30 %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500" b="1" dirty="0" smtClean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В  дополнительном образовании заняты </a:t>
            </a: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96 %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наших ребят</a:t>
            </a:r>
          </a:p>
          <a:p>
            <a:endParaRPr lang="ru-RU" sz="1500" dirty="0" smtClean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Московское долголетие – </a:t>
            </a:r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10 кружков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500" b="1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sz="1500"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7" name="Google Shape;447;p38"/>
          <p:cNvSpPr txBox="1">
            <a:spLocks noGrp="1"/>
          </p:cNvSpPr>
          <p:nvPr>
            <p:ph type="title"/>
          </p:nvPr>
        </p:nvSpPr>
        <p:spPr>
          <a:xfrm>
            <a:off x="2365650" y="301718"/>
            <a:ext cx="5586300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ДОПОЛНИТЕЛЬНОЕ ОБРАЗОВАНИЕ ДЕТЕЙ И ВЗРОСЛЫХ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448" name="Google Shape;448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31</a:t>
            </a:fld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42" y="157323"/>
            <a:ext cx="849545" cy="818486"/>
          </a:xfrm>
          <a:prstGeom prst="rect">
            <a:avLst/>
          </a:prstGeom>
        </p:spPr>
      </p:pic>
      <p:pic>
        <p:nvPicPr>
          <p:cNvPr id="10" name="Picture 2" descr="http://www.mun-tstan.ru/netcat_files/556_326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487" y="3001617"/>
            <a:ext cx="1028575" cy="74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989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37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4" name="Google Shape;424;p37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5" name="Google Shape;435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32</a:t>
            </a:fld>
            <a:endParaRPr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340" y="114320"/>
            <a:ext cx="849545" cy="818486"/>
          </a:xfrm>
          <a:prstGeom prst="rect">
            <a:avLst/>
          </a:prstGeom>
        </p:spPr>
      </p:pic>
      <p:sp>
        <p:nvSpPr>
          <p:cNvPr id="19" name="Google Shape;446;p38"/>
          <p:cNvSpPr txBox="1"/>
          <p:nvPr/>
        </p:nvSpPr>
        <p:spPr>
          <a:xfrm>
            <a:off x="512350" y="964018"/>
            <a:ext cx="8135700" cy="1154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Школа 2090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ждет для обучения и воспитания 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в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сех маленьких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жителей Рязанского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района!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sz="1500" b="1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0" name="Рисунок 19" descr="C:\Users\ser201\Downloads\IMG-20230323-WA001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885" y="2559476"/>
            <a:ext cx="4710272" cy="229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://qrcoder.ru/code/?https%3A%2F%2Fsch2090uv.mskobr.ru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38" y="3000802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97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>
            <a:spLocks noGrp="1"/>
          </p:cNvSpPr>
          <p:nvPr>
            <p:ph type="title"/>
          </p:nvPr>
        </p:nvSpPr>
        <p:spPr>
          <a:xfrm>
            <a:off x="2017425" y="369905"/>
            <a:ext cx="7003733" cy="7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2020 год                                      </a:t>
            </a:r>
            <a:r>
              <a:rPr lang="en-US" sz="182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  </a:t>
            </a:r>
            <a:r>
              <a:rPr lang="ru" sz="182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2022 год 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22" name="Google Shape;122;p17"/>
          <p:cNvSpPr txBox="1">
            <a:spLocks noGrp="1"/>
          </p:cNvSpPr>
          <p:nvPr>
            <p:ph type="body" idx="1"/>
          </p:nvPr>
        </p:nvSpPr>
        <p:spPr>
          <a:xfrm>
            <a:off x="492225" y="1328550"/>
            <a:ext cx="3737100" cy="12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5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>
              <a:lnSpc>
                <a:spcPct val="95000"/>
              </a:lnSpc>
              <a:buNone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Montserrat ExtraBold" panose="020B0604020202020204" charset="-52"/>
                <a:ea typeface="Montserrat"/>
                <a:cs typeface="Montserrat"/>
                <a:sym typeface="Montserrat"/>
              </a:rPr>
              <a:t>         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Montserrat ExtraBold" panose="020B0604020202020204" charset="-52"/>
                <a:ea typeface="Montserrat"/>
                <a:cs typeface="Montserrat"/>
                <a:sym typeface="Montserrat"/>
              </a:rPr>
              <a:t>86         классов</a:t>
            </a:r>
          </a:p>
          <a:p>
            <a:pPr marL="0" lvl="0" indent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Montserrat ExtraBold" panose="020B0604020202020204" charset="-52"/>
              <a:ea typeface="Montserrat"/>
              <a:cs typeface="Montserrat"/>
              <a:sym typeface="Montserrat"/>
            </a:endParaRPr>
          </a:p>
          <a:p>
            <a:pPr marL="0" lvl="0" indent="0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Montserrat ExtraBold" panose="020B0604020202020204" charset="-52"/>
                <a:ea typeface="Montserrat"/>
                <a:cs typeface="Montserrat"/>
                <a:sym typeface="Montserrat"/>
              </a:rPr>
              <a:t>         40         дошкольных групп</a:t>
            </a:r>
            <a:endParaRPr sz="1600" dirty="0">
              <a:solidFill>
                <a:schemeClr val="accent1">
                  <a:lumMod val="50000"/>
                </a:schemeClr>
              </a:solidFill>
              <a:latin typeface="Montserrat ExtraBold" panose="020B0604020202020204" charset="-52"/>
              <a:ea typeface="Montserrat"/>
              <a:cs typeface="Montserrat"/>
              <a:sym typeface="Montserrat"/>
            </a:endParaRPr>
          </a:p>
        </p:txBody>
      </p:sp>
      <p:cxnSp>
        <p:nvCxnSpPr>
          <p:cNvPr id="123" name="Google Shape;123;p17"/>
          <p:cNvCxnSpPr/>
          <p:nvPr/>
        </p:nvCxnSpPr>
        <p:spPr>
          <a:xfrm>
            <a:off x="4870368" y="433274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9" name="Google Shape;129;p17"/>
          <p:cNvSpPr txBox="1">
            <a:spLocks noGrp="1"/>
          </p:cNvSpPr>
          <p:nvPr>
            <p:ph type="body" idx="1"/>
          </p:nvPr>
        </p:nvSpPr>
        <p:spPr>
          <a:xfrm>
            <a:off x="980867" y="3198450"/>
            <a:ext cx="4484267" cy="13806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95000"/>
              </a:lnSpc>
              <a:buNone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Montserrat ExtraBold" panose="020B0604020202020204" charset="-52"/>
                <a:ea typeface="Montserrat"/>
                <a:cs typeface="Montserrat"/>
                <a:sym typeface="Montserrat"/>
              </a:rPr>
              <a:t>Общая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Montserrat ExtraBold" panose="020B0604020202020204" charset="-52"/>
                <a:ea typeface="Montserrat"/>
                <a:cs typeface="Montserrat"/>
                <a:sym typeface="Montserrat"/>
              </a:rPr>
              <a:t>численность</a:t>
            </a:r>
            <a:endParaRPr lang="ru-RU" sz="1400" dirty="0" smtClean="0">
              <a:solidFill>
                <a:schemeClr val="accent1">
                  <a:lumMod val="50000"/>
                </a:schemeClr>
              </a:solidFill>
              <a:latin typeface="Montserrat ExtraBold" panose="020B0604020202020204" charset="-52"/>
              <a:ea typeface="Montserrat"/>
              <a:cs typeface="Montserrat"/>
              <a:sym typeface="Montserrat"/>
            </a:endParaRPr>
          </a:p>
          <a:p>
            <a:pPr marL="0" lvl="0" indent="0">
              <a:lnSpc>
                <a:spcPct val="95000"/>
              </a:lnSpc>
              <a:buNone/>
            </a:pPr>
            <a:endParaRPr lang="ru-RU" sz="1400" dirty="0" smtClean="0">
              <a:solidFill>
                <a:srgbClr val="357BBB"/>
              </a:solidFill>
              <a:latin typeface="Montserrat ExtraBold" panose="020B0604020202020204" charset="-52"/>
              <a:ea typeface="Montserrat"/>
              <a:cs typeface="Montserrat"/>
              <a:sym typeface="Montserrat"/>
            </a:endParaRPr>
          </a:p>
          <a:p>
            <a:pPr marL="0" lvl="0" indent="0">
              <a:lnSpc>
                <a:spcPct val="95000"/>
              </a:lnSpc>
              <a:buNone/>
            </a:pPr>
            <a:r>
              <a:rPr lang="ru-RU" sz="1400" dirty="0" smtClean="0">
                <a:solidFill>
                  <a:srgbClr val="357BBB"/>
                </a:solidFill>
                <a:latin typeface="Montserrat ExtraBold" panose="020B0604020202020204" charset="-52"/>
                <a:ea typeface="Montserrat"/>
                <a:cs typeface="Montserrat"/>
                <a:sym typeface="Montserrat"/>
              </a:rPr>
              <a:t>3165 </a:t>
            </a:r>
            <a:r>
              <a:rPr lang="ru-RU" sz="1400" dirty="0" smtClean="0">
                <a:solidFill>
                  <a:srgbClr val="357BBB"/>
                </a:solidFill>
                <a:latin typeface="Montserrat ExtraBold" panose="020B0604020202020204" charset="-52"/>
                <a:ea typeface="Montserrat"/>
                <a:cs typeface="Montserrat"/>
                <a:sym typeface="Montserrat"/>
              </a:rPr>
              <a:t>обучающихся</a:t>
            </a:r>
          </a:p>
          <a:p>
            <a:pPr marL="0" lvl="0" indent="0">
              <a:lnSpc>
                <a:spcPct val="95000"/>
              </a:lnSpc>
              <a:buNone/>
            </a:pPr>
            <a:endParaRPr lang="ru-RU" sz="1400" dirty="0">
              <a:solidFill>
                <a:srgbClr val="357BBB"/>
              </a:solidFill>
              <a:latin typeface="Montserrat ExtraBold" panose="020B0604020202020204" charset="-52"/>
              <a:ea typeface="Montserrat"/>
              <a:cs typeface="Montserrat"/>
              <a:sym typeface="Montserrat"/>
            </a:endParaRPr>
          </a:p>
          <a:p>
            <a:pPr marL="0" lvl="0" indent="0">
              <a:lnSpc>
                <a:spcPct val="95000"/>
              </a:lnSpc>
              <a:buNone/>
            </a:pPr>
            <a:r>
              <a:rPr lang="ru-RU" sz="1400" dirty="0" smtClean="0">
                <a:solidFill>
                  <a:srgbClr val="357BBB"/>
                </a:solidFill>
                <a:latin typeface="Montserrat ExtraBold" panose="020B0604020202020204" charset="-52"/>
                <a:ea typeface="Montserrat"/>
                <a:cs typeface="Montserrat"/>
                <a:sym typeface="Montserrat"/>
              </a:rPr>
              <a:t>2268 Школа </a:t>
            </a:r>
          </a:p>
          <a:p>
            <a:pPr marL="0" lvl="0" indent="0">
              <a:lnSpc>
                <a:spcPct val="95000"/>
              </a:lnSpc>
              <a:buNone/>
            </a:pPr>
            <a:r>
              <a:rPr lang="ru-RU" sz="1400" dirty="0" smtClean="0">
                <a:solidFill>
                  <a:srgbClr val="357BBB"/>
                </a:solidFill>
                <a:latin typeface="Montserrat ExtraBold" panose="020B0604020202020204" charset="-52"/>
                <a:ea typeface="Montserrat"/>
                <a:cs typeface="Montserrat"/>
                <a:sym typeface="Montserrat"/>
              </a:rPr>
              <a:t>ДОУ 897 </a:t>
            </a:r>
            <a:endParaRPr lang="en-US" sz="1400" dirty="0" smtClean="0">
              <a:solidFill>
                <a:srgbClr val="357BBB"/>
              </a:solidFill>
              <a:latin typeface="Montserrat ExtraBold" panose="020B0604020202020204" charset="-52"/>
              <a:ea typeface="Montserrat"/>
              <a:cs typeface="Montserrat"/>
              <a:sym typeface="Montserrat"/>
            </a:endParaRPr>
          </a:p>
          <a:p>
            <a:pPr marL="0" lvl="0" indent="0">
              <a:lnSpc>
                <a:spcPct val="95000"/>
              </a:lnSpc>
              <a:buNone/>
            </a:pPr>
            <a:endParaRPr lang="en-US" sz="1400" dirty="0">
              <a:solidFill>
                <a:srgbClr val="357BBB"/>
              </a:solidFill>
              <a:latin typeface="Montserrat ExtraBold" panose="020B0604020202020204" charset="-52"/>
              <a:ea typeface="Montserrat"/>
              <a:cs typeface="Montserrat"/>
              <a:sym typeface="Montserrat"/>
            </a:endParaRPr>
          </a:p>
          <a:p>
            <a:pPr marL="0" lvl="0" indent="0">
              <a:lnSpc>
                <a:spcPct val="95000"/>
              </a:lnSpc>
              <a:buNone/>
            </a:pPr>
            <a:endParaRPr lang="en-US" sz="1400" dirty="0" smtClean="0">
              <a:solidFill>
                <a:srgbClr val="357BBB"/>
              </a:solidFill>
              <a:latin typeface="Montserrat ExtraBold" panose="020B0604020202020204" charset="-52"/>
              <a:ea typeface="Montserrat"/>
              <a:cs typeface="Montserrat"/>
              <a:sym typeface="Montserrat"/>
            </a:endParaRPr>
          </a:p>
          <a:p>
            <a:pPr marL="0" lvl="0" indent="0">
              <a:lnSpc>
                <a:spcPct val="95000"/>
              </a:lnSpc>
              <a:buNone/>
            </a:pPr>
            <a:r>
              <a:rPr lang="en-US" sz="1400" b="1" dirty="0" smtClean="0">
                <a:solidFill>
                  <a:srgbClr val="357BBB"/>
                </a:solidFill>
                <a:latin typeface="Montserrat ExtraBold" panose="020B0604020202020204" charset="-52"/>
                <a:ea typeface="Montserrat"/>
                <a:cs typeface="Montserrat"/>
                <a:sym typeface="Montserrat"/>
              </a:rPr>
              <a:t>                  </a:t>
            </a:r>
            <a:endParaRPr sz="1500" dirty="0">
              <a:solidFill>
                <a:srgbClr val="357BB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p17"/>
          <p:cNvSpPr txBox="1">
            <a:spLocks noGrp="1"/>
          </p:cNvSpPr>
          <p:nvPr>
            <p:ph type="body" idx="1"/>
          </p:nvPr>
        </p:nvSpPr>
        <p:spPr>
          <a:xfrm>
            <a:off x="4798828" y="3214847"/>
            <a:ext cx="4222330" cy="15570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95000"/>
              </a:lnSpc>
              <a:buNone/>
            </a:pPr>
            <a:r>
              <a:rPr lang="en-US" sz="1600" dirty="0" smtClean="0">
                <a:solidFill>
                  <a:schemeClr val="accent1">
                    <a:lumMod val="50000"/>
                  </a:schemeClr>
                </a:solidFill>
                <a:latin typeface="Montserrat ExtraBold" panose="020B0604020202020204" charset="-52"/>
                <a:ea typeface="Montserrat"/>
                <a:cs typeface="Montserrat"/>
                <a:sym typeface="Montserrat"/>
              </a:rPr>
              <a:t>          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Montserrat ExtraBold" panose="020B0604020202020204" charset="-52"/>
                <a:ea typeface="Montserrat"/>
                <a:cs typeface="Montserrat"/>
                <a:sym typeface="Montserrat"/>
              </a:rPr>
              <a:t>Общая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Montserrat ExtraBold" panose="020B0604020202020204" charset="-52"/>
                <a:ea typeface="Montserrat"/>
                <a:cs typeface="Montserrat"/>
                <a:sym typeface="Montserrat"/>
              </a:rPr>
              <a:t>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Montserrat ExtraBold" panose="020B0604020202020204" charset="-52"/>
                <a:ea typeface="Montserrat"/>
                <a:cs typeface="Montserrat"/>
                <a:sym typeface="Montserrat"/>
              </a:rPr>
              <a:t>численность</a:t>
            </a:r>
          </a:p>
          <a:p>
            <a:pPr marL="0" lvl="0" indent="0">
              <a:lnSpc>
                <a:spcPct val="95000"/>
              </a:lnSpc>
              <a:buNone/>
            </a:pPr>
            <a:endParaRPr lang="ru-RU" sz="1400" dirty="0">
              <a:solidFill>
                <a:srgbClr val="357BBB"/>
              </a:solidFill>
              <a:latin typeface="Montserrat ExtraBold" panose="020B0604020202020204" charset="-52"/>
              <a:ea typeface="Montserrat"/>
              <a:cs typeface="Montserrat"/>
              <a:sym typeface="Montserrat"/>
            </a:endParaRPr>
          </a:p>
          <a:p>
            <a:pPr marL="0" lvl="0" indent="0">
              <a:lnSpc>
                <a:spcPct val="95000"/>
              </a:lnSpc>
              <a:buNone/>
            </a:pPr>
            <a:r>
              <a:rPr lang="en-US" sz="1400" dirty="0" smtClean="0">
                <a:solidFill>
                  <a:srgbClr val="357BBB"/>
                </a:solidFill>
                <a:latin typeface="Montserrat ExtraBold" panose="020B0604020202020204" charset="-52"/>
                <a:ea typeface="Montserrat"/>
                <a:cs typeface="Montserrat"/>
                <a:sym typeface="Montserrat"/>
              </a:rPr>
              <a:t>            </a:t>
            </a:r>
            <a:r>
              <a:rPr lang="ru-RU" sz="1400" dirty="0" smtClean="0">
                <a:solidFill>
                  <a:srgbClr val="357BBB"/>
                </a:solidFill>
                <a:latin typeface="Montserrat ExtraBold" panose="020B0604020202020204" charset="-52"/>
                <a:ea typeface="Montserrat"/>
                <a:cs typeface="Montserrat"/>
                <a:sym typeface="Montserrat"/>
              </a:rPr>
              <a:t>3107 </a:t>
            </a:r>
            <a:r>
              <a:rPr lang="ru-RU" sz="1400" dirty="0" smtClean="0">
                <a:solidFill>
                  <a:srgbClr val="357BBB"/>
                </a:solidFill>
                <a:latin typeface="Montserrat ExtraBold" panose="020B0604020202020204" charset="-52"/>
                <a:ea typeface="Montserrat"/>
                <a:cs typeface="Montserrat"/>
                <a:sym typeface="Montserrat"/>
              </a:rPr>
              <a:t>обучающихся</a:t>
            </a:r>
          </a:p>
          <a:p>
            <a:pPr marL="0" lvl="0" indent="0">
              <a:lnSpc>
                <a:spcPct val="95000"/>
              </a:lnSpc>
              <a:buNone/>
            </a:pPr>
            <a:endParaRPr lang="en-US" sz="1400" dirty="0" smtClean="0">
              <a:solidFill>
                <a:srgbClr val="357BBB"/>
              </a:solidFill>
              <a:latin typeface="Montserrat ExtraBold" panose="020B0604020202020204" charset="-52"/>
              <a:ea typeface="Montserrat"/>
              <a:cs typeface="Montserrat"/>
              <a:sym typeface="Montserrat"/>
            </a:endParaRPr>
          </a:p>
          <a:p>
            <a:pPr marL="0" lvl="0" indent="0">
              <a:lnSpc>
                <a:spcPct val="95000"/>
              </a:lnSpc>
              <a:buNone/>
            </a:pPr>
            <a:r>
              <a:rPr lang="ru-RU" sz="1400" dirty="0" smtClean="0">
                <a:solidFill>
                  <a:srgbClr val="357BBB"/>
                </a:solidFill>
                <a:latin typeface="Montserrat ExtraBold" panose="020B0604020202020204" charset="-52"/>
                <a:ea typeface="Montserrat"/>
                <a:cs typeface="Montserrat"/>
                <a:sym typeface="Montserrat"/>
              </a:rPr>
              <a:t>            ШКОЛА 2281 </a:t>
            </a:r>
          </a:p>
          <a:p>
            <a:pPr marL="0" lvl="0" indent="0">
              <a:lnSpc>
                <a:spcPct val="95000"/>
              </a:lnSpc>
              <a:buNone/>
            </a:pPr>
            <a:r>
              <a:rPr lang="ru-RU" sz="1400" dirty="0" smtClean="0">
                <a:solidFill>
                  <a:srgbClr val="357BBB"/>
                </a:solidFill>
                <a:latin typeface="Montserrat ExtraBold" panose="020B0604020202020204" charset="-52"/>
                <a:ea typeface="Montserrat"/>
                <a:cs typeface="Montserrat"/>
                <a:sym typeface="Montserrat"/>
              </a:rPr>
              <a:t>            ДОУ 826  </a:t>
            </a:r>
            <a:endParaRPr lang="en-US" sz="1400" dirty="0">
              <a:solidFill>
                <a:srgbClr val="357BBB"/>
              </a:solidFill>
              <a:latin typeface="Montserrat ExtraBold" panose="020B0604020202020204" charset="-52"/>
              <a:ea typeface="Montserrat"/>
              <a:cs typeface="Montserrat"/>
              <a:sym typeface="Montserrat"/>
            </a:endParaRPr>
          </a:p>
          <a:p>
            <a:pPr marL="0" indent="0">
              <a:lnSpc>
                <a:spcPct val="95000"/>
              </a:lnSpc>
              <a:buNone/>
            </a:pPr>
            <a:r>
              <a:rPr lang="en-US" sz="1600" b="1" dirty="0" smtClean="0">
                <a:solidFill>
                  <a:srgbClr val="357BBB"/>
                </a:solidFill>
                <a:latin typeface="Montserrat ExtraBold" panose="020B0604020202020204" charset="-52"/>
                <a:ea typeface="Montserrat"/>
                <a:cs typeface="Montserrat"/>
                <a:sym typeface="Montserrat"/>
              </a:rPr>
              <a:t> </a:t>
            </a:r>
            <a:endParaRPr lang="ru-RU" dirty="0">
              <a:solidFill>
                <a:srgbClr val="357BB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>
              <a:lnSpc>
                <a:spcPct val="95000"/>
              </a:lnSpc>
              <a:buNone/>
            </a:pPr>
            <a:endParaRPr lang="ru-RU" sz="1600" dirty="0">
              <a:solidFill>
                <a:srgbClr val="357BB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sz="14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4</a:t>
            </a:fld>
            <a:endParaRPr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42" y="157323"/>
            <a:ext cx="849545" cy="818486"/>
          </a:xfrm>
          <a:prstGeom prst="rect">
            <a:avLst/>
          </a:prstGeom>
        </p:spPr>
      </p:pic>
      <p:cxnSp>
        <p:nvCxnSpPr>
          <p:cNvPr id="16" name="Прямая со стрелкой 15"/>
          <p:cNvCxnSpPr/>
          <p:nvPr/>
        </p:nvCxnSpPr>
        <p:spPr>
          <a:xfrm flipH="1">
            <a:off x="2360775" y="869688"/>
            <a:ext cx="6626" cy="549965"/>
          </a:xfrm>
          <a:prstGeom prst="straightConnector1">
            <a:avLst/>
          </a:prstGeom>
          <a:ln w="25400">
            <a:solidFill>
              <a:schemeClr val="tx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6693383" y="901148"/>
            <a:ext cx="6626" cy="549965"/>
          </a:xfrm>
          <a:prstGeom prst="straightConnector1">
            <a:avLst/>
          </a:prstGeom>
          <a:ln w="25400">
            <a:solidFill>
              <a:schemeClr val="tx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122;p17"/>
          <p:cNvSpPr txBox="1">
            <a:spLocks/>
          </p:cNvSpPr>
          <p:nvPr/>
        </p:nvSpPr>
        <p:spPr>
          <a:xfrm>
            <a:off x="5009708" y="1328550"/>
            <a:ext cx="3737100" cy="12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ct val="95000"/>
              </a:lnSpc>
              <a:buFont typeface="Arial"/>
              <a:buNone/>
            </a:pPr>
            <a:endParaRPr lang="ru-RU" sz="1500" dirty="0" smtClean="0"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lnSpc>
                <a:spcPct val="95000"/>
              </a:lnSpc>
              <a:buFont typeface="Arial"/>
              <a:buNone/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Montserrat ExtraBold" panose="020B0604020202020204" charset="-52"/>
                <a:ea typeface="Montserrat"/>
                <a:cs typeface="Montserrat"/>
                <a:sym typeface="Montserrat"/>
              </a:rPr>
              <a:t>         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Montserrat ExtraBold" panose="020B0604020202020204" charset="-52"/>
                <a:ea typeface="Montserrat"/>
                <a:cs typeface="Montserrat"/>
                <a:sym typeface="Montserrat"/>
              </a:rPr>
              <a:t>86         классов</a:t>
            </a:r>
          </a:p>
          <a:p>
            <a:pPr marL="0" indent="0">
              <a:lnSpc>
                <a:spcPct val="95000"/>
              </a:lnSpc>
              <a:buFont typeface="Arial"/>
              <a:buNone/>
            </a:pPr>
            <a:endParaRPr lang="ru-RU" sz="1600" dirty="0" smtClean="0">
              <a:solidFill>
                <a:schemeClr val="accent1">
                  <a:lumMod val="50000"/>
                </a:schemeClr>
              </a:solidFill>
              <a:latin typeface="Montserrat ExtraBold" panose="020B0604020202020204" charset="-52"/>
              <a:ea typeface="Montserrat"/>
              <a:cs typeface="Montserrat"/>
              <a:sym typeface="Montserrat"/>
            </a:endParaRPr>
          </a:p>
          <a:p>
            <a:pPr marL="0" indent="0">
              <a:lnSpc>
                <a:spcPct val="95000"/>
              </a:lnSpc>
              <a:buFont typeface="Arial"/>
              <a:buNone/>
            </a:pP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Montserrat ExtraBold" panose="020B0604020202020204" charset="-52"/>
                <a:ea typeface="Montserrat"/>
                <a:cs typeface="Montserrat"/>
                <a:sym typeface="Montserrat"/>
              </a:rPr>
              <a:t>         40         дошкольных групп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Montserrat ExtraBold" panose="020B0604020202020204" charset="-52"/>
              <a:ea typeface="Montserrat"/>
              <a:cs typeface="Montserrat"/>
              <a:sym typeface="Montserrat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H="1">
            <a:off x="2367401" y="2455718"/>
            <a:ext cx="6626" cy="549965"/>
          </a:xfrm>
          <a:prstGeom prst="straightConnector1">
            <a:avLst/>
          </a:prstGeom>
          <a:ln w="25400">
            <a:solidFill>
              <a:schemeClr val="tx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6695454" y="2470941"/>
            <a:ext cx="6626" cy="549965"/>
          </a:xfrm>
          <a:prstGeom prst="straightConnector1">
            <a:avLst/>
          </a:prstGeom>
          <a:ln w="25400">
            <a:solidFill>
              <a:schemeClr val="tx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233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>
            <a:spLocks noGrp="1"/>
          </p:cNvSpPr>
          <p:nvPr>
            <p:ph type="title"/>
          </p:nvPr>
        </p:nvSpPr>
        <p:spPr>
          <a:xfrm>
            <a:off x="1934375" y="270392"/>
            <a:ext cx="65055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ЕДИНЫЙ НОРМАТИВ ФИНАНСИРОВАНИЯ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10" name="Google Shape;110;p16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" name="Google Shape;111;p16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2" name="Google Shape;112;p16"/>
          <p:cNvSpPr txBox="1">
            <a:spLocks noGrp="1"/>
          </p:cNvSpPr>
          <p:nvPr>
            <p:ph type="body" idx="1"/>
          </p:nvPr>
        </p:nvSpPr>
        <p:spPr>
          <a:xfrm>
            <a:off x="1109950" y="969617"/>
            <a:ext cx="6399900" cy="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Равновысокий единый норматив на каждого ученика </a:t>
            </a:r>
            <a:r>
              <a:rPr lang="ru" sz="12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—</a:t>
            </a:r>
            <a:r>
              <a:rPr lang="ru" sz="15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увеличен с 1 января 2023 года </a:t>
            </a:r>
            <a:endParaRPr sz="15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3" name="Google Shape;11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950" y="1053294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6"/>
          <p:cNvSpPr txBox="1"/>
          <p:nvPr/>
        </p:nvSpPr>
        <p:spPr>
          <a:xfrm>
            <a:off x="374175" y="1848835"/>
            <a:ext cx="6015600" cy="28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400"/>
              <a:buChar char="●"/>
            </a:pPr>
            <a:r>
              <a:rPr lang="ru" sz="12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1-4 классы —</a:t>
            </a:r>
            <a:r>
              <a:rPr lang="ru" sz="15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142 900 рублей 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(рост на 3 900 рублей)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400"/>
              <a:buChar char="●"/>
            </a:pP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5-9 классы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2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— </a:t>
            </a:r>
            <a:r>
              <a:rPr lang="ru" sz="15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163 200 рублей 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(рост на 3 200 рублей)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400"/>
              <a:buChar char="●"/>
            </a:pP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10-11 классы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2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— </a:t>
            </a:r>
            <a:r>
              <a:rPr lang="ru" sz="15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183 500 рублей 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(рост на 3 500 рублей)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частные школы </a:t>
            </a:r>
            <a:r>
              <a:rPr lang="ru" sz="12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—</a:t>
            </a: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повышение аналогично государственным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дошкольники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(группы полного дня) </a:t>
            </a:r>
            <a:r>
              <a:rPr lang="ru" sz="12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— </a:t>
            </a:r>
            <a:r>
              <a:rPr lang="ru" sz="15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207 600</a:t>
            </a: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рублей</a:t>
            </a:r>
            <a:r>
              <a:rPr lang="ru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(рост на 16 600 рублей)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дошкольники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(группы кратковременного пребывания)                    </a:t>
            </a:r>
            <a:r>
              <a:rPr lang="ru" sz="12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— </a:t>
            </a:r>
            <a:r>
              <a:rPr lang="ru" sz="15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82 400</a:t>
            </a: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рублей</a:t>
            </a: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(рост на 5 100 рублей)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частные детсады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r>
              <a:rPr lang="ru" sz="1200" dirty="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—</a:t>
            </a:r>
            <a:r>
              <a:rPr lang="ru" sz="1200" b="1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200" dirty="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повышение аналогично государственным</a:t>
            </a:r>
            <a:endParaRPr sz="1200" dirty="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5" name="Google Shape;11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0625" y="1272175"/>
            <a:ext cx="3124051" cy="3879977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2340900" y="158050"/>
            <a:ext cx="6756600" cy="7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ОСНОВНЫЕ НАПРАВЛЕНИЯ </a:t>
            </a:r>
            <a:b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РАСХОДОВ БЮДЖЕТА 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xfrm>
            <a:off x="492225" y="1222150"/>
            <a:ext cx="3845700" cy="254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Предоставление образования жителям города</a:t>
            </a:r>
            <a: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b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в том числе: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524,1 млн </a:t>
            </a:r>
            <a:r>
              <a:rPr lang="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рублей</a:t>
            </a:r>
            <a: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школьное </a:t>
            </a:r>
            <a:b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образование 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201,9 млн </a:t>
            </a:r>
            <a:r>
              <a:rPr lang="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рублей</a:t>
            </a:r>
            <a: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дошкольное </a:t>
            </a:r>
            <a:b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образование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SzPts val="1500"/>
              <a:buFont typeface="Montserrat"/>
              <a:buChar char="●"/>
            </a:pPr>
            <a:r>
              <a:rPr lang="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9,8 млн </a:t>
            </a:r>
            <a:r>
              <a:rPr lang="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рублей</a:t>
            </a:r>
            <a: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дополнительное образование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97" name="Google Shape;97;p15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15"/>
          <p:cNvSpPr txBox="1">
            <a:spLocks noGrp="1"/>
          </p:cNvSpPr>
          <p:nvPr>
            <p:ph type="body" idx="1"/>
          </p:nvPr>
        </p:nvSpPr>
        <p:spPr>
          <a:xfrm>
            <a:off x="4757250" y="1222149"/>
            <a:ext cx="4161900" cy="3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Создание современных условий </a:t>
            </a:r>
            <a:br>
              <a:rPr lang="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для предоставления </a:t>
            </a:r>
            <a:br>
              <a:rPr lang="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качественного образования</a:t>
            </a:r>
            <a: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b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в том числе: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6,2 млн </a:t>
            </a:r>
            <a:r>
              <a:rPr lang="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рублей </a:t>
            </a:r>
            <a:r>
              <a:rPr lang="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оборудование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9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оснащение предпрофессиональных </a:t>
            </a:r>
            <a:r>
              <a:rPr lang="ru" sz="9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классов, спецкабинетов, спортивных залов, модернизации системы безопасности, оснащение дошкольных групп</a:t>
            </a:r>
            <a:endParaRPr sz="9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23850" algn="l" rtl="0">
              <a:lnSpc>
                <a:spcPct val="95000"/>
              </a:lnSpc>
              <a:spcBef>
                <a:spcPts val="1000"/>
              </a:spcBef>
              <a:spcAft>
                <a:spcPts val="0"/>
              </a:spcAft>
              <a:buSzPts val="1500"/>
              <a:buFont typeface="Montserrat"/>
              <a:buChar char="●"/>
            </a:pPr>
            <a:r>
              <a:rPr lang="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13,03 млн </a:t>
            </a:r>
            <a:r>
              <a:rPr lang="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рублей </a:t>
            </a:r>
            <a:r>
              <a:rPr lang="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содержание, оснащение, модернизация помещений 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" name="Google Shape;10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6</a:t>
            </a:fld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42" y="157323"/>
            <a:ext cx="849545" cy="818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"/>
          <p:cNvSpPr txBox="1">
            <a:spLocks noGrp="1"/>
          </p:cNvSpPr>
          <p:nvPr>
            <p:ph type="title"/>
          </p:nvPr>
        </p:nvSpPr>
        <p:spPr>
          <a:xfrm>
            <a:off x="2340897" y="336275"/>
            <a:ext cx="6505500" cy="77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КОНТИНГЕНТ И КАДРОВЫЙ СОСТАВ 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22" name="Google Shape;122;p17"/>
          <p:cNvSpPr txBox="1">
            <a:spLocks noGrp="1"/>
          </p:cNvSpPr>
          <p:nvPr>
            <p:ph type="body" idx="1"/>
          </p:nvPr>
        </p:nvSpPr>
        <p:spPr>
          <a:xfrm>
            <a:off x="308924" y="1015977"/>
            <a:ext cx="3898021" cy="12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95000"/>
              </a:lnSpc>
              <a:buNone/>
            </a:pPr>
            <a:r>
              <a:rPr lang="ru" sz="160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 </a:t>
            </a:r>
            <a:endParaRPr sz="1500" dirty="0" smtClean="0">
              <a:latin typeface="Montserrat"/>
              <a:ea typeface="Montserrat"/>
              <a:cs typeface="Montserrat"/>
              <a:sym typeface="Montserrat"/>
            </a:endParaRPr>
          </a:p>
          <a:p>
            <a:pPr marL="133350" lvl="0" indent="0">
              <a:lnSpc>
                <a:spcPct val="95000"/>
              </a:lnSpc>
              <a:spcBef>
                <a:spcPts val="1200"/>
              </a:spcBef>
              <a:buSzPts val="1500"/>
              <a:buNone/>
            </a:pPr>
            <a:r>
              <a:rPr lang="ru" sz="160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2282 </a:t>
            </a:r>
            <a:r>
              <a:rPr lang="ru" sz="16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школьника</a:t>
            </a:r>
            <a:r>
              <a:rPr lang="ru" sz="1600" dirty="0" smtClean="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600" dirty="0" smtClean="0">
              <a:latin typeface="Montserrat"/>
              <a:ea typeface="Montserrat"/>
              <a:cs typeface="Montserrat"/>
              <a:sym typeface="Montserrat"/>
            </a:endParaRPr>
          </a:p>
          <a:p>
            <a:pPr marL="133350" lvl="0" indent="0">
              <a:lnSpc>
                <a:spcPct val="95000"/>
              </a:lnSpc>
              <a:spcBef>
                <a:spcPts val="1200"/>
              </a:spcBef>
              <a:buSzPts val="1500"/>
              <a:buNone/>
            </a:pPr>
            <a:r>
              <a:rPr lang="ru-RU" sz="160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825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 ExtraBold"/>
                <a:cs typeface="Montserrat ExtraBold"/>
                <a:sym typeface="Montserrat"/>
              </a:rPr>
              <a:t> 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дошкольников</a:t>
            </a:r>
            <a:r>
              <a:rPr lang="ru-RU" sz="1600" dirty="0" smtClean="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lang="ru-RU" sz="16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3" name="Google Shape;123;p17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9" name="Google Shape;129;p17"/>
          <p:cNvSpPr txBox="1">
            <a:spLocks noGrp="1"/>
          </p:cNvSpPr>
          <p:nvPr>
            <p:ph type="body" idx="1"/>
          </p:nvPr>
        </p:nvSpPr>
        <p:spPr>
          <a:xfrm>
            <a:off x="456506" y="3303138"/>
            <a:ext cx="3889500" cy="12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95000"/>
              </a:lnSpc>
              <a:buNone/>
            </a:pPr>
            <a:r>
              <a:rPr lang="ru-RU" sz="140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308 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работников</a:t>
            </a:r>
            <a:r>
              <a:rPr lang="ru-RU" sz="1400" dirty="0" smtClean="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lang="ru-RU" sz="14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lnSpc>
                <a:spcPct val="95000"/>
              </a:lnSpc>
              <a:buNone/>
            </a:pPr>
            <a:endParaRPr lang="ru-RU" sz="1400" dirty="0" smtClean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indent="0">
              <a:lnSpc>
                <a:spcPct val="95000"/>
              </a:lnSpc>
              <a:buNone/>
            </a:pPr>
            <a:r>
              <a:rPr lang="ru-RU" sz="140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113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 ExtraBold"/>
                <a:cs typeface="Montserrat ExtraBold"/>
                <a:sym typeface="Montserrat"/>
              </a:rPr>
              <a:t>учителей</a:t>
            </a:r>
          </a:p>
          <a:p>
            <a:pPr marL="0" indent="0">
              <a:lnSpc>
                <a:spcPct val="95000"/>
              </a:lnSpc>
              <a:buNone/>
            </a:pPr>
            <a:endParaRPr lang="ru-RU" sz="1400" b="1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>
              <a:lnSpc>
                <a:spcPct val="95000"/>
              </a:lnSpc>
              <a:buNone/>
            </a:pPr>
            <a:r>
              <a:rPr lang="ru-RU" sz="140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61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воспитатель</a:t>
            </a:r>
            <a:r>
              <a:rPr lang="ru-RU" sz="1400" dirty="0" smtClean="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lang="ru-RU" sz="14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indent="0">
              <a:lnSpc>
                <a:spcPct val="95000"/>
              </a:lnSpc>
              <a:buNone/>
            </a:pPr>
            <a:r>
              <a:rPr lang="ru-RU" sz="1400" dirty="0" smtClean="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lang="ru-RU" sz="1400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0" name="Google Shape;130;p17"/>
          <p:cNvSpPr txBox="1">
            <a:spLocks noGrp="1"/>
          </p:cNvSpPr>
          <p:nvPr>
            <p:ph type="body" idx="1"/>
          </p:nvPr>
        </p:nvSpPr>
        <p:spPr>
          <a:xfrm>
            <a:off x="4848874" y="1328550"/>
            <a:ext cx="3844551" cy="11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95000"/>
              </a:lnSpc>
              <a:spcAft>
                <a:spcPts val="1000"/>
              </a:spcAft>
              <a:buNone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д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инамика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за три года </a:t>
            </a:r>
            <a:r>
              <a:rPr lang="ru" sz="2400" dirty="0" smtClean="0">
                <a:solidFill>
                  <a:srgbClr val="38A0E0"/>
                </a:solidFill>
                <a:latin typeface="Montserrat ExtraBold"/>
                <a:ea typeface="Montserrat"/>
                <a:cs typeface="Montserrat"/>
                <a:sym typeface="Montserrat ExtraBold"/>
              </a:rPr>
              <a:t>+1,8</a:t>
            </a:r>
            <a:r>
              <a:rPr lang="ru" sz="240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%</a:t>
            </a:r>
            <a:endParaRPr lang="ru-RU" sz="1400" b="1" dirty="0" smtClean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доля дошкольников,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перешедших в 1 класс – 85%</a:t>
            </a:r>
          </a:p>
          <a:p>
            <a:pPr marL="0" lvl="0" indent="0">
              <a:lnSpc>
                <a:spcPct val="100000"/>
              </a:lnSpc>
              <a:buNone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180 учеников, 6 первых классов</a:t>
            </a:r>
            <a:endParaRPr sz="12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1" name="Google Shape;131;p17"/>
          <p:cNvSpPr txBox="1">
            <a:spLocks noGrp="1"/>
          </p:cNvSpPr>
          <p:nvPr>
            <p:ph type="body" idx="1"/>
          </p:nvPr>
        </p:nvSpPr>
        <p:spPr>
          <a:xfrm>
            <a:off x="4848875" y="3303138"/>
            <a:ext cx="2970300" cy="10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95000"/>
              </a:lnSpc>
              <a:spcAft>
                <a:spcPts val="1000"/>
              </a:spcAft>
              <a:buNone/>
            </a:pPr>
            <a:r>
              <a:rPr lang="ru" sz="240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70%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>
              <a:lnSpc>
                <a:spcPct val="100000"/>
              </a:lnSpc>
              <a:buNone/>
            </a:pPr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высокий / экспертный уровень диагностики</a:t>
            </a:r>
            <a:endParaRPr sz="15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2" name="Google Shape;13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7</a:t>
            </a:fld>
            <a:endParaRPr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42" y="157323"/>
            <a:ext cx="849545" cy="818486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>
            <a:off x="3268549" y="1790877"/>
            <a:ext cx="733608" cy="4955"/>
          </a:xfrm>
          <a:prstGeom prst="straightConnector1">
            <a:avLst/>
          </a:prstGeom>
          <a:ln w="25400">
            <a:solidFill>
              <a:schemeClr val="tx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3248671" y="1790877"/>
            <a:ext cx="733608" cy="4955"/>
          </a:xfrm>
          <a:prstGeom prst="straightConnector1">
            <a:avLst/>
          </a:prstGeom>
          <a:ln w="25400">
            <a:solidFill>
              <a:schemeClr val="tx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3268549" y="3837738"/>
            <a:ext cx="733608" cy="4955"/>
          </a:xfrm>
          <a:prstGeom prst="straightConnector1">
            <a:avLst/>
          </a:prstGeom>
          <a:ln w="25400">
            <a:solidFill>
              <a:schemeClr val="tx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>
            <a:spLocks noGrp="1"/>
          </p:cNvSpPr>
          <p:nvPr>
            <p:ph type="title"/>
          </p:nvPr>
        </p:nvSpPr>
        <p:spPr>
          <a:xfrm>
            <a:off x="2340900" y="276021"/>
            <a:ext cx="6505500" cy="4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 dirty="0" smtClean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СРЕДНЯЯ ЗАРАБОТНАЯ ПЛАТА </a:t>
            </a:r>
            <a:r>
              <a:rPr lang="ru" sz="1820" dirty="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ПЕДАГОГИЧЕСКИХ РАБОТНИКОВ</a:t>
            </a:r>
            <a:endParaRPr sz="1820" dirty="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cxnSp>
        <p:nvCxnSpPr>
          <p:cNvPr id="152" name="Google Shape;152;p19"/>
          <p:cNvCxnSpPr/>
          <p:nvPr/>
        </p:nvCxnSpPr>
        <p:spPr>
          <a:xfrm>
            <a:off x="2174971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" name="Google Shape;158;p19"/>
          <p:cNvSpPr txBox="1"/>
          <p:nvPr/>
        </p:nvSpPr>
        <p:spPr>
          <a:xfrm>
            <a:off x="2340900" y="1262833"/>
            <a:ext cx="2949000" cy="87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77 927,70 рублей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воспитатели</a:t>
            </a:r>
            <a: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9" name="Google Shape;159;p19"/>
          <p:cNvSpPr txBox="1"/>
          <p:nvPr/>
        </p:nvSpPr>
        <p:spPr>
          <a:xfrm>
            <a:off x="6075956" y="1262832"/>
            <a:ext cx="2218200" cy="87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ru-RU" sz="15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123 893,30 </a:t>
            </a:r>
            <a:r>
              <a:rPr lang="ru-RU" sz="1500" b="1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рублей</a:t>
            </a: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1500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учителя</a:t>
            </a:r>
            <a: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" sz="1500" dirty="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1" name="Google Shape;161;p19"/>
          <p:cNvSpPr txBox="1"/>
          <p:nvPr/>
        </p:nvSpPr>
        <p:spPr>
          <a:xfrm>
            <a:off x="120087" y="1930590"/>
            <a:ext cx="8726313" cy="6770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РОСТ </a:t>
            </a:r>
          </a:p>
          <a:p>
            <a:pPr lvl="0"/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ЗА ТРИ ГОДА                                      +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5,6 %                                       +9,8 %</a:t>
            </a:r>
            <a:endParaRPr sz="1500" dirty="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3" name="Google Shape;16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8</a:t>
            </a:fld>
            <a:endParaRPr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42" y="157323"/>
            <a:ext cx="849545" cy="818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 txBox="1">
            <a:spLocks noGrp="1"/>
          </p:cNvSpPr>
          <p:nvPr>
            <p:ph type="title"/>
          </p:nvPr>
        </p:nvSpPr>
        <p:spPr>
          <a:xfrm>
            <a:off x="1934375" y="270392"/>
            <a:ext cx="6505500" cy="49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820">
                <a:solidFill>
                  <a:srgbClr val="38A0E0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СТРОИТЕЛЬСТВО И РЕМОНТ ШКОЛ</a:t>
            </a:r>
            <a:endParaRPr sz="1820">
              <a:solidFill>
                <a:srgbClr val="38A0E0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169" name="Google Shape;169;p20"/>
          <p:cNvPicPr preferRelativeResize="0"/>
          <p:nvPr/>
        </p:nvPicPr>
        <p:blipFill rotWithShape="1">
          <a:blip r:embed="rId3">
            <a:alphaModFix/>
          </a:blip>
          <a:srcRect t="24759" b="29286"/>
          <a:stretch/>
        </p:blipFill>
        <p:spPr>
          <a:xfrm>
            <a:off x="512350" y="275475"/>
            <a:ext cx="1085474" cy="4988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0" name="Google Shape;170;p20"/>
          <p:cNvCxnSpPr/>
          <p:nvPr/>
        </p:nvCxnSpPr>
        <p:spPr>
          <a:xfrm>
            <a:off x="1768445" y="356695"/>
            <a:ext cx="0" cy="334200"/>
          </a:xfrm>
          <a:prstGeom prst="straightConnector1">
            <a:avLst/>
          </a:prstGeom>
          <a:noFill/>
          <a:ln w="9525" cap="flat" cmpd="sng">
            <a:solidFill>
              <a:srgbClr val="1F497D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1" name="Google Shape;171;p20"/>
          <p:cNvSpPr txBox="1"/>
          <p:nvPr/>
        </p:nvSpPr>
        <p:spPr>
          <a:xfrm>
            <a:off x="512350" y="1764975"/>
            <a:ext cx="2409600" cy="954300"/>
          </a:xfrm>
          <a:prstGeom prst="rect">
            <a:avLst/>
          </a:prstGeom>
          <a:solidFill>
            <a:srgbClr val="E3F2F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17</a:t>
            </a: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дошкольных зданий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на 4 100 мест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2" name="Google Shape;172;p20"/>
          <p:cNvSpPr txBox="1">
            <a:spLocks noGrp="1"/>
          </p:cNvSpPr>
          <p:nvPr>
            <p:ph type="body" idx="1"/>
          </p:nvPr>
        </p:nvSpPr>
        <p:spPr>
          <a:xfrm>
            <a:off x="1109950" y="969625"/>
            <a:ext cx="7568100" cy="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К 1 сентября 2022 года открылось 29 зданий новостроек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на 11 450 мест, из них (в 2021 г. - 26 школьных зданий и 32 детсада):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3" name="Google Shape;17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950" y="1053294"/>
            <a:ext cx="453925" cy="4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0"/>
          <p:cNvSpPr txBox="1"/>
          <p:nvPr/>
        </p:nvSpPr>
        <p:spPr>
          <a:xfrm>
            <a:off x="3495650" y="1764975"/>
            <a:ext cx="2168700" cy="954300"/>
          </a:xfrm>
          <a:prstGeom prst="rect">
            <a:avLst/>
          </a:prstGeom>
          <a:solidFill>
            <a:srgbClr val="E3F2F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11</a:t>
            </a: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школьных зданий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на 6 800 мест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5" name="Google Shape;175;p20"/>
          <p:cNvSpPr txBox="1"/>
          <p:nvPr/>
        </p:nvSpPr>
        <p:spPr>
          <a:xfrm>
            <a:off x="6206286" y="1764975"/>
            <a:ext cx="2471700" cy="1185300"/>
          </a:xfrm>
          <a:prstGeom prst="rect">
            <a:avLst/>
          </a:prstGeom>
          <a:solidFill>
            <a:srgbClr val="E3F2FB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1F497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1</a:t>
            </a: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школьное здание </a:t>
            </a:r>
            <a:b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с дошкольными группами</a:t>
            </a:r>
            <a:r>
              <a:rPr lang="ru" sz="15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на 550 мест</a:t>
            </a:r>
            <a:endParaRPr sz="15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6" name="Google Shape;176;p20"/>
          <p:cNvSpPr txBox="1"/>
          <p:nvPr/>
        </p:nvSpPr>
        <p:spPr>
          <a:xfrm>
            <a:off x="283750" y="2992825"/>
            <a:ext cx="4212000" cy="19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2 года и 2 месяца</a:t>
            </a: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возраст зачисления в детский сад </a:t>
            </a:r>
            <a:endParaRPr sz="12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школа в районе проживания</a:t>
            </a: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выбрали 95% родителей первоклассников   в 2022 году</a:t>
            </a:r>
            <a:endParaRPr sz="12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1F497D"/>
              </a:buClr>
              <a:buSzPts val="1200"/>
              <a:buFont typeface="Montserrat"/>
              <a:buChar char="●"/>
            </a:pPr>
            <a: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~ 400 территорий ОО благоустроены</a:t>
            </a: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к  2021/2022 уч. году.</a:t>
            </a:r>
            <a:b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 b="1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&gt; 200</a:t>
            </a:r>
            <a:r>
              <a:rPr lang="ru" sz="1200">
                <a:solidFill>
                  <a:srgbClr val="1F497D"/>
                </a:solidFill>
                <a:latin typeface="Montserrat"/>
                <a:ea typeface="Montserrat"/>
                <a:cs typeface="Montserrat"/>
                <a:sym typeface="Montserrat"/>
              </a:rPr>
              <a:t> — к началу 2022/2023 уч. года</a:t>
            </a:r>
            <a:endParaRPr sz="1200">
              <a:solidFill>
                <a:srgbClr val="1F497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7" name="Google Shape;177;p20"/>
          <p:cNvPicPr preferRelativeResize="0"/>
          <p:nvPr/>
        </p:nvPicPr>
        <p:blipFill rotWithShape="1">
          <a:blip r:embed="rId5">
            <a:alphaModFix/>
          </a:blip>
          <a:srcRect b="35119"/>
          <a:stretch/>
        </p:blipFill>
        <p:spPr>
          <a:xfrm>
            <a:off x="3712500" y="2510875"/>
            <a:ext cx="5431501" cy="264294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9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11300</TotalTime>
  <Words>1735</Words>
  <Application>Microsoft Office PowerPoint</Application>
  <PresentationFormat>Экран (16:9)</PresentationFormat>
  <Paragraphs>324</Paragraphs>
  <Slides>32</Slides>
  <Notes>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Montserrat ExtraBold</vt:lpstr>
      <vt:lpstr>Times New Roman</vt:lpstr>
      <vt:lpstr>Montserrat</vt:lpstr>
      <vt:lpstr>Arial</vt:lpstr>
      <vt:lpstr>Simple Light</vt:lpstr>
      <vt:lpstr>Презентация PowerPoint</vt:lpstr>
      <vt:lpstr>Презентация PowerPoint</vt:lpstr>
      <vt:lpstr>КЛЮЧЕВЫЕ ПРИНЦИПЫ И ПРИОРИТЕТЫ  МОСКОВСКОГО ОБРАЗОВАНИЯ</vt:lpstr>
      <vt:lpstr>2020 год                                         2022 год </vt:lpstr>
      <vt:lpstr>ЕДИНЫЙ НОРМАТИВ ФИНАНСИРОВАНИЯ</vt:lpstr>
      <vt:lpstr>ОСНОВНЫЕ НАПРАВЛЕНИЯ  РАСХОДОВ БЮДЖЕТА </vt:lpstr>
      <vt:lpstr>КОНТИНГЕНТ И КАДРОВЫЙ СОСТАВ </vt:lpstr>
      <vt:lpstr>СРЕДНЯЯ ЗАРАБОТНАЯ ПЛАТА ПЕДАГОГИЧЕСКИХ РАБОТНИКОВ</vt:lpstr>
      <vt:lpstr>СТРОИТЕЛЬСТВО И РЕМОНТ ШКОЛ</vt:lpstr>
      <vt:lpstr>РАЗВИТИЕ ПРЕДПРОФЕССИОНАЛЬНОГО ОБРАЗОВАНИЯ</vt:lpstr>
      <vt:lpstr>РАЗВИТИЕ ПРЕДПРОФЕССИОНАЛЬНОГО ОБРАЗОВАНИЯ</vt:lpstr>
      <vt:lpstr>РАЗВИТИЕ ПРЕДПРОФЕССИОНАЛЬНОГО ОБРАЗОВАНИЯ</vt:lpstr>
      <vt:lpstr>РАЗВИТИЕ ПРЕДПРОФЕССИОНАЛЬНОГО ОБРАЗОВАНИЯ</vt:lpstr>
      <vt:lpstr>РАЗВИТИЕ ПРЕДПРОФЕССИОНАЛЬНОГО ОБРАЗОВАНИЯ </vt:lpstr>
      <vt:lpstr>СОТРУДНИЧЕСТВО С ОРГАНИЗАЦИЯМИ-ПЕРТНЕРАМИ</vt:lpstr>
      <vt:lpstr>МОСКОВСКАЯ ЭЛЕКТРОННАЯ ШКОЛА</vt:lpstr>
      <vt:lpstr>МОСКОВСКАЯ ЭЛЕКТРОННАЯ ШКОЛА</vt:lpstr>
      <vt:lpstr>ТЕХНОЛОГИЧНОСТЬ И ОСНАЩЕННОСТЬ</vt:lpstr>
      <vt:lpstr>ВЫСОКОЕ КАЧЕСТВО МОСКОВСКОГО ОБРАЗОВАНИЯ</vt:lpstr>
      <vt:lpstr>УЧАСТИЕ В МЕЖДУНАРОДНЫХ СОСТЯЗАНИЯХ </vt:lpstr>
      <vt:lpstr>МАССОВОЕ КАЧЕСТВЕННОЕ ОБРАЗОВАНИЕ </vt:lpstr>
      <vt:lpstr>МАССОВОЕ КАЧЕСТВЕННОЕ ОБРАЗОВАНИЕ </vt:lpstr>
      <vt:lpstr>ПРОФЕССИОНАЛЬНЫЕ УМЕНИЯ И МАСТЕРСТВО</vt:lpstr>
      <vt:lpstr>НОВЫЙ ФОРМАТ ПОДГОТОВКИ К ЕГЭ</vt:lpstr>
      <vt:lpstr>ИЗМЕНЕНИЕ ФОРМАТА ПОДГОТОВКИ К ЕГЭ </vt:lpstr>
      <vt:lpstr>КАДРОВЫЙ ПОТЕНЦИАЛ</vt:lpstr>
      <vt:lpstr>ГОРОДСКИЕ ПРОЕКТЫ В СФЕРЕ ВОСПИТАНИЯ</vt:lpstr>
      <vt:lpstr>ВОСПИТАТЕЛЬНАЯ РАБОТА ПАТРИОТИЧЕСКОЕ ВОСПИТАНИЕ </vt:lpstr>
      <vt:lpstr>ВОСПИТАТЕЛЬНАЯ РАБОТА ПАТРИОТИЧЕСКОЕ ВОСПИТАНИЕ </vt:lpstr>
      <vt:lpstr>ВОСПИТАТЕЛЬНАЯ РАБОТА </vt:lpstr>
      <vt:lpstr>ДОПОЛНИТЕЛЬНОЕ ОБРАЗОВАНИЕ ДЕТЕЙ И ВЗРОСЛЫХ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stud</dc:creator>
  <cp:lastModifiedBy>Директор</cp:lastModifiedBy>
  <cp:revision>89</cp:revision>
  <cp:lastPrinted>2023-03-23T16:23:56Z</cp:lastPrinted>
  <dcterms:modified xsi:type="dcterms:W3CDTF">2023-04-04T08:43:42Z</dcterms:modified>
</cp:coreProperties>
</file>