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93" r:id="rId7"/>
    <p:sldId id="263" r:id="rId8"/>
    <p:sldId id="264" r:id="rId9"/>
    <p:sldId id="286" r:id="rId10"/>
    <p:sldId id="287" r:id="rId11"/>
    <p:sldId id="288" r:id="rId12"/>
    <p:sldId id="289" r:id="rId13"/>
    <p:sldId id="290" r:id="rId14"/>
    <p:sldId id="292" r:id="rId15"/>
    <p:sldId id="291" r:id="rId16"/>
    <p:sldId id="265" r:id="rId17"/>
    <p:sldId id="266" r:id="rId18"/>
    <p:sldId id="267" r:id="rId19"/>
    <p:sldId id="268" r:id="rId20"/>
    <p:sldId id="269" r:id="rId21"/>
    <p:sldId id="282" r:id="rId22"/>
    <p:sldId id="271" r:id="rId23"/>
    <p:sldId id="272" r:id="rId24"/>
    <p:sldId id="273" r:id="rId25"/>
    <p:sldId id="274" r:id="rId26"/>
    <p:sldId id="275" r:id="rId27"/>
    <p:sldId id="294" r:id="rId28"/>
    <p:sldId id="295" r:id="rId29"/>
    <p:sldId id="278" r:id="rId30"/>
    <p:sldId id="279" r:id="rId31"/>
    <p:sldId id="280" r:id="rId32"/>
    <p:sldId id="281" r:id="rId33"/>
    <p:sldId id="296" r:id="rId34"/>
  </p:sldIdLst>
  <p:sldSz cx="9144000" cy="5143500" type="screen16x9"/>
  <p:notesSz cx="6888163" cy="10018713"/>
  <p:embeddedFontLs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Montserrat ExtraBold" panose="020B0604020202020204" charset="0"/>
      <p:bold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0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Динамика среднегодовой заработной платы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  <a:t>сотрудников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866969287838484"/>
          <c:y val="0.20254310324929592"/>
          <c:w val="0.83070841292411124"/>
          <c:h val="0.53460730926473998"/>
        </c:manualLayout>
      </c:layout>
      <c:lineChart>
        <c:grouping val="standard"/>
        <c:varyColors val="0"/>
        <c:ser>
          <c:idx val="0"/>
          <c:order val="0"/>
          <c:tx>
            <c:v>2021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4814880554560573E-2"/>
                  <c:y val="2.3438906539464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F36-4C17-B853-A855B5E934B4}"/>
                </c:ext>
              </c:extLst>
            </c:dLbl>
            <c:dLbl>
              <c:idx val="1"/>
              <c:layout>
                <c:manualLayout>
                  <c:x val="-7.1880805107309056E-2"/>
                  <c:y val="3.33480464204408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F36-4C17-B853-A855B5E934B4}"/>
                </c:ext>
              </c:extLst>
            </c:dLbl>
            <c:dLbl>
              <c:idx val="3"/>
              <c:layout>
                <c:manualLayout>
                  <c:x val="-1.2039059661524947E-2"/>
                  <c:y val="2.9347459790837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F36-4C17-B853-A855B5E934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Лист1!$B$8:$E$8</c:f>
              <c:strCache>
                <c:ptCount val="4"/>
                <c:pt idx="0">
                  <c:v>Учителя</c:v>
                </c:pt>
                <c:pt idx="1">
                  <c:v>Воспитатели</c:v>
                </c:pt>
                <c:pt idx="2">
                  <c:v>Педагоги дополнительного образования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Лист1!$B$9:$E$9</c:f>
              <c:numCache>
                <c:formatCode>#,##0</c:formatCode>
                <c:ptCount val="4"/>
                <c:pt idx="0">
                  <c:v>126169.8</c:v>
                </c:pt>
                <c:pt idx="1">
                  <c:v>84948.800000000003</c:v>
                </c:pt>
                <c:pt idx="2">
                  <c:v>67206.5</c:v>
                </c:pt>
                <c:pt idx="3">
                  <c:v>75278.5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36-4C17-B853-A855B5E934B4}"/>
            </c:ext>
          </c:extLst>
        </c:ser>
        <c:ser>
          <c:idx val="1"/>
          <c:order val="1"/>
          <c:tx>
            <c:v>2022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70226075188375E-2"/>
                  <c:y val="-4.2809401840213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F36-4C17-B853-A855B5E934B4}"/>
                </c:ext>
              </c:extLst>
            </c:dLbl>
            <c:dLbl>
              <c:idx val="1"/>
              <c:layout>
                <c:manualLayout>
                  <c:x val="-6.666802299391191E-3"/>
                  <c:y val="-3.24361427754185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392422851145109E-2"/>
                      <c:h val="3.82058508845784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F36-4C17-B853-A855B5E934B4}"/>
                </c:ext>
              </c:extLst>
            </c:dLbl>
            <c:dLbl>
              <c:idx val="3"/>
              <c:layout>
                <c:manualLayout>
                  <c:x val="-3.4418459207977661E-2"/>
                  <c:y val="-4.28094018402131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F36-4C17-B853-A855B5E934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Лист1!$B$8:$E$8</c:f>
              <c:strCache>
                <c:ptCount val="4"/>
                <c:pt idx="0">
                  <c:v>Учителя</c:v>
                </c:pt>
                <c:pt idx="1">
                  <c:v>Воспитатели</c:v>
                </c:pt>
                <c:pt idx="2">
                  <c:v>Педагоги дополнительного образования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Лист1!$B$10:$E$10</c:f>
              <c:numCache>
                <c:formatCode>#,##0</c:formatCode>
                <c:ptCount val="4"/>
                <c:pt idx="0">
                  <c:v>128712.1</c:v>
                </c:pt>
                <c:pt idx="1">
                  <c:v>88707.6</c:v>
                </c:pt>
                <c:pt idx="2">
                  <c:v>82302.8</c:v>
                </c:pt>
                <c:pt idx="3">
                  <c:v>81844.399999999994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36-4C17-B853-A855B5E934B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10231744"/>
        <c:axId val="1610237984"/>
      </c:lineChart>
      <c:catAx>
        <c:axId val="161023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0237984"/>
        <c:crosses val="autoZero"/>
        <c:auto val="1"/>
        <c:lblAlgn val="ctr"/>
        <c:lblOffset val="100"/>
        <c:noMultiLvlLbl val="0"/>
      </c:catAx>
      <c:valAx>
        <c:axId val="1610237984"/>
        <c:scaling>
          <c:orientation val="minMax"/>
          <c:max val="130000"/>
          <c:min val="6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руб.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0231744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934298440266386"/>
          <c:y val="0.85636478464913313"/>
          <c:w val="0.34505269491543888"/>
          <c:h val="6.5654383778390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Лист2!$B$5</c:f>
              <c:strCache>
                <c:ptCount val="1"/>
                <c:pt idx="0">
                  <c:v>Прошли на МЭ обучающиеся 7-11 классов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Лист2!$A$6:$A$7</c:f>
              <c:strCache>
                <c:ptCount val="2"/>
                <c:pt idx="0">
                  <c:v>2022-2023 (1572)</c:v>
                </c:pt>
                <c:pt idx="1">
                  <c:v>2021-2022 (1388)</c:v>
                </c:pt>
              </c:strCache>
            </c:strRef>
          </c:cat>
          <c:val>
            <c:numRef>
              <c:f>Лист2!$B$6:$B$7</c:f>
              <c:numCache>
                <c:formatCode>General</c:formatCode>
                <c:ptCount val="2"/>
                <c:pt idx="0">
                  <c:v>1572</c:v>
                </c:pt>
                <c:pt idx="1">
                  <c:v>1388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6-45EC-94A0-2AD30145A3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17068864"/>
        <c:axId val="1617071360"/>
      </c:barChart>
      <c:catAx>
        <c:axId val="1617068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7071360"/>
        <c:crosses val="autoZero"/>
        <c:auto val="1"/>
        <c:lblAlgn val="ctr"/>
        <c:lblOffset val="100"/>
        <c:noMultiLvlLbl val="0"/>
      </c:catAx>
      <c:valAx>
        <c:axId val="1617071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706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Лист2!$B$12</c:f>
              <c:strCache>
                <c:ptCount val="1"/>
                <c:pt idx="0">
                  <c:v>Стали победителями и призерами МЭ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Лист2!$A$13:$A$14</c:f>
              <c:strCache>
                <c:ptCount val="2"/>
                <c:pt idx="0">
                  <c:v>2022-2023 (196)</c:v>
                </c:pt>
                <c:pt idx="1">
                  <c:v>2021-2022 (103)</c:v>
                </c:pt>
              </c:strCache>
            </c:strRef>
          </c:cat>
          <c:val>
            <c:numRef>
              <c:f>Лист2!$B$13:$B$14</c:f>
              <c:numCache>
                <c:formatCode>General</c:formatCode>
                <c:ptCount val="2"/>
                <c:pt idx="0">
                  <c:v>196</c:v>
                </c:pt>
                <c:pt idx="1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92-4F27-BCE9-B7A6E6F78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17069696"/>
        <c:axId val="1617070112"/>
      </c:barChart>
      <c:catAx>
        <c:axId val="1617069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7070112"/>
        <c:crosses val="autoZero"/>
        <c:auto val="1"/>
        <c:lblAlgn val="ctr"/>
        <c:lblOffset val="100"/>
        <c:noMultiLvlLbl val="0"/>
      </c:catAx>
      <c:valAx>
        <c:axId val="1617070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706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Лист2!$B$17</c:f>
              <c:strCache>
                <c:ptCount val="1"/>
                <c:pt idx="0">
                  <c:v>В том числе из 9-11 классов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Лист2!$A$18:$A$19</c:f>
              <c:strCache>
                <c:ptCount val="2"/>
                <c:pt idx="0">
                  <c:v>2022-2023 (53)</c:v>
                </c:pt>
                <c:pt idx="1">
                  <c:v>2021-2022 (13)</c:v>
                </c:pt>
              </c:strCache>
            </c:strRef>
          </c:cat>
          <c:val>
            <c:numRef>
              <c:f>Лист2!$B$18:$B$19</c:f>
              <c:numCache>
                <c:formatCode>General</c:formatCode>
                <c:ptCount val="2"/>
                <c:pt idx="0">
                  <c:v>53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35-401F-A957-99FD4C1DA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01489904"/>
        <c:axId val="1701482832"/>
      </c:barChart>
      <c:catAx>
        <c:axId val="1701489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1482832"/>
        <c:crosses val="autoZero"/>
        <c:auto val="1"/>
        <c:lblAlgn val="ctr"/>
        <c:lblOffset val="100"/>
        <c:noMultiLvlLbl val="0"/>
      </c:catAx>
      <c:valAx>
        <c:axId val="170148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148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Лист2!$B$21</c:f>
              <c:strCache>
                <c:ptCount val="1"/>
                <c:pt idx="0">
                  <c:v>Количество приглашенных обучающихся на РЭ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Лист2!$A$22:$A$23</c:f>
              <c:strCache>
                <c:ptCount val="2"/>
                <c:pt idx="0">
                  <c:v>2021-2022 (13)</c:v>
                </c:pt>
                <c:pt idx="1">
                  <c:v>2022-2023 (53)</c:v>
                </c:pt>
              </c:strCache>
            </c:strRef>
          </c:cat>
          <c:val>
            <c:numRef>
              <c:f>Лист2!$B$22:$B$23</c:f>
              <c:numCache>
                <c:formatCode>General</c:formatCode>
                <c:ptCount val="2"/>
                <c:pt idx="0">
                  <c:v>13</c:v>
                </c:pt>
                <c:pt idx="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BB-4EB5-B85A-62263518E4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1486992"/>
        <c:axId val="1701487408"/>
      </c:barChart>
      <c:catAx>
        <c:axId val="170148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1487408"/>
        <c:crosses val="autoZero"/>
        <c:auto val="1"/>
        <c:lblAlgn val="ctr"/>
        <c:lblOffset val="100"/>
        <c:noMultiLvlLbl val="0"/>
      </c:catAx>
      <c:valAx>
        <c:axId val="170148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148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Лист2!$B$25</c:f>
              <c:strCache>
                <c:ptCount val="1"/>
                <c:pt idx="0">
                  <c:v>Количество призеров и победителей на РЭ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Лист2!$A$26:$A$27</c:f>
              <c:strCache>
                <c:ptCount val="2"/>
                <c:pt idx="0">
                  <c:v>2021-2022 (5)</c:v>
                </c:pt>
                <c:pt idx="1">
                  <c:v>2022-2023 (8)</c:v>
                </c:pt>
              </c:strCache>
            </c:strRef>
          </c:cat>
          <c:val>
            <c:numRef>
              <c:f>Лист2!$B$26:$B$27</c:f>
              <c:numCache>
                <c:formatCode>General</c:formatCode>
                <c:ptCount val="2"/>
                <c:pt idx="0">
                  <c:v>5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3-463E-B21F-B6AB1CF90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7070528"/>
        <c:axId val="1617070944"/>
      </c:barChart>
      <c:catAx>
        <c:axId val="161707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7070944"/>
        <c:crosses val="autoZero"/>
        <c:auto val="1"/>
        <c:lblAlgn val="ctr"/>
        <c:lblOffset val="100"/>
        <c:noMultiLvlLbl val="0"/>
      </c:catAx>
      <c:valAx>
        <c:axId val="161707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707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7ED1D-B639-44AC-9A8F-14BEDE7B1280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</dgm:pt>
    <dgm:pt modelId="{DBEC7A6E-FF5C-4B41-A04E-1019383AD764}">
      <dgm:prSet phldrT="[Текст]" custT="1"/>
      <dgm:spPr>
        <a:solidFill>
          <a:schemeClr val="tx2">
            <a:lumMod val="75000"/>
          </a:schemeClr>
        </a:soli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200" dirty="0"/>
            <a:t>Инженерный класс</a:t>
          </a:r>
        </a:p>
      </dgm:t>
    </dgm:pt>
    <dgm:pt modelId="{877A8CBC-CAF8-4AF7-90F8-6393293BAC71}" type="parTrans" cxnId="{262386D9-29CC-4687-AF15-35B57C84B9E7}">
      <dgm:prSet/>
      <dgm:spPr/>
      <dgm:t>
        <a:bodyPr/>
        <a:lstStyle/>
        <a:p>
          <a:endParaRPr lang="ru-RU"/>
        </a:p>
      </dgm:t>
    </dgm:pt>
    <dgm:pt modelId="{13431EB1-926C-4C17-BC49-BD0CA21E0CC9}" type="sibTrans" cxnId="{262386D9-29CC-4687-AF15-35B57C84B9E7}">
      <dgm:prSet/>
      <dgm:spPr/>
      <dgm:t>
        <a:bodyPr/>
        <a:lstStyle/>
        <a:p>
          <a:endParaRPr lang="ru-RU"/>
        </a:p>
      </dgm:t>
    </dgm:pt>
    <dgm:pt modelId="{518B3233-65D8-49DD-9E26-BE3D8849960D}">
      <dgm:prSet phldrT="[Текст]" custT="1"/>
      <dgm:spPr>
        <a:solidFill>
          <a:srgbClr val="FE521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1200" dirty="0" err="1"/>
            <a:t>Медиакласс</a:t>
          </a:r>
          <a:endParaRPr lang="ru-RU" sz="1200" dirty="0"/>
        </a:p>
      </dgm:t>
    </dgm:pt>
    <dgm:pt modelId="{BE16F927-22F3-4AB0-9ADF-4BBDC154EC5F}" type="parTrans" cxnId="{683C1E73-678A-4231-93E9-5CFE4FDB2E9E}">
      <dgm:prSet/>
      <dgm:spPr/>
      <dgm:t>
        <a:bodyPr/>
        <a:lstStyle/>
        <a:p>
          <a:endParaRPr lang="ru-RU"/>
        </a:p>
      </dgm:t>
    </dgm:pt>
    <dgm:pt modelId="{D92AA3BC-0092-4D82-BFAD-1813D56454B1}" type="sibTrans" cxnId="{683C1E73-678A-4231-93E9-5CFE4FDB2E9E}">
      <dgm:prSet/>
      <dgm:spPr/>
      <dgm:t>
        <a:bodyPr/>
        <a:lstStyle/>
        <a:p>
          <a:endParaRPr lang="ru-RU"/>
        </a:p>
      </dgm:t>
    </dgm:pt>
    <dgm:pt modelId="{8001CE2C-35EE-4CD1-8295-C9E45DEA9715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200" dirty="0"/>
            <a:t>ИТ класс</a:t>
          </a:r>
        </a:p>
      </dgm:t>
    </dgm:pt>
    <dgm:pt modelId="{0E648D71-4D5C-4FB7-A94F-BB57A849685D}" type="parTrans" cxnId="{E6A97E84-A4FE-47C3-A34F-0F627F6774BA}">
      <dgm:prSet/>
      <dgm:spPr/>
      <dgm:t>
        <a:bodyPr/>
        <a:lstStyle/>
        <a:p>
          <a:endParaRPr lang="ru-RU"/>
        </a:p>
      </dgm:t>
    </dgm:pt>
    <dgm:pt modelId="{86B50944-5BDF-4DD6-955D-04BA2F32C2AF}" type="sibTrans" cxnId="{E6A97E84-A4FE-47C3-A34F-0F627F6774BA}">
      <dgm:prSet/>
      <dgm:spPr/>
      <dgm:t>
        <a:bodyPr/>
        <a:lstStyle/>
        <a:p>
          <a:endParaRPr lang="ru-RU"/>
        </a:p>
      </dgm:t>
    </dgm:pt>
    <dgm:pt modelId="{2B933AA1-5568-48D5-903A-BECB400727DD}">
      <dgm:prSet custT="1"/>
      <dgm:spPr>
        <a:solidFill>
          <a:srgbClr val="92D050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200" dirty="0"/>
            <a:t>Медицинский класс</a:t>
          </a:r>
        </a:p>
      </dgm:t>
    </dgm:pt>
    <dgm:pt modelId="{B9E219FE-4CA1-4ABE-9B83-94D397E0A1E3}" type="parTrans" cxnId="{9A4412D7-528A-4243-9AE8-6F3FFF3A7E52}">
      <dgm:prSet/>
      <dgm:spPr/>
      <dgm:t>
        <a:bodyPr/>
        <a:lstStyle/>
        <a:p>
          <a:endParaRPr lang="ru-RU"/>
        </a:p>
      </dgm:t>
    </dgm:pt>
    <dgm:pt modelId="{53FEC938-ABDE-4893-85AB-14A0EA3C9459}" type="sibTrans" cxnId="{9A4412D7-528A-4243-9AE8-6F3FFF3A7E52}">
      <dgm:prSet/>
      <dgm:spPr/>
      <dgm:t>
        <a:bodyPr/>
        <a:lstStyle/>
        <a:p>
          <a:endParaRPr lang="ru-RU"/>
        </a:p>
      </dgm:t>
    </dgm:pt>
    <dgm:pt modelId="{45E8E7BD-6931-461F-A658-33FCF0B93EB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200" dirty="0"/>
            <a:t>Кадетский класс</a:t>
          </a:r>
        </a:p>
      </dgm:t>
    </dgm:pt>
    <dgm:pt modelId="{D475FE62-3939-4CBE-ADE4-D0EB531175CD}" type="parTrans" cxnId="{ECEFB6EA-AED4-4CD7-A624-2710693D0C34}">
      <dgm:prSet/>
      <dgm:spPr/>
      <dgm:t>
        <a:bodyPr/>
        <a:lstStyle/>
        <a:p>
          <a:endParaRPr lang="ru-RU"/>
        </a:p>
      </dgm:t>
    </dgm:pt>
    <dgm:pt modelId="{63587095-959D-4C57-ACD5-EE01C0CB4AD6}" type="sibTrans" cxnId="{ECEFB6EA-AED4-4CD7-A624-2710693D0C34}">
      <dgm:prSet/>
      <dgm:spPr/>
      <dgm:t>
        <a:bodyPr/>
        <a:lstStyle/>
        <a:p>
          <a:endParaRPr lang="ru-RU"/>
        </a:p>
      </dgm:t>
    </dgm:pt>
    <dgm:pt modelId="{227BEE11-32FC-47F3-BDF5-4663162C32C7}">
      <dgm:prSet phldrT="[Текст]" custT="1"/>
      <dgm:spPr>
        <a:solidFill>
          <a:schemeClr val="accent4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1150" dirty="0" err="1" smtClean="0"/>
            <a:t>Предпринима</a:t>
          </a:r>
          <a:r>
            <a:rPr lang="en-US" sz="1150" dirty="0" smtClean="0"/>
            <a:t>-</a:t>
          </a:r>
          <a:r>
            <a:rPr lang="ru-RU" sz="1150" dirty="0" err="1" smtClean="0"/>
            <a:t>тельский</a:t>
          </a:r>
          <a:r>
            <a:rPr lang="ru-RU" sz="1200" dirty="0" smtClean="0"/>
            <a:t> </a:t>
          </a:r>
          <a:r>
            <a:rPr lang="ru-RU" sz="1200" dirty="0"/>
            <a:t>класс</a:t>
          </a:r>
        </a:p>
      </dgm:t>
    </dgm:pt>
    <dgm:pt modelId="{C5DB51BB-D89D-46AA-8893-5A0FC4477C4D}" type="parTrans" cxnId="{318DD2BD-A9C5-4557-BDF9-0B8AE1BF7CF1}">
      <dgm:prSet/>
      <dgm:spPr/>
      <dgm:t>
        <a:bodyPr/>
        <a:lstStyle/>
        <a:p>
          <a:endParaRPr lang="ru-RU"/>
        </a:p>
      </dgm:t>
    </dgm:pt>
    <dgm:pt modelId="{909D3DBF-26C0-40FB-AD6F-B03476DA003B}" type="sibTrans" cxnId="{318DD2BD-A9C5-4557-BDF9-0B8AE1BF7CF1}">
      <dgm:prSet/>
      <dgm:spPr/>
      <dgm:t>
        <a:bodyPr/>
        <a:lstStyle/>
        <a:p>
          <a:endParaRPr lang="ru-RU"/>
        </a:p>
      </dgm:t>
    </dgm:pt>
    <dgm:pt modelId="{D9A85155-2893-41D1-B4F9-D565BF815D73}" type="pres">
      <dgm:prSet presAssocID="{94C7ED1D-B639-44AC-9A8F-14BEDE7B1280}" presName="diagram" presStyleCnt="0">
        <dgm:presLayoutVars>
          <dgm:dir/>
          <dgm:animLvl val="lvl"/>
          <dgm:resizeHandles val="exact"/>
        </dgm:presLayoutVars>
      </dgm:prSet>
      <dgm:spPr/>
    </dgm:pt>
    <dgm:pt modelId="{371E7CFD-4ECB-4359-BC04-DD69D1C4CF38}" type="pres">
      <dgm:prSet presAssocID="{DBEC7A6E-FF5C-4B41-A04E-1019383AD764}" presName="compNode" presStyleCnt="0"/>
      <dgm:spPr/>
    </dgm:pt>
    <dgm:pt modelId="{AA9B8EC7-294B-4C74-81D3-560F0DF11F81}" type="pres">
      <dgm:prSet presAssocID="{DBEC7A6E-FF5C-4B41-A04E-1019383AD764}" presName="childRect" presStyleLbl="bgAcc1" presStyleIdx="0" presStyleCnt="6">
        <dgm:presLayoutVars>
          <dgm:bulletEnabled val="1"/>
        </dgm:presLayoutVars>
      </dgm:prSet>
      <dgm:spPr>
        <a:ln>
          <a:solidFill>
            <a:schemeClr val="bg2">
              <a:lumMod val="60000"/>
              <a:lumOff val="40000"/>
            </a:schemeClr>
          </a:solidFill>
        </a:ln>
      </dgm:spPr>
    </dgm:pt>
    <dgm:pt modelId="{34EABCA0-5F02-4BD7-B892-D3438290A538}" type="pres">
      <dgm:prSet presAssocID="{DBEC7A6E-FF5C-4B41-A04E-1019383AD76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54449-1273-4DE1-9BE4-99902B7003F3}" type="pres">
      <dgm:prSet presAssocID="{DBEC7A6E-FF5C-4B41-A04E-1019383AD764}" presName="parentRect" presStyleLbl="alignNode1" presStyleIdx="0" presStyleCnt="6"/>
      <dgm:spPr/>
      <dgm:t>
        <a:bodyPr/>
        <a:lstStyle/>
        <a:p>
          <a:endParaRPr lang="ru-RU"/>
        </a:p>
      </dgm:t>
    </dgm:pt>
    <dgm:pt modelId="{C83A4AAE-44AE-44CB-963C-78C427A71934}" type="pres">
      <dgm:prSet presAssocID="{DBEC7A6E-FF5C-4B41-A04E-1019383AD764}" presName="adorn" presStyleLbl="fgAccFollowNode1" presStyleIdx="0" presStyleCnt="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3F57F23-CDB0-46D2-8141-4526037BEB88}" type="pres">
      <dgm:prSet presAssocID="{13431EB1-926C-4C17-BC49-BD0CA21E0CC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CA226D-37AF-412B-8195-9E678642E78B}" type="pres">
      <dgm:prSet presAssocID="{8001CE2C-35EE-4CD1-8295-C9E45DEA9715}" presName="compNode" presStyleCnt="0"/>
      <dgm:spPr/>
    </dgm:pt>
    <dgm:pt modelId="{DE4BEC3A-2878-4AC0-BFF0-00F2FC5FB97D}" type="pres">
      <dgm:prSet presAssocID="{8001CE2C-35EE-4CD1-8295-C9E45DEA9715}" presName="childRect" presStyleLbl="bgAcc1" presStyleIdx="1" presStyleCnt="6">
        <dgm:presLayoutVars>
          <dgm:bulletEnabled val="1"/>
        </dgm:presLayoutVars>
      </dgm:prSet>
      <dgm:spPr/>
    </dgm:pt>
    <dgm:pt modelId="{04A0CB24-F73F-40AD-9816-6CA75583148E}" type="pres">
      <dgm:prSet presAssocID="{8001CE2C-35EE-4CD1-8295-C9E45DEA971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CE7B9-3380-4D16-8F95-C48EEB5CA8FE}" type="pres">
      <dgm:prSet presAssocID="{8001CE2C-35EE-4CD1-8295-C9E45DEA9715}" presName="parentRect" presStyleLbl="alignNode1" presStyleIdx="1" presStyleCnt="6"/>
      <dgm:spPr/>
      <dgm:t>
        <a:bodyPr/>
        <a:lstStyle/>
        <a:p>
          <a:endParaRPr lang="ru-RU"/>
        </a:p>
      </dgm:t>
    </dgm:pt>
    <dgm:pt modelId="{83D4BAEA-B1B3-420B-88FE-6CA47E213614}" type="pres">
      <dgm:prSet presAssocID="{8001CE2C-35EE-4CD1-8295-C9E45DEA9715}" presName="adorn" presStyleLbl="fgAccFollowNode1" presStyleIdx="1" presStyleCnt="6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DD88EE7-1322-4FDC-8BC0-BEA585C536C3}" type="pres">
      <dgm:prSet presAssocID="{86B50944-5BDF-4DD6-955D-04BA2F32C2A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24D7D14-B89A-4254-9F03-97B9E0D639D3}" type="pres">
      <dgm:prSet presAssocID="{2B933AA1-5568-48D5-903A-BECB400727DD}" presName="compNode" presStyleCnt="0"/>
      <dgm:spPr/>
    </dgm:pt>
    <dgm:pt modelId="{69730737-F07C-4B35-AC63-3B00D05EEA97}" type="pres">
      <dgm:prSet presAssocID="{2B933AA1-5568-48D5-903A-BECB400727DD}" presName="childRect" presStyleLbl="bgAcc1" presStyleIdx="2" presStyleCnt="6">
        <dgm:presLayoutVars>
          <dgm:bulletEnabled val="1"/>
        </dgm:presLayoutVars>
      </dgm:prSet>
      <dgm:spPr>
        <a:ln>
          <a:solidFill>
            <a:schemeClr val="accent6">
              <a:lumMod val="50000"/>
            </a:schemeClr>
          </a:solidFill>
        </a:ln>
      </dgm:spPr>
    </dgm:pt>
    <dgm:pt modelId="{7237CF06-7F8C-4EF7-B19D-DA147E373B84}" type="pres">
      <dgm:prSet presAssocID="{2B933AA1-5568-48D5-903A-BECB400727D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341DB-EDDA-44BD-AD99-75D83F077FCA}" type="pres">
      <dgm:prSet presAssocID="{2B933AA1-5568-48D5-903A-BECB400727DD}" presName="parentRect" presStyleLbl="alignNode1" presStyleIdx="2" presStyleCnt="6"/>
      <dgm:spPr/>
      <dgm:t>
        <a:bodyPr/>
        <a:lstStyle/>
        <a:p>
          <a:endParaRPr lang="ru-RU"/>
        </a:p>
      </dgm:t>
    </dgm:pt>
    <dgm:pt modelId="{343D36B7-9251-4610-9BA2-8E740E7EC508}" type="pres">
      <dgm:prSet presAssocID="{2B933AA1-5568-48D5-903A-BECB400727DD}" presName="adorn" presStyleLbl="fgAccFollowNode1" presStyleIdx="2" presStyleCnt="6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469B130-2BBA-4AAE-8F4C-02B9C0C9F8F1}" type="pres">
      <dgm:prSet presAssocID="{53FEC938-ABDE-4893-85AB-14A0EA3C945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F866A7C-9821-4A00-A075-E030C46E72D9}" type="pres">
      <dgm:prSet presAssocID="{45E8E7BD-6931-461F-A658-33FCF0B93EBB}" presName="compNode" presStyleCnt="0"/>
      <dgm:spPr/>
    </dgm:pt>
    <dgm:pt modelId="{B64103F4-34F2-4570-8170-F95AD92D84B1}" type="pres">
      <dgm:prSet presAssocID="{45E8E7BD-6931-461F-A658-33FCF0B93EBB}" presName="childRect" presStyleLbl="bgAcc1" presStyleIdx="3" presStyleCnt="6">
        <dgm:presLayoutVars>
          <dgm:bulletEnabled val="1"/>
        </dgm:presLayoutVars>
      </dgm:prSet>
      <dgm:spPr/>
    </dgm:pt>
    <dgm:pt modelId="{7C702735-4A20-47F3-B3C1-8F5A3470AF3A}" type="pres">
      <dgm:prSet presAssocID="{45E8E7BD-6931-461F-A658-33FCF0B93EB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DE7C4-B90F-4B2D-9C8A-DA5D209176B0}" type="pres">
      <dgm:prSet presAssocID="{45E8E7BD-6931-461F-A658-33FCF0B93EBB}" presName="parentRect" presStyleLbl="alignNode1" presStyleIdx="3" presStyleCnt="6"/>
      <dgm:spPr/>
      <dgm:t>
        <a:bodyPr/>
        <a:lstStyle/>
        <a:p>
          <a:endParaRPr lang="ru-RU"/>
        </a:p>
      </dgm:t>
    </dgm:pt>
    <dgm:pt modelId="{45E6E894-C78C-4BE1-BAD1-FCD74A2F0725}" type="pres">
      <dgm:prSet presAssocID="{45E8E7BD-6931-461F-A658-33FCF0B93EBB}" presName="adorn" presStyleLbl="fgAccFollowNode1" presStyleIdx="3" presStyleCnt="6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958274C-5B0E-42D1-A489-3394962A4B65}" type="pres">
      <dgm:prSet presAssocID="{63587095-959D-4C57-ACD5-EE01C0CB4AD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38765F2-0355-497F-888E-802F91F9E9F3}" type="pres">
      <dgm:prSet presAssocID="{227BEE11-32FC-47F3-BDF5-4663162C32C7}" presName="compNode" presStyleCnt="0"/>
      <dgm:spPr/>
    </dgm:pt>
    <dgm:pt modelId="{389A4AD4-981C-4489-B8C1-46197925D102}" type="pres">
      <dgm:prSet presAssocID="{227BEE11-32FC-47F3-BDF5-4663162C32C7}" presName="childRect" presStyleLbl="bgAcc1" presStyleIdx="4" presStyleCnt="6">
        <dgm:presLayoutVars>
          <dgm:bulletEnabled val="1"/>
        </dgm:presLayoutVars>
      </dgm:prSet>
      <dgm:spPr>
        <a:ln>
          <a:solidFill>
            <a:srgbClr val="FFC000"/>
          </a:solidFill>
        </a:ln>
      </dgm:spPr>
    </dgm:pt>
    <dgm:pt modelId="{99616B47-7D85-48BC-86C1-CC83F3A27433}" type="pres">
      <dgm:prSet presAssocID="{227BEE11-32FC-47F3-BDF5-4663162C32C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093F3-ABBC-4DA1-8A50-F28D26A472D4}" type="pres">
      <dgm:prSet presAssocID="{227BEE11-32FC-47F3-BDF5-4663162C32C7}" presName="parentRect" presStyleLbl="alignNode1" presStyleIdx="4" presStyleCnt="6" custScaleX="99884" custScaleY="100305"/>
      <dgm:spPr/>
      <dgm:t>
        <a:bodyPr/>
        <a:lstStyle/>
        <a:p>
          <a:endParaRPr lang="ru-RU"/>
        </a:p>
      </dgm:t>
    </dgm:pt>
    <dgm:pt modelId="{E83CA37E-CCD0-4961-BA09-C4AE5FDAA017}" type="pres">
      <dgm:prSet presAssocID="{227BEE11-32FC-47F3-BDF5-4663162C32C7}" presName="adorn" presStyleLbl="fgAccFollow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073FCA-0FEC-4C46-8A47-9245BA6E162A}" type="pres">
      <dgm:prSet presAssocID="{909D3DBF-26C0-40FB-AD6F-B03476DA003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74E4AE7-69A6-4858-A326-A02EABEF019F}" type="pres">
      <dgm:prSet presAssocID="{518B3233-65D8-49DD-9E26-BE3D8849960D}" presName="compNode" presStyleCnt="0"/>
      <dgm:spPr/>
    </dgm:pt>
    <dgm:pt modelId="{9051F697-4A9A-4856-A679-B8AB92578220}" type="pres">
      <dgm:prSet presAssocID="{518B3233-65D8-49DD-9E26-BE3D8849960D}" presName="childRect" presStyleLbl="bgAcc1" presStyleIdx="5" presStyleCnt="6">
        <dgm:presLayoutVars>
          <dgm:bulletEnabled val="1"/>
        </dgm:presLayoutVars>
      </dgm:prSet>
      <dgm:spPr>
        <a:ln>
          <a:solidFill>
            <a:schemeClr val="accent4">
              <a:lumMod val="75000"/>
            </a:schemeClr>
          </a:solidFill>
        </a:ln>
      </dgm:spPr>
    </dgm:pt>
    <dgm:pt modelId="{B5405B34-ED1C-41F3-8363-3FAFEF81275B}" type="pres">
      <dgm:prSet presAssocID="{518B3233-65D8-49DD-9E26-BE3D8849960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43E81-4A66-4E52-9D3D-E6C969A4BC20}" type="pres">
      <dgm:prSet presAssocID="{518B3233-65D8-49DD-9E26-BE3D8849960D}" presName="parentRect" presStyleLbl="alignNode1" presStyleIdx="5" presStyleCnt="6"/>
      <dgm:spPr/>
      <dgm:t>
        <a:bodyPr/>
        <a:lstStyle/>
        <a:p>
          <a:endParaRPr lang="ru-RU"/>
        </a:p>
      </dgm:t>
    </dgm:pt>
    <dgm:pt modelId="{588B2F72-E0FE-435B-911A-DF3929F1AAD4}" type="pres">
      <dgm:prSet presAssocID="{518B3233-65D8-49DD-9E26-BE3D8849960D}" presName="adorn" presStyleLbl="fgAccFollow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9E10A0A9-F69D-4D07-BE60-700EC2D26A93}" type="presOf" srcId="{13431EB1-926C-4C17-BC49-BD0CA21E0CC9}" destId="{C3F57F23-CDB0-46D2-8141-4526037BEB88}" srcOrd="0" destOrd="0" presId="urn:microsoft.com/office/officeart/2005/8/layout/bList2"/>
    <dgm:cxn modelId="{E543BE96-33B2-4780-9BB3-8E8DE48C9F28}" type="presOf" srcId="{518B3233-65D8-49DD-9E26-BE3D8849960D}" destId="{B8F43E81-4A66-4E52-9D3D-E6C969A4BC20}" srcOrd="1" destOrd="0" presId="urn:microsoft.com/office/officeart/2005/8/layout/bList2"/>
    <dgm:cxn modelId="{8873E1CB-6CE1-4CD4-A44A-652B03A4ADC2}" type="presOf" srcId="{8001CE2C-35EE-4CD1-8295-C9E45DEA9715}" destId="{04A0CB24-F73F-40AD-9816-6CA75583148E}" srcOrd="0" destOrd="0" presId="urn:microsoft.com/office/officeart/2005/8/layout/bList2"/>
    <dgm:cxn modelId="{F9CC15EE-08AF-4884-BB4F-478D6DD3CD00}" type="presOf" srcId="{8001CE2C-35EE-4CD1-8295-C9E45DEA9715}" destId="{1A8CE7B9-3380-4D16-8F95-C48EEB5CA8FE}" srcOrd="1" destOrd="0" presId="urn:microsoft.com/office/officeart/2005/8/layout/bList2"/>
    <dgm:cxn modelId="{2C402CCA-B10C-4917-AD74-4F5F3B27269F}" type="presOf" srcId="{63587095-959D-4C57-ACD5-EE01C0CB4AD6}" destId="{E958274C-5B0E-42D1-A489-3394962A4B65}" srcOrd="0" destOrd="0" presId="urn:microsoft.com/office/officeart/2005/8/layout/bList2"/>
    <dgm:cxn modelId="{E6A97E84-A4FE-47C3-A34F-0F627F6774BA}" srcId="{94C7ED1D-B639-44AC-9A8F-14BEDE7B1280}" destId="{8001CE2C-35EE-4CD1-8295-C9E45DEA9715}" srcOrd="1" destOrd="0" parTransId="{0E648D71-4D5C-4FB7-A94F-BB57A849685D}" sibTransId="{86B50944-5BDF-4DD6-955D-04BA2F32C2AF}"/>
    <dgm:cxn modelId="{21532826-1266-4368-9181-ABAB54751B4E}" type="presOf" srcId="{DBEC7A6E-FF5C-4B41-A04E-1019383AD764}" destId="{34EABCA0-5F02-4BD7-B892-D3438290A538}" srcOrd="0" destOrd="0" presId="urn:microsoft.com/office/officeart/2005/8/layout/bList2"/>
    <dgm:cxn modelId="{683C1E73-678A-4231-93E9-5CFE4FDB2E9E}" srcId="{94C7ED1D-B639-44AC-9A8F-14BEDE7B1280}" destId="{518B3233-65D8-49DD-9E26-BE3D8849960D}" srcOrd="5" destOrd="0" parTransId="{BE16F927-22F3-4AB0-9ADF-4BBDC154EC5F}" sibTransId="{D92AA3BC-0092-4D82-BFAD-1813D56454B1}"/>
    <dgm:cxn modelId="{E6657C4B-03A0-4F41-9024-90C8C4E009E1}" type="presOf" srcId="{227BEE11-32FC-47F3-BDF5-4663162C32C7}" destId="{99616B47-7D85-48BC-86C1-CC83F3A27433}" srcOrd="0" destOrd="0" presId="urn:microsoft.com/office/officeart/2005/8/layout/bList2"/>
    <dgm:cxn modelId="{ABA39950-51C8-48F3-B26C-500FE41FA35B}" type="presOf" srcId="{94C7ED1D-B639-44AC-9A8F-14BEDE7B1280}" destId="{D9A85155-2893-41D1-B4F9-D565BF815D73}" srcOrd="0" destOrd="0" presId="urn:microsoft.com/office/officeart/2005/8/layout/bList2"/>
    <dgm:cxn modelId="{B4F6EC01-70CD-425D-8179-CEF42D3969E6}" type="presOf" srcId="{DBEC7A6E-FF5C-4B41-A04E-1019383AD764}" destId="{7F454449-1273-4DE1-9BE4-99902B7003F3}" srcOrd="1" destOrd="0" presId="urn:microsoft.com/office/officeart/2005/8/layout/bList2"/>
    <dgm:cxn modelId="{ECEFB6EA-AED4-4CD7-A624-2710693D0C34}" srcId="{94C7ED1D-B639-44AC-9A8F-14BEDE7B1280}" destId="{45E8E7BD-6931-461F-A658-33FCF0B93EBB}" srcOrd="3" destOrd="0" parTransId="{D475FE62-3939-4CBE-ADE4-D0EB531175CD}" sibTransId="{63587095-959D-4C57-ACD5-EE01C0CB4AD6}"/>
    <dgm:cxn modelId="{1CF7B335-97FE-40D9-A05C-B99C22A2E75F}" type="presOf" srcId="{45E8E7BD-6931-461F-A658-33FCF0B93EBB}" destId="{7C702735-4A20-47F3-B3C1-8F5A3470AF3A}" srcOrd="0" destOrd="0" presId="urn:microsoft.com/office/officeart/2005/8/layout/bList2"/>
    <dgm:cxn modelId="{42FF116B-80DC-42F1-BE9C-A3AA13FA2CD1}" type="presOf" srcId="{227BEE11-32FC-47F3-BDF5-4663162C32C7}" destId="{4CA093F3-ABBC-4DA1-8A50-F28D26A472D4}" srcOrd="1" destOrd="0" presId="urn:microsoft.com/office/officeart/2005/8/layout/bList2"/>
    <dgm:cxn modelId="{1955A7AA-4D7F-4C37-B69B-98425A3D08C5}" type="presOf" srcId="{909D3DBF-26C0-40FB-AD6F-B03476DA003B}" destId="{CF073FCA-0FEC-4C46-8A47-9245BA6E162A}" srcOrd="0" destOrd="0" presId="urn:microsoft.com/office/officeart/2005/8/layout/bList2"/>
    <dgm:cxn modelId="{9A4412D7-528A-4243-9AE8-6F3FFF3A7E52}" srcId="{94C7ED1D-B639-44AC-9A8F-14BEDE7B1280}" destId="{2B933AA1-5568-48D5-903A-BECB400727DD}" srcOrd="2" destOrd="0" parTransId="{B9E219FE-4CA1-4ABE-9B83-94D397E0A1E3}" sibTransId="{53FEC938-ABDE-4893-85AB-14A0EA3C9459}"/>
    <dgm:cxn modelId="{AF87008D-4D18-49D7-B6A0-E9DA6BD3E13D}" type="presOf" srcId="{86B50944-5BDF-4DD6-955D-04BA2F32C2AF}" destId="{DDD88EE7-1322-4FDC-8BC0-BEA585C536C3}" srcOrd="0" destOrd="0" presId="urn:microsoft.com/office/officeart/2005/8/layout/bList2"/>
    <dgm:cxn modelId="{9190361F-6F3A-43DB-8435-719764B3E1A3}" type="presOf" srcId="{2B933AA1-5568-48D5-903A-BECB400727DD}" destId="{291341DB-EDDA-44BD-AD99-75D83F077FCA}" srcOrd="1" destOrd="0" presId="urn:microsoft.com/office/officeart/2005/8/layout/bList2"/>
    <dgm:cxn modelId="{5183DAD3-A8C2-4C58-A22D-4838C1915F54}" type="presOf" srcId="{518B3233-65D8-49DD-9E26-BE3D8849960D}" destId="{B5405B34-ED1C-41F3-8363-3FAFEF81275B}" srcOrd="0" destOrd="0" presId="urn:microsoft.com/office/officeart/2005/8/layout/bList2"/>
    <dgm:cxn modelId="{262386D9-29CC-4687-AF15-35B57C84B9E7}" srcId="{94C7ED1D-B639-44AC-9A8F-14BEDE7B1280}" destId="{DBEC7A6E-FF5C-4B41-A04E-1019383AD764}" srcOrd="0" destOrd="0" parTransId="{877A8CBC-CAF8-4AF7-90F8-6393293BAC71}" sibTransId="{13431EB1-926C-4C17-BC49-BD0CA21E0CC9}"/>
    <dgm:cxn modelId="{318DD2BD-A9C5-4557-BDF9-0B8AE1BF7CF1}" srcId="{94C7ED1D-B639-44AC-9A8F-14BEDE7B1280}" destId="{227BEE11-32FC-47F3-BDF5-4663162C32C7}" srcOrd="4" destOrd="0" parTransId="{C5DB51BB-D89D-46AA-8893-5A0FC4477C4D}" sibTransId="{909D3DBF-26C0-40FB-AD6F-B03476DA003B}"/>
    <dgm:cxn modelId="{5E2B0A0E-DC43-4BBB-A556-4C49B8A7FCB5}" type="presOf" srcId="{45E8E7BD-6931-461F-A658-33FCF0B93EBB}" destId="{8ABDE7C4-B90F-4B2D-9C8A-DA5D209176B0}" srcOrd="1" destOrd="0" presId="urn:microsoft.com/office/officeart/2005/8/layout/bList2"/>
    <dgm:cxn modelId="{DE2157F8-7B32-4407-BDC9-082A9AFEEB17}" type="presOf" srcId="{53FEC938-ABDE-4893-85AB-14A0EA3C9459}" destId="{7469B130-2BBA-4AAE-8F4C-02B9C0C9F8F1}" srcOrd="0" destOrd="0" presId="urn:microsoft.com/office/officeart/2005/8/layout/bList2"/>
    <dgm:cxn modelId="{427F9449-D837-4B38-A52B-29751C7B59C2}" type="presOf" srcId="{2B933AA1-5568-48D5-903A-BECB400727DD}" destId="{7237CF06-7F8C-4EF7-B19D-DA147E373B84}" srcOrd="0" destOrd="0" presId="urn:microsoft.com/office/officeart/2005/8/layout/bList2"/>
    <dgm:cxn modelId="{17C81DF5-6B96-4C42-9AA5-313D1F7C493C}" type="presParOf" srcId="{D9A85155-2893-41D1-B4F9-D565BF815D73}" destId="{371E7CFD-4ECB-4359-BC04-DD69D1C4CF38}" srcOrd="0" destOrd="0" presId="urn:microsoft.com/office/officeart/2005/8/layout/bList2"/>
    <dgm:cxn modelId="{62CAC354-1E5C-4FAD-A524-447E24BF93D4}" type="presParOf" srcId="{371E7CFD-4ECB-4359-BC04-DD69D1C4CF38}" destId="{AA9B8EC7-294B-4C74-81D3-560F0DF11F81}" srcOrd="0" destOrd="0" presId="urn:microsoft.com/office/officeart/2005/8/layout/bList2"/>
    <dgm:cxn modelId="{B34A97CB-1DE5-4820-B353-947A84BF76D2}" type="presParOf" srcId="{371E7CFD-4ECB-4359-BC04-DD69D1C4CF38}" destId="{34EABCA0-5F02-4BD7-B892-D3438290A538}" srcOrd="1" destOrd="0" presId="urn:microsoft.com/office/officeart/2005/8/layout/bList2"/>
    <dgm:cxn modelId="{6F559B1A-A109-4802-9D9A-A55C4F83182E}" type="presParOf" srcId="{371E7CFD-4ECB-4359-BC04-DD69D1C4CF38}" destId="{7F454449-1273-4DE1-9BE4-99902B7003F3}" srcOrd="2" destOrd="0" presId="urn:microsoft.com/office/officeart/2005/8/layout/bList2"/>
    <dgm:cxn modelId="{8D476E03-FCA2-4D93-A84C-8D21B2C3C9B2}" type="presParOf" srcId="{371E7CFD-4ECB-4359-BC04-DD69D1C4CF38}" destId="{C83A4AAE-44AE-44CB-963C-78C427A71934}" srcOrd="3" destOrd="0" presId="urn:microsoft.com/office/officeart/2005/8/layout/bList2"/>
    <dgm:cxn modelId="{E646578C-4485-48E7-BE88-498B7B996485}" type="presParOf" srcId="{D9A85155-2893-41D1-B4F9-D565BF815D73}" destId="{C3F57F23-CDB0-46D2-8141-4526037BEB88}" srcOrd="1" destOrd="0" presId="urn:microsoft.com/office/officeart/2005/8/layout/bList2"/>
    <dgm:cxn modelId="{9D522AEB-6C47-49BE-8B3D-3BFA8DB38625}" type="presParOf" srcId="{D9A85155-2893-41D1-B4F9-D565BF815D73}" destId="{12CA226D-37AF-412B-8195-9E678642E78B}" srcOrd="2" destOrd="0" presId="urn:microsoft.com/office/officeart/2005/8/layout/bList2"/>
    <dgm:cxn modelId="{52120AE2-D3CD-4AFF-BD99-BCBD10CDBA3F}" type="presParOf" srcId="{12CA226D-37AF-412B-8195-9E678642E78B}" destId="{DE4BEC3A-2878-4AC0-BFF0-00F2FC5FB97D}" srcOrd="0" destOrd="0" presId="urn:microsoft.com/office/officeart/2005/8/layout/bList2"/>
    <dgm:cxn modelId="{83B71585-38FF-433A-BB99-D1EACB9B5C3B}" type="presParOf" srcId="{12CA226D-37AF-412B-8195-9E678642E78B}" destId="{04A0CB24-F73F-40AD-9816-6CA75583148E}" srcOrd="1" destOrd="0" presId="urn:microsoft.com/office/officeart/2005/8/layout/bList2"/>
    <dgm:cxn modelId="{E2B553D3-A9F5-4620-9FEA-E1332B5402EE}" type="presParOf" srcId="{12CA226D-37AF-412B-8195-9E678642E78B}" destId="{1A8CE7B9-3380-4D16-8F95-C48EEB5CA8FE}" srcOrd="2" destOrd="0" presId="urn:microsoft.com/office/officeart/2005/8/layout/bList2"/>
    <dgm:cxn modelId="{B477ACE5-CC38-4D38-ACA5-478CCA3723F9}" type="presParOf" srcId="{12CA226D-37AF-412B-8195-9E678642E78B}" destId="{83D4BAEA-B1B3-420B-88FE-6CA47E213614}" srcOrd="3" destOrd="0" presId="urn:microsoft.com/office/officeart/2005/8/layout/bList2"/>
    <dgm:cxn modelId="{EC9A59EC-8477-48DF-9095-06DD0181867D}" type="presParOf" srcId="{D9A85155-2893-41D1-B4F9-D565BF815D73}" destId="{DDD88EE7-1322-4FDC-8BC0-BEA585C536C3}" srcOrd="3" destOrd="0" presId="urn:microsoft.com/office/officeart/2005/8/layout/bList2"/>
    <dgm:cxn modelId="{F351EC31-D550-4C8A-8991-DD0F56ED1BC3}" type="presParOf" srcId="{D9A85155-2893-41D1-B4F9-D565BF815D73}" destId="{824D7D14-B89A-4254-9F03-97B9E0D639D3}" srcOrd="4" destOrd="0" presId="urn:microsoft.com/office/officeart/2005/8/layout/bList2"/>
    <dgm:cxn modelId="{88E362B7-B0EA-4E8C-9566-18BCF1CFA67E}" type="presParOf" srcId="{824D7D14-B89A-4254-9F03-97B9E0D639D3}" destId="{69730737-F07C-4B35-AC63-3B00D05EEA97}" srcOrd="0" destOrd="0" presId="urn:microsoft.com/office/officeart/2005/8/layout/bList2"/>
    <dgm:cxn modelId="{039CD977-CCE3-4507-BBE2-41A1AAD05378}" type="presParOf" srcId="{824D7D14-B89A-4254-9F03-97B9E0D639D3}" destId="{7237CF06-7F8C-4EF7-B19D-DA147E373B84}" srcOrd="1" destOrd="0" presId="urn:microsoft.com/office/officeart/2005/8/layout/bList2"/>
    <dgm:cxn modelId="{5715C2E0-3F4F-4FEB-91E3-A99A426842EE}" type="presParOf" srcId="{824D7D14-B89A-4254-9F03-97B9E0D639D3}" destId="{291341DB-EDDA-44BD-AD99-75D83F077FCA}" srcOrd="2" destOrd="0" presId="urn:microsoft.com/office/officeart/2005/8/layout/bList2"/>
    <dgm:cxn modelId="{747E31C4-BB10-4E0B-9A4D-CF38FF679E14}" type="presParOf" srcId="{824D7D14-B89A-4254-9F03-97B9E0D639D3}" destId="{343D36B7-9251-4610-9BA2-8E740E7EC508}" srcOrd="3" destOrd="0" presId="urn:microsoft.com/office/officeart/2005/8/layout/bList2"/>
    <dgm:cxn modelId="{D9C58ABB-6B9E-4F48-A0CC-BCB810236CDF}" type="presParOf" srcId="{D9A85155-2893-41D1-B4F9-D565BF815D73}" destId="{7469B130-2BBA-4AAE-8F4C-02B9C0C9F8F1}" srcOrd="5" destOrd="0" presId="urn:microsoft.com/office/officeart/2005/8/layout/bList2"/>
    <dgm:cxn modelId="{0A1AD511-3649-404B-86FC-23FC3DF91C72}" type="presParOf" srcId="{D9A85155-2893-41D1-B4F9-D565BF815D73}" destId="{7F866A7C-9821-4A00-A075-E030C46E72D9}" srcOrd="6" destOrd="0" presId="urn:microsoft.com/office/officeart/2005/8/layout/bList2"/>
    <dgm:cxn modelId="{D9D909E5-5A57-4F95-84AC-7AE389A379DE}" type="presParOf" srcId="{7F866A7C-9821-4A00-A075-E030C46E72D9}" destId="{B64103F4-34F2-4570-8170-F95AD92D84B1}" srcOrd="0" destOrd="0" presId="urn:microsoft.com/office/officeart/2005/8/layout/bList2"/>
    <dgm:cxn modelId="{7E34BE6A-2891-49FA-A921-DDBB7F494311}" type="presParOf" srcId="{7F866A7C-9821-4A00-A075-E030C46E72D9}" destId="{7C702735-4A20-47F3-B3C1-8F5A3470AF3A}" srcOrd="1" destOrd="0" presId="urn:microsoft.com/office/officeart/2005/8/layout/bList2"/>
    <dgm:cxn modelId="{7CD6A9E4-A9B6-4BED-B60A-5BFED56F2950}" type="presParOf" srcId="{7F866A7C-9821-4A00-A075-E030C46E72D9}" destId="{8ABDE7C4-B90F-4B2D-9C8A-DA5D209176B0}" srcOrd="2" destOrd="0" presId="urn:microsoft.com/office/officeart/2005/8/layout/bList2"/>
    <dgm:cxn modelId="{6DA41FCE-41F9-44A5-AE5C-8A78FC60D294}" type="presParOf" srcId="{7F866A7C-9821-4A00-A075-E030C46E72D9}" destId="{45E6E894-C78C-4BE1-BAD1-FCD74A2F0725}" srcOrd="3" destOrd="0" presId="urn:microsoft.com/office/officeart/2005/8/layout/bList2"/>
    <dgm:cxn modelId="{3EB1659B-3BAD-4EBA-829B-523F360EAF15}" type="presParOf" srcId="{D9A85155-2893-41D1-B4F9-D565BF815D73}" destId="{E958274C-5B0E-42D1-A489-3394962A4B65}" srcOrd="7" destOrd="0" presId="urn:microsoft.com/office/officeart/2005/8/layout/bList2"/>
    <dgm:cxn modelId="{1117478E-D7E7-4A01-B422-34647E4D2C25}" type="presParOf" srcId="{D9A85155-2893-41D1-B4F9-D565BF815D73}" destId="{338765F2-0355-497F-888E-802F91F9E9F3}" srcOrd="8" destOrd="0" presId="urn:microsoft.com/office/officeart/2005/8/layout/bList2"/>
    <dgm:cxn modelId="{612E52DD-53E6-47D0-8856-B84C27203D7C}" type="presParOf" srcId="{338765F2-0355-497F-888E-802F91F9E9F3}" destId="{389A4AD4-981C-4489-B8C1-46197925D102}" srcOrd="0" destOrd="0" presId="urn:microsoft.com/office/officeart/2005/8/layout/bList2"/>
    <dgm:cxn modelId="{69D4ADC3-1F71-4F3B-B9A8-889F3A7CFD26}" type="presParOf" srcId="{338765F2-0355-497F-888E-802F91F9E9F3}" destId="{99616B47-7D85-48BC-86C1-CC83F3A27433}" srcOrd="1" destOrd="0" presId="urn:microsoft.com/office/officeart/2005/8/layout/bList2"/>
    <dgm:cxn modelId="{4DCDECED-518C-4F2C-A7B5-A21DB12B7FDB}" type="presParOf" srcId="{338765F2-0355-497F-888E-802F91F9E9F3}" destId="{4CA093F3-ABBC-4DA1-8A50-F28D26A472D4}" srcOrd="2" destOrd="0" presId="urn:microsoft.com/office/officeart/2005/8/layout/bList2"/>
    <dgm:cxn modelId="{E808E2C5-F3FD-4297-83EE-F26DB21CBDDA}" type="presParOf" srcId="{338765F2-0355-497F-888E-802F91F9E9F3}" destId="{E83CA37E-CCD0-4961-BA09-C4AE5FDAA017}" srcOrd="3" destOrd="0" presId="urn:microsoft.com/office/officeart/2005/8/layout/bList2"/>
    <dgm:cxn modelId="{5953AEFF-4C9B-4D17-A628-91F0E01CE966}" type="presParOf" srcId="{D9A85155-2893-41D1-B4F9-D565BF815D73}" destId="{CF073FCA-0FEC-4C46-8A47-9245BA6E162A}" srcOrd="9" destOrd="0" presId="urn:microsoft.com/office/officeart/2005/8/layout/bList2"/>
    <dgm:cxn modelId="{21893973-4D2C-49AB-BAA1-B30C49D70577}" type="presParOf" srcId="{D9A85155-2893-41D1-B4F9-D565BF815D73}" destId="{F74E4AE7-69A6-4858-A326-A02EABEF019F}" srcOrd="10" destOrd="0" presId="urn:microsoft.com/office/officeart/2005/8/layout/bList2"/>
    <dgm:cxn modelId="{5F25A754-CCE0-4955-87D8-68AAEF5017E7}" type="presParOf" srcId="{F74E4AE7-69A6-4858-A326-A02EABEF019F}" destId="{9051F697-4A9A-4856-A679-B8AB92578220}" srcOrd="0" destOrd="0" presId="urn:microsoft.com/office/officeart/2005/8/layout/bList2"/>
    <dgm:cxn modelId="{962F4E1B-58C3-4BF1-B379-5E324F837BC7}" type="presParOf" srcId="{F74E4AE7-69A6-4858-A326-A02EABEF019F}" destId="{B5405B34-ED1C-41F3-8363-3FAFEF81275B}" srcOrd="1" destOrd="0" presId="urn:microsoft.com/office/officeart/2005/8/layout/bList2"/>
    <dgm:cxn modelId="{0926DF78-5314-4938-91E9-183DF6FD931B}" type="presParOf" srcId="{F74E4AE7-69A6-4858-A326-A02EABEF019F}" destId="{B8F43E81-4A66-4E52-9D3D-E6C969A4BC20}" srcOrd="2" destOrd="0" presId="urn:microsoft.com/office/officeart/2005/8/layout/bList2"/>
    <dgm:cxn modelId="{D6376F9C-B1D2-4D11-94DC-9C99BDE00A19}" type="presParOf" srcId="{F74E4AE7-69A6-4858-A326-A02EABEF019F}" destId="{588B2F72-E0FE-435B-911A-DF3929F1AAD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B8EC7-294B-4C74-81D3-560F0DF11F81}">
      <dsp:nvSpPr>
        <dsp:cNvPr id="0" name=""/>
        <dsp:cNvSpPr/>
      </dsp:nvSpPr>
      <dsp:spPr>
        <a:xfrm>
          <a:off x="619870" y="3054"/>
          <a:ext cx="1520655" cy="113513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54449-1273-4DE1-9BE4-99902B7003F3}">
      <dsp:nvSpPr>
        <dsp:cNvPr id="0" name=""/>
        <dsp:cNvSpPr/>
      </dsp:nvSpPr>
      <dsp:spPr>
        <a:xfrm>
          <a:off x="619870" y="1138192"/>
          <a:ext cx="1520655" cy="488109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Инженерный класс</a:t>
          </a:r>
        </a:p>
      </dsp:txBody>
      <dsp:txXfrm>
        <a:off x="619870" y="1138192"/>
        <a:ext cx="1070884" cy="488109"/>
      </dsp:txXfrm>
    </dsp:sp>
    <dsp:sp modelId="{C83A4AAE-44AE-44CB-963C-78C427A71934}">
      <dsp:nvSpPr>
        <dsp:cNvPr id="0" name=""/>
        <dsp:cNvSpPr/>
      </dsp:nvSpPr>
      <dsp:spPr>
        <a:xfrm>
          <a:off x="1733771" y="1215723"/>
          <a:ext cx="532229" cy="532229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BEC3A-2878-4AC0-BFF0-00F2FC5FB97D}">
      <dsp:nvSpPr>
        <dsp:cNvPr id="0" name=""/>
        <dsp:cNvSpPr/>
      </dsp:nvSpPr>
      <dsp:spPr>
        <a:xfrm>
          <a:off x="2397857" y="3054"/>
          <a:ext cx="1520655" cy="113513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CE7B9-3380-4D16-8F95-C48EEB5CA8FE}">
      <dsp:nvSpPr>
        <dsp:cNvPr id="0" name=""/>
        <dsp:cNvSpPr/>
      </dsp:nvSpPr>
      <dsp:spPr>
        <a:xfrm>
          <a:off x="2397857" y="1138192"/>
          <a:ext cx="1520655" cy="48810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ИТ класс</a:t>
          </a:r>
        </a:p>
      </dsp:txBody>
      <dsp:txXfrm>
        <a:off x="2397857" y="1138192"/>
        <a:ext cx="1070884" cy="488109"/>
      </dsp:txXfrm>
    </dsp:sp>
    <dsp:sp modelId="{83D4BAEA-B1B3-420B-88FE-6CA47E213614}">
      <dsp:nvSpPr>
        <dsp:cNvPr id="0" name=""/>
        <dsp:cNvSpPr/>
      </dsp:nvSpPr>
      <dsp:spPr>
        <a:xfrm>
          <a:off x="3511758" y="1215723"/>
          <a:ext cx="532229" cy="532229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30737-F07C-4B35-AC63-3B00D05EEA97}">
      <dsp:nvSpPr>
        <dsp:cNvPr id="0" name=""/>
        <dsp:cNvSpPr/>
      </dsp:nvSpPr>
      <dsp:spPr>
        <a:xfrm>
          <a:off x="4175844" y="3054"/>
          <a:ext cx="1520655" cy="113513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341DB-EDDA-44BD-AD99-75D83F077FCA}">
      <dsp:nvSpPr>
        <dsp:cNvPr id="0" name=""/>
        <dsp:cNvSpPr/>
      </dsp:nvSpPr>
      <dsp:spPr>
        <a:xfrm>
          <a:off x="4175844" y="1138192"/>
          <a:ext cx="1520655" cy="488109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Медицинский класс</a:t>
          </a:r>
        </a:p>
      </dsp:txBody>
      <dsp:txXfrm>
        <a:off x="4175844" y="1138192"/>
        <a:ext cx="1070884" cy="488109"/>
      </dsp:txXfrm>
    </dsp:sp>
    <dsp:sp modelId="{343D36B7-9251-4610-9BA2-8E740E7EC508}">
      <dsp:nvSpPr>
        <dsp:cNvPr id="0" name=""/>
        <dsp:cNvSpPr/>
      </dsp:nvSpPr>
      <dsp:spPr>
        <a:xfrm>
          <a:off x="5289745" y="1215723"/>
          <a:ext cx="532229" cy="532229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103F4-34F2-4570-8170-F95AD92D84B1}">
      <dsp:nvSpPr>
        <dsp:cNvPr id="0" name=""/>
        <dsp:cNvSpPr/>
      </dsp:nvSpPr>
      <dsp:spPr>
        <a:xfrm>
          <a:off x="619870" y="2011555"/>
          <a:ext cx="1520655" cy="113513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DE7C4-B90F-4B2D-9C8A-DA5D209176B0}">
      <dsp:nvSpPr>
        <dsp:cNvPr id="0" name=""/>
        <dsp:cNvSpPr/>
      </dsp:nvSpPr>
      <dsp:spPr>
        <a:xfrm>
          <a:off x="619870" y="3146692"/>
          <a:ext cx="1520655" cy="488109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Кадетский класс</a:t>
          </a:r>
        </a:p>
      </dsp:txBody>
      <dsp:txXfrm>
        <a:off x="619870" y="3146692"/>
        <a:ext cx="1070884" cy="488109"/>
      </dsp:txXfrm>
    </dsp:sp>
    <dsp:sp modelId="{45E6E894-C78C-4BE1-BAD1-FCD74A2F0725}">
      <dsp:nvSpPr>
        <dsp:cNvPr id="0" name=""/>
        <dsp:cNvSpPr/>
      </dsp:nvSpPr>
      <dsp:spPr>
        <a:xfrm>
          <a:off x="1733771" y="3224224"/>
          <a:ext cx="532229" cy="532229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A4AD4-981C-4489-B8C1-46197925D102}">
      <dsp:nvSpPr>
        <dsp:cNvPr id="0" name=""/>
        <dsp:cNvSpPr/>
      </dsp:nvSpPr>
      <dsp:spPr>
        <a:xfrm>
          <a:off x="2397857" y="2011555"/>
          <a:ext cx="1520655" cy="113513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093F3-ABBC-4DA1-8A50-F28D26A472D4}">
      <dsp:nvSpPr>
        <dsp:cNvPr id="0" name=""/>
        <dsp:cNvSpPr/>
      </dsp:nvSpPr>
      <dsp:spPr>
        <a:xfrm>
          <a:off x="2398739" y="3145948"/>
          <a:ext cx="1518891" cy="489597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err="1" smtClean="0"/>
            <a:t>Предпринима</a:t>
          </a:r>
          <a:r>
            <a:rPr lang="en-US" sz="1150" kern="1200" dirty="0" smtClean="0"/>
            <a:t>-</a:t>
          </a:r>
          <a:r>
            <a:rPr lang="ru-RU" sz="1150" kern="1200" dirty="0" err="1" smtClean="0"/>
            <a:t>тельский</a:t>
          </a:r>
          <a:r>
            <a:rPr lang="ru-RU" sz="1200" kern="1200" dirty="0" smtClean="0"/>
            <a:t> </a:t>
          </a:r>
          <a:r>
            <a:rPr lang="ru-RU" sz="1200" kern="1200" dirty="0"/>
            <a:t>класс</a:t>
          </a:r>
        </a:p>
      </dsp:txBody>
      <dsp:txXfrm>
        <a:off x="2398739" y="3145948"/>
        <a:ext cx="1069641" cy="489597"/>
      </dsp:txXfrm>
    </dsp:sp>
    <dsp:sp modelId="{E83CA37E-CCD0-4961-BA09-C4AE5FDAA017}">
      <dsp:nvSpPr>
        <dsp:cNvPr id="0" name=""/>
        <dsp:cNvSpPr/>
      </dsp:nvSpPr>
      <dsp:spPr>
        <a:xfrm>
          <a:off x="3511758" y="3224224"/>
          <a:ext cx="532229" cy="53222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1F697-4A9A-4856-A679-B8AB92578220}">
      <dsp:nvSpPr>
        <dsp:cNvPr id="0" name=""/>
        <dsp:cNvSpPr/>
      </dsp:nvSpPr>
      <dsp:spPr>
        <a:xfrm>
          <a:off x="4175844" y="2011555"/>
          <a:ext cx="1520655" cy="113513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43E81-4A66-4E52-9D3D-E6C969A4BC20}">
      <dsp:nvSpPr>
        <dsp:cNvPr id="0" name=""/>
        <dsp:cNvSpPr/>
      </dsp:nvSpPr>
      <dsp:spPr>
        <a:xfrm>
          <a:off x="4175844" y="3146692"/>
          <a:ext cx="1520655" cy="488109"/>
        </a:xfrm>
        <a:prstGeom prst="rect">
          <a:avLst/>
        </a:prstGeom>
        <a:solidFill>
          <a:srgbClr val="FE5211"/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/>
            <a:t>Медиакласс</a:t>
          </a:r>
          <a:endParaRPr lang="ru-RU" sz="1200" kern="1200" dirty="0"/>
        </a:p>
      </dsp:txBody>
      <dsp:txXfrm>
        <a:off x="4175844" y="3146692"/>
        <a:ext cx="1070884" cy="488109"/>
      </dsp:txXfrm>
    </dsp:sp>
    <dsp:sp modelId="{588B2F72-E0FE-435B-911A-DF3929F1AAD4}">
      <dsp:nvSpPr>
        <dsp:cNvPr id="0" name=""/>
        <dsp:cNvSpPr/>
      </dsp:nvSpPr>
      <dsp:spPr>
        <a:xfrm>
          <a:off x="5289745" y="3224224"/>
          <a:ext cx="532229" cy="532229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296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0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e02b3d51b5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e02b3d51b5_0_22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349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b256b3d0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fb256b3d0f_0_1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837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02b3d51b5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e02b3d51b5_0_19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323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b256b3d0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b256b3d0f_0_4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31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9806738e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9806738e82_0_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978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02b3d51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02b3d51b5_0_21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345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e02b3d51b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e02b3d51b5_0_24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544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e02b3d51b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e02b3d51b5_0_25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433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02b3d51b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e02b3d51b5_0_28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061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e02b3d51b5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e02b3d51b5_0_29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97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e02b3d51b5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e02b3d51b5_0_30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526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999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647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e02b3d51b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e02b3d51b5_0_30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254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e02b3d51b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e02b3d51b5_0_3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80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02b3d51b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02b3d51b5_0_3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770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e02b3d51b5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e02b3d51b5_0_324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777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061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29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02b3d51b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02b3d51b5_0_6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74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02b3d51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02b3d51b5_0_9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209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02b3d51b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e02b3d51b5_0_13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92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02b3d51b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02b3d51b5_0_15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298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2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66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5" Type="http://schemas.openxmlformats.org/officeDocument/2006/relationships/image" Target="../media/image2.png"/><Relationship Id="rId2" Type="http://schemas.openxmlformats.org/officeDocument/2006/relationships/diagramData" Target="../diagrams/data1.xml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56.jpeg"/><Relationship Id="rId24" Type="http://schemas.openxmlformats.org/officeDocument/2006/relationships/image" Target="../media/image68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60.png"/><Relationship Id="rId23" Type="http://schemas.microsoft.com/office/2007/relationships/hdphoto" Target="../media/hdphoto1.wdp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52400" y="1443975"/>
            <a:ext cx="3326296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Информация 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 осуществлении 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образовательной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деятельности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</a:t>
            </a:r>
            <a:endParaRPr sz="3400" b="1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t="31903" b="34418"/>
          <a:stretch/>
        </p:blipFill>
        <p:spPr>
          <a:xfrm>
            <a:off x="369800" y="386419"/>
            <a:ext cx="1823075" cy="6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9300" t="16343" r="79582" b="62183"/>
          <a:stretch/>
        </p:blipFill>
        <p:spPr bwMode="auto">
          <a:xfrm>
            <a:off x="8040046" y="103914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830" y="1676400"/>
            <a:ext cx="5960454" cy="3706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899" y="276025"/>
            <a:ext cx="5563119" cy="666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</a:t>
            </a: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ГБОУ Школа № 1367 в 2022 ГОДУ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008" y="4101704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            2- й Саратовский проезд  д. 4</a:t>
            </a:r>
            <a:endParaRPr 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436031" y="4118923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Волжский бульвар, дом </a:t>
            </a:r>
            <a:r>
              <a:rPr lang="ru-RU" sz="1000" dirty="0" smtClean="0"/>
              <a:t>6, корп.3</a:t>
            </a:r>
            <a:endParaRPr lang="ru-RU" sz="1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1307979"/>
            <a:ext cx="2962430" cy="276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72" y="1307979"/>
            <a:ext cx="3145128" cy="273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35" y="1307979"/>
            <a:ext cx="3025806" cy="272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517133" y="4104246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Саратовска</a:t>
            </a:r>
            <a:r>
              <a:rPr lang="ru-RU" sz="1000" dirty="0"/>
              <a:t>я</a:t>
            </a:r>
            <a:r>
              <a:rPr lang="ru-RU" sz="1000" dirty="0" smtClean="0"/>
              <a:t>, </a:t>
            </a:r>
            <a:r>
              <a:rPr lang="ru-RU" sz="1000" dirty="0"/>
              <a:t>дом </a:t>
            </a:r>
            <a:r>
              <a:rPr lang="ru-RU" sz="1000" dirty="0" smtClean="0"/>
              <a:t>16, корп.2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924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899" y="276025"/>
            <a:ext cx="5590828" cy="680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</a:t>
            </a: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ГБОУ Школа № 1367 в 2022 ГОДУ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373" y="4224814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            Волжский бульвар, дом 6, корп.3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84565" y="4247060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Саратовска</a:t>
            </a:r>
            <a:r>
              <a:rPr lang="ru-RU" sz="1000" dirty="0"/>
              <a:t>я</a:t>
            </a:r>
            <a:r>
              <a:rPr lang="ru-RU" sz="1000" dirty="0" smtClean="0"/>
              <a:t>, </a:t>
            </a:r>
            <a:r>
              <a:rPr lang="ru-RU" sz="1000" dirty="0"/>
              <a:t>дом </a:t>
            </a:r>
            <a:r>
              <a:rPr lang="ru-RU" sz="1000" dirty="0" smtClean="0"/>
              <a:t>16, корп.2</a:t>
            </a:r>
            <a:endParaRPr lang="ru-RU" sz="1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63" y="1519133"/>
            <a:ext cx="2926566" cy="259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258296" y="1125856"/>
            <a:ext cx="272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спортивного зала</a:t>
            </a:r>
            <a:endParaRPr lang="ru-RU" sz="1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31" y="1460665"/>
            <a:ext cx="3186196" cy="265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12464" y="1120750"/>
            <a:ext cx="272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обеденного  зала</a:t>
            </a:r>
            <a:endParaRPr lang="ru-RU" sz="1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0" y="1519134"/>
            <a:ext cx="3072107" cy="254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899" y="276024"/>
            <a:ext cx="5244465" cy="6392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</a:t>
            </a: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ГБОУ Школа № 1367 в 2022 ГОДУ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373" y="4224814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            Волжский бульвар, дом 6, </a:t>
            </a:r>
            <a:r>
              <a:rPr lang="ru-RU" sz="1000" dirty="0" smtClean="0"/>
              <a:t>корп.4</a:t>
            </a:r>
            <a:endParaRPr lang="ru-RU" sz="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844079" y="4224813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Саратовска</a:t>
            </a:r>
            <a:r>
              <a:rPr lang="ru-RU" sz="1000" dirty="0"/>
              <a:t>я</a:t>
            </a:r>
            <a:r>
              <a:rPr lang="ru-RU" sz="1000" dirty="0" smtClean="0"/>
              <a:t>, </a:t>
            </a:r>
            <a:r>
              <a:rPr lang="ru-RU" sz="1000" dirty="0"/>
              <a:t>дом </a:t>
            </a:r>
            <a:r>
              <a:rPr lang="ru-RU" sz="1000" dirty="0" smtClean="0"/>
              <a:t>16, корп.2</a:t>
            </a:r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55711" y="1111175"/>
            <a:ext cx="272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крыльца</a:t>
            </a:r>
            <a:endParaRPr lang="ru-RU" sz="1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0418" y="1144501"/>
            <a:ext cx="272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обеденного  зала</a:t>
            </a:r>
            <a:endParaRPr lang="ru-RU" sz="1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3" y="1615043"/>
            <a:ext cx="3327598" cy="260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11" y="1698171"/>
            <a:ext cx="2602585" cy="23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52" y="1698170"/>
            <a:ext cx="2458192" cy="23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384643" y="1144500"/>
            <a:ext cx="272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буфета</a:t>
            </a:r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25050" y="4257212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2- Саратовский проезд, </a:t>
            </a:r>
            <a:r>
              <a:rPr lang="ru-RU" sz="1000" dirty="0"/>
              <a:t>дом </a:t>
            </a:r>
            <a:r>
              <a:rPr lang="ru-RU" sz="1000" dirty="0" smtClean="0"/>
              <a:t>4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1230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900" y="276025"/>
            <a:ext cx="4649622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2022 ГОДУ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373" y="4224814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            Волжский бульвар, дом 6, </a:t>
            </a:r>
            <a:r>
              <a:rPr lang="ru-RU" sz="1000" dirty="0" smtClean="0"/>
              <a:t>корп.4</a:t>
            </a:r>
            <a:endParaRPr lang="ru-RU" sz="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70977" y="4224812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Волжский бульвар, дом 16, корп.2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82609" y="1111175"/>
            <a:ext cx="272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коридоров</a:t>
            </a:r>
            <a:endParaRPr lang="ru-RU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457532" y="4231906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Волжский бульвар, дом </a:t>
            </a:r>
            <a:r>
              <a:rPr lang="ru-RU" sz="1000" dirty="0" smtClean="0"/>
              <a:t>6</a:t>
            </a:r>
            <a:r>
              <a:rPr lang="ru-RU" sz="1000" dirty="0"/>
              <a:t>, </a:t>
            </a:r>
            <a:r>
              <a:rPr lang="ru-RU" sz="1000" dirty="0" smtClean="0"/>
              <a:t>корп.3</a:t>
            </a:r>
            <a:endParaRPr lang="ru-RU" sz="1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3" y="1656136"/>
            <a:ext cx="2917681" cy="2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24" y="1656136"/>
            <a:ext cx="2849306" cy="25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30" y="1602662"/>
            <a:ext cx="2972415" cy="267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0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899" y="276025"/>
            <a:ext cx="4888161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2022 ГОДУ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6324" y="4356998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            </a:t>
            </a:r>
            <a:r>
              <a:rPr lang="ru-RU" sz="1000" dirty="0" err="1"/>
              <a:t>Грайвороново</a:t>
            </a:r>
            <a:r>
              <a:rPr lang="ru-RU" sz="1000" dirty="0"/>
              <a:t> квартал, дом 90А, корп.15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6817" y="1111175"/>
            <a:ext cx="3314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помещений дошкольных групп</a:t>
            </a:r>
            <a:endParaRPr lang="ru-RU" sz="1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4" y="1511665"/>
            <a:ext cx="3185969" cy="273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54" y="1511666"/>
            <a:ext cx="3181742" cy="27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414" y="1511666"/>
            <a:ext cx="3007464" cy="273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3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899" y="276025"/>
            <a:ext cx="5611610" cy="6228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</a:t>
            </a: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ГБОУ Школа № 1367 в 2022 ГОДУ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373" y="4224814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            Волжский бульвар, дом </a:t>
            </a:r>
            <a:r>
              <a:rPr lang="ru-RU" sz="1000" dirty="0" smtClean="0"/>
              <a:t>18, корп.4</a:t>
            </a:r>
            <a:endParaRPr lang="ru-RU" sz="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70977" y="4224812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 Волжский бульвар, дом 18, </a:t>
            </a:r>
            <a:r>
              <a:rPr lang="ru-RU" sz="1000" dirty="0" smtClean="0"/>
              <a:t>корп.3</a:t>
            </a:r>
            <a:endParaRPr lang="ru-RU" sz="1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10505" y="1111174"/>
            <a:ext cx="3218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помещений дошкольных групп</a:t>
            </a:r>
            <a:endParaRPr lang="ru-RU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43304" y="4247316"/>
            <a:ext cx="24801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ул. </a:t>
            </a:r>
            <a:r>
              <a:rPr lang="ru-RU" sz="1000" dirty="0" err="1"/>
              <a:t>Грайвороновская</a:t>
            </a:r>
            <a:r>
              <a:rPr lang="ru-RU" sz="1000" dirty="0"/>
              <a:t>, дом 8</a:t>
            </a:r>
            <a:r>
              <a:rPr lang="ru-RU" sz="1000" dirty="0" smtClean="0"/>
              <a:t>, </a:t>
            </a:r>
            <a:r>
              <a:rPr lang="ru-RU" sz="1000" dirty="0"/>
              <a:t>корп. 3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1" y="1458390"/>
            <a:ext cx="3165605" cy="277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677" y="1465485"/>
            <a:ext cx="3179855" cy="276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532" y="1591294"/>
            <a:ext cx="2460837" cy="251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94552" y="1021941"/>
            <a:ext cx="272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санузлов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9469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22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9" name="Google Shape;199;p22"/>
          <p:cNvPicPr preferRelativeResize="0"/>
          <p:nvPr/>
        </p:nvPicPr>
        <p:blipFill rotWithShape="1">
          <a:blip r:embed="rId4">
            <a:alphaModFix/>
          </a:blip>
          <a:srcRect l="10772" t="7800" r="5587"/>
          <a:stretch/>
        </p:blipFill>
        <p:spPr>
          <a:xfrm>
            <a:off x="174325" y="1575000"/>
            <a:ext cx="2742449" cy="3568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2770250" y="940750"/>
            <a:ext cx="595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направлений предпрофессиональных классов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2633175" y="1367025"/>
            <a:ext cx="28404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медицинские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инженерные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академические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новые педагогические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5473575" y="1367025"/>
            <a:ext cx="34071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медиа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предпринимательские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спортивные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кадетские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2696600" y="2814550"/>
            <a:ext cx="63246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1 сентября 2022 года начали работу 4 образовательные вертикали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b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ИТ, естественно-научная и лингвистическая для 7-9 классов, спортивная для 5-9 классов. В 2018 г. была открыта математическая вертикаль для 7-9 классов. </a:t>
            </a:r>
            <a:endParaRPr sz="10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Более 90%</a:t>
            </a:r>
            <a:r>
              <a:rPr lang="ru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 предпрофклассов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поступают в вуз по профилю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 выпускников предпрофклассов результаты ЕГЭ по профильным предметам выше среднегородских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3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23"/>
          <p:cNvSpPr txBox="1">
            <a:spLocks noGrp="1"/>
          </p:cNvSpPr>
          <p:nvPr>
            <p:ph type="body" idx="1"/>
          </p:nvPr>
        </p:nvSpPr>
        <p:spPr>
          <a:xfrm>
            <a:off x="892300" y="1695950"/>
            <a:ext cx="65055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400</a:t>
            </a: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школах Москвы открыты предпрофессиональные классы, в которых обучается </a:t>
            </a: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&gt;52 000</a:t>
            </a: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старшеклассников</a:t>
            </a:r>
            <a:endParaRPr sz="14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00" y="1788300"/>
            <a:ext cx="453925" cy="4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00" y="2644057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3"/>
          <p:cNvSpPr txBox="1"/>
          <p:nvPr/>
        </p:nvSpPr>
        <p:spPr>
          <a:xfrm>
            <a:off x="710215" y="1106039"/>
            <a:ext cx="741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Востребованность среди жителей Москвы </a:t>
            </a:r>
            <a:endParaRPr sz="2000">
              <a:solidFill>
                <a:srgbClr val="38A0E0"/>
              </a:solidFill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892300" y="2644050"/>
            <a:ext cx="8051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2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150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ведущих российских компаний-партнёров: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вузы, научные организации, представители бизнес-сообщества,  компании медиаиндустрии, ИТ-компании, медицинские организации, высокотехнологичные предприятия, органы  государственной  власти, силовые ведомства -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выстроенная единая система взаимодействия  «школа – вуз – работодатель»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885138" y="4142350"/>
            <a:ext cx="741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Сопровождение и наставничество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(школьные учителя, сотрудники вузов, а также практикующие специалисты)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8" name="Google Shape;2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25" y="420930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5" name="Google Shape;225;p24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24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 txBox="1">
            <a:spLocks noGrp="1"/>
          </p:cNvSpPr>
          <p:nvPr>
            <p:ph type="body" idx="1"/>
          </p:nvPr>
        </p:nvSpPr>
        <p:spPr>
          <a:xfrm>
            <a:off x="1135775" y="1289725"/>
            <a:ext cx="7304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Возможности:</a:t>
            </a:r>
            <a:endParaRPr b="1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8" name="Google Shape;2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50" y="1289712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966275" y="1908025"/>
            <a:ext cx="7846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знакомство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с различными отраслями экономики, формирование </a:t>
            </a:r>
            <a:r>
              <a:rPr lang="ru" sz="1500" b="1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осознанного выбора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будущей профессии;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участие в </a:t>
            </a:r>
            <a:r>
              <a:rPr lang="ru" sz="1500" b="1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первых профессиональных пробах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организациях и на предприятиях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;                                                                                                                                                   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получение </a:t>
            </a:r>
            <a:r>
              <a:rPr lang="ru" sz="1500" b="1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первой профессии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московском колледже;</a:t>
            </a:r>
            <a:endParaRPr sz="150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выполнение практических работ с использованием 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современного учебно-лабораторного оборудования, разработка проектных и исследовательских работ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под руководством преподавателей из вузов, научных организаций;  посещение  экскурсий, лекций, мастер-классов,  семинаров,  практикумов на площадках партнеров</a:t>
            </a:r>
            <a:endParaRPr sz="150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25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8" name="Google Shape;2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25" y="1248700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1301522" y="1237163"/>
            <a:ext cx="529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 </a:t>
            </a:r>
            <a:endParaRPr sz="2000">
              <a:solidFill>
                <a:srgbClr val="38A0E0"/>
              </a:solidFill>
            </a:endParaRPr>
          </a:p>
        </p:txBody>
      </p:sp>
      <p:sp>
        <p:nvSpPr>
          <p:cNvPr id="240" name="Google Shape;240;p25"/>
          <p:cNvSpPr txBox="1"/>
          <p:nvPr/>
        </p:nvSpPr>
        <p:spPr>
          <a:xfrm>
            <a:off x="320250" y="1770005"/>
            <a:ext cx="8700900" cy="306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представление проектов и исследований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рамках открытых городских научно-практических конференций;</a:t>
            </a:r>
            <a:endParaRPr sz="1500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участие в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предпрофессиональной олимпиаде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sz="1500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участие в Московском </a:t>
            </a:r>
            <a:r>
              <a:rPr lang="ru" sz="1500" b="1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конкурсе межпредметных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навыков и знаний                                                              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Интеллектуальный мегаполис. Потенциал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»;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1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7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победители и призеры конференций,                                                                                        конкурса, олимпиады могут получить                                                                                                  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до 10 баллов к результатам ЕГЭ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при                                                                                            поступлении</a:t>
            </a:r>
            <a:endParaRPr sz="17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  <p:pic>
        <p:nvPicPr>
          <p:cNvPr id="242" name="Google Shape;2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622" y="2475754"/>
            <a:ext cx="2552265" cy="218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1934371" y="158050"/>
            <a:ext cx="65055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КЛЮЧЕВЫЕ ПРИНЦИПЫ И ПРИОРИТЕТЫ </a:t>
            </a:r>
            <a:b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492236" y="1404762"/>
            <a:ext cx="2427000" cy="13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Формульное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личностно-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ориентированное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финансирование</a:t>
            </a:r>
            <a:endParaRPr sz="15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4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2850875" y="1404762"/>
            <a:ext cx="38850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Равнодоступное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качественное образование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каждого ребенка, вне зависимости от района проживания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7040903" y="1404762"/>
            <a:ext cx="18525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Равные возможности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каждой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школы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283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4711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5">
            <a:alphaModFix/>
          </a:blip>
          <a:srcRect l="21634" r="18717" b="13919"/>
          <a:stretch/>
        </p:blipFill>
        <p:spPr>
          <a:xfrm>
            <a:off x="202100" y="2249025"/>
            <a:ext cx="3007476" cy="28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3760930" y="2571750"/>
            <a:ext cx="4143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Aft>
                <a:spcPts val="1200"/>
              </a:spcAft>
              <a:buNone/>
            </a:pPr>
            <a:r>
              <a:rPr lang="ru" sz="15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 6 лет финансирование отрасли увеличилось почти в 2 раза</a:t>
            </a:r>
            <a:endParaRPr sz="15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6803250" y="3188633"/>
            <a:ext cx="18525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521,4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803250" y="3769547"/>
            <a:ext cx="185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445,2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3844285" y="4138394"/>
            <a:ext cx="425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больше чем в предыдущем году на 35,1 млрд рублей</a:t>
            </a:r>
            <a:endParaRPr sz="1200" dirty="0"/>
          </a:p>
        </p:txBody>
      </p:sp>
      <p:sp>
        <p:nvSpPr>
          <p:cNvPr id="89" name="Google Shape;89;p14"/>
          <p:cNvSpPr txBox="1"/>
          <p:nvPr/>
        </p:nvSpPr>
        <p:spPr>
          <a:xfrm>
            <a:off x="6804293" y="4336823"/>
            <a:ext cx="185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287,6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19D4B-73A7-4A63-8DBA-42E0072DE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285" y="3211818"/>
            <a:ext cx="2853755" cy="3730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057732-4994-414C-9A66-9740D2307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331" y="3854096"/>
            <a:ext cx="2064030" cy="314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43F9C-0344-4C22-813C-D4DBA0D43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022" y="4459222"/>
            <a:ext cx="1439399" cy="327588"/>
          </a:xfrm>
          <a:prstGeom prst="rect">
            <a:avLst/>
          </a:prstGeom>
        </p:spPr>
      </p:pic>
      <p:sp>
        <p:nvSpPr>
          <p:cNvPr id="82" name="Google Shape;82;p14"/>
          <p:cNvSpPr txBox="1"/>
          <p:nvPr/>
        </p:nvSpPr>
        <p:spPr>
          <a:xfrm>
            <a:off x="3808625" y="3502901"/>
            <a:ext cx="394117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больше чем в предыдущем году на 76,2 млрд рублей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2365647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ОБРАЗОВАНИЯ В ГБОУ ШКОЛА № 1367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40" y="1818089"/>
            <a:ext cx="457986" cy="4579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83" y="1805398"/>
            <a:ext cx="458100" cy="458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86" y="1825876"/>
            <a:ext cx="459724" cy="4597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85" y="1816509"/>
            <a:ext cx="459724" cy="459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47" y="1825411"/>
            <a:ext cx="453714" cy="457026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 rotWithShape="1">
          <a:blip r:embed="rId9"/>
          <a:srcRect l="36451" t="32877" r="53287" b="48689"/>
          <a:stretch/>
        </p:blipFill>
        <p:spPr bwMode="auto">
          <a:xfrm>
            <a:off x="4571937" y="3440149"/>
            <a:ext cx="432304" cy="459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Google Shape;200;p22"/>
          <p:cNvSpPr txBox="1"/>
          <p:nvPr/>
        </p:nvSpPr>
        <p:spPr>
          <a:xfrm>
            <a:off x="917635" y="1328360"/>
            <a:ext cx="59571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00"/>
              </a:spcBef>
              <a:buNone/>
            </a:pPr>
            <a:r>
              <a:rPr lang="ru-RU" sz="2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школе реализуются </a:t>
            </a:r>
          </a:p>
          <a:p>
            <a:pPr marL="0" lvl="0" indent="0" algn="l" rtl="0">
              <a:spcBef>
                <a:spcPts val="600"/>
              </a:spcBef>
              <a:buNone/>
            </a:pPr>
            <a:r>
              <a:rPr lang="ru-RU" sz="2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</a:t>
            </a:r>
            <a:r>
              <a:rPr lang="ru" sz="2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направлений предпрофессиональных классов</a:t>
            </a:r>
            <a:endParaRPr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1;p22"/>
          <p:cNvSpPr txBox="1"/>
          <p:nvPr/>
        </p:nvSpPr>
        <p:spPr>
          <a:xfrm>
            <a:off x="801674" y="2239172"/>
            <a:ext cx="28404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6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медицинские</a:t>
            </a:r>
            <a:endParaRPr sz="16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6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инженерные</a:t>
            </a:r>
            <a:endParaRPr sz="16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6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  <a:endParaRPr sz="16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02;p22"/>
          <p:cNvSpPr txBox="1"/>
          <p:nvPr/>
        </p:nvSpPr>
        <p:spPr>
          <a:xfrm>
            <a:off x="3693562" y="2234490"/>
            <a:ext cx="3614306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  <a:defRPr b="1">
                <a:solidFill>
                  <a:srgbClr val="1F497D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ru" sz="1600" b="0" dirty="0">
                <a:sym typeface="Montserrat"/>
              </a:rPr>
              <a:t>медиа</a:t>
            </a:r>
            <a:endParaRPr sz="1600" b="0" dirty="0">
              <a:sym typeface="Montserrat"/>
            </a:endParaRPr>
          </a:p>
          <a:p>
            <a:r>
              <a:rPr lang="ru" sz="1600" b="0" dirty="0">
                <a:sym typeface="Montserrat"/>
              </a:rPr>
              <a:t>предпринимательские</a:t>
            </a:r>
            <a:endParaRPr sz="1600" b="0" dirty="0">
              <a:sym typeface="Montserrat"/>
            </a:endParaRPr>
          </a:p>
          <a:p>
            <a:r>
              <a:rPr lang="ru" sz="1600" b="0" dirty="0" smtClean="0">
                <a:sym typeface="Montserrat"/>
              </a:rPr>
              <a:t>кадетские</a:t>
            </a:r>
            <a:endParaRPr sz="1600" b="0" dirty="0">
              <a:sym typeface="Montserrat"/>
            </a:endParaRPr>
          </a:p>
          <a:p>
            <a:pPr marL="139700" indent="0">
              <a:buNone/>
            </a:pPr>
            <a:endParaRPr b="0" dirty="0">
              <a:sym typeface="Montserrat"/>
            </a:endParaRPr>
          </a:p>
        </p:txBody>
      </p:sp>
      <p:sp>
        <p:nvSpPr>
          <p:cNvPr id="22" name="Google Shape;203;p22"/>
          <p:cNvSpPr txBox="1"/>
          <p:nvPr/>
        </p:nvSpPr>
        <p:spPr>
          <a:xfrm>
            <a:off x="761100" y="3387751"/>
            <a:ext cx="3839475" cy="1388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>
              <a:lnSpc>
                <a:spcPct val="115000"/>
              </a:lnSpc>
              <a:buClr>
                <a:srgbClr val="1F497D"/>
              </a:buClr>
              <a:buSzPts val="1400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"/>
              </a:rPr>
              <a:t>3</a:t>
            </a:r>
            <a:r>
              <a:rPr lang="ru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образовательные </a:t>
            </a:r>
            <a:r>
              <a:rPr lang="ru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вертикали</a:t>
            </a: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6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6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естественно-научная </a:t>
            </a: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6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математическая вертикаль</a:t>
            </a:r>
            <a:endParaRPr sz="16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20" y="3460540"/>
            <a:ext cx="473790" cy="47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30" y="3440149"/>
            <a:ext cx="474701" cy="474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149" y="1800012"/>
            <a:ext cx="467836" cy="467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76307795"/>
              </p:ext>
            </p:extLst>
          </p:nvPr>
        </p:nvGraphicFramePr>
        <p:xfrm>
          <a:off x="1061611" y="1329612"/>
          <a:ext cx="6441845" cy="3759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70" y="2085696"/>
            <a:ext cx="637955" cy="358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29" y="1821984"/>
            <a:ext cx="453750" cy="2927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73" y="1815666"/>
            <a:ext cx="484854" cy="2722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90" y="2204545"/>
            <a:ext cx="683568" cy="2051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42" y="3534087"/>
            <a:ext cx="1092212" cy="7744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5467" y="3355490"/>
            <a:ext cx="970069" cy="3240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524" y="3856199"/>
            <a:ext cx="606518" cy="6095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24" y="1873464"/>
            <a:ext cx="653780" cy="49722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26453"/>
          <a:stretch/>
        </p:blipFill>
        <p:spPr>
          <a:xfrm>
            <a:off x="5648667" y="1377153"/>
            <a:ext cx="546966" cy="70854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1352413"/>
            <a:ext cx="406875" cy="47790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1" y="1508354"/>
            <a:ext cx="711125" cy="83527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83" y="3752148"/>
            <a:ext cx="632175" cy="632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25" y="3417123"/>
            <a:ext cx="492343" cy="461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02" y="3647754"/>
            <a:ext cx="600430" cy="60043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59537" y="4767263"/>
            <a:ext cx="249381" cy="273844"/>
          </a:xfrm>
        </p:spPr>
        <p:txBody>
          <a:bodyPr>
            <a:normAutofit fontScale="47500" lnSpcReduction="20000"/>
          </a:bodyPr>
          <a:lstStyle/>
          <a:p>
            <a:fld id="{2FE46BBF-771A-4F7A-9ED4-6C95D790F378}" type="slidenum"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67491" y="1474105"/>
            <a:ext cx="553057" cy="897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8275" t="21566" r="34344" b="29467"/>
          <a:stretch/>
        </p:blipFill>
        <p:spPr>
          <a:xfrm>
            <a:off x="5311475" y="1908988"/>
            <a:ext cx="455822" cy="500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51792" y="3711329"/>
            <a:ext cx="505264" cy="50189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78118" y="1386887"/>
            <a:ext cx="411705" cy="408961"/>
          </a:xfrm>
          <a:prstGeom prst="rect">
            <a:avLst/>
          </a:prstGeom>
        </p:spPr>
      </p:pic>
      <p:cxnSp>
        <p:nvCxnSpPr>
          <p:cNvPr id="26" name="Google Shape;260;p2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67;p27"/>
          <p:cNvSpPr txBox="1">
            <a:spLocks/>
          </p:cNvSpPr>
          <p:nvPr/>
        </p:nvSpPr>
        <p:spPr>
          <a:xfrm>
            <a:off x="2365647" y="159627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990"/>
            </a:pPr>
            <a:r>
              <a:rPr lang="ru-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в ГБОУ Школа № 1367</a:t>
            </a:r>
            <a:endParaRPr lang="ru-RU"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5" name="Рисунок 34"/>
          <p:cNvPicPr/>
          <p:nvPr/>
        </p:nvPicPr>
        <p:blipFill rotWithShape="1">
          <a:blip r:embed="rId25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97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ЭЛЕКТРОННАЯ ШКОЛА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28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28"/>
          <p:cNvSpPr txBox="1">
            <a:spLocks noGrp="1"/>
          </p:cNvSpPr>
          <p:nvPr>
            <p:ph type="body" idx="1"/>
          </p:nvPr>
        </p:nvSpPr>
        <p:spPr>
          <a:xfrm>
            <a:off x="1109950" y="969625"/>
            <a:ext cx="56838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Образовательная реальность XXI века.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Открыта для всех школьников и учителей России</a:t>
            </a:r>
            <a:endParaRPr sz="15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7" name="Google Shape;2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 rotWithShape="1">
          <a:blip r:embed="rId5">
            <a:alphaModFix/>
          </a:blip>
          <a:srcRect l="27939" r="23324" b="15023"/>
          <a:stretch/>
        </p:blipFill>
        <p:spPr>
          <a:xfrm>
            <a:off x="5492359" y="1053300"/>
            <a:ext cx="3517464" cy="40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/>
        </p:nvSpPr>
        <p:spPr>
          <a:xfrm>
            <a:off x="512350" y="1764975"/>
            <a:ext cx="17193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&gt;1 700 000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учебных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материалов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28"/>
          <p:cNvSpPr txBox="1"/>
          <p:nvPr/>
        </p:nvSpPr>
        <p:spPr>
          <a:xfrm>
            <a:off x="2745075" y="1764975"/>
            <a:ext cx="1913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2 800 000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пользователей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28"/>
          <p:cNvSpPr txBox="1">
            <a:spLocks noGrp="1"/>
          </p:cNvSpPr>
          <p:nvPr>
            <p:ph type="body" idx="1"/>
          </p:nvPr>
        </p:nvSpPr>
        <p:spPr>
          <a:xfrm>
            <a:off x="1109950" y="3058774"/>
            <a:ext cx="48693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Инструмент контроля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реализации образовательной программы в каждой школе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2" name="Google Shape;2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13362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8"/>
          <p:cNvSpPr txBox="1">
            <a:spLocks noGrp="1"/>
          </p:cNvSpPr>
          <p:nvPr>
            <p:ph type="body" idx="1"/>
          </p:nvPr>
        </p:nvSpPr>
        <p:spPr>
          <a:xfrm>
            <a:off x="1109950" y="3837899"/>
            <a:ext cx="38640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2023 года МЭШ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— 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основа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федеральной информационной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системы «Моя школа»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983296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ЭЛЕКТРОННАЯ ШКОЛА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91" name="Google Shape;291;p29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29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3" name="Google Shape;293;p29"/>
          <p:cNvPicPr preferRelativeResize="0"/>
          <p:nvPr/>
        </p:nvPicPr>
        <p:blipFill rotWithShape="1">
          <a:blip r:embed="rId4">
            <a:alphaModFix/>
          </a:blip>
          <a:srcRect r="12610"/>
          <a:stretch/>
        </p:blipFill>
        <p:spPr>
          <a:xfrm>
            <a:off x="4190425" y="2317976"/>
            <a:ext cx="4953576" cy="283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9"/>
          <p:cNvSpPr txBox="1"/>
          <p:nvPr/>
        </p:nvSpPr>
        <p:spPr>
          <a:xfrm>
            <a:off x="247800" y="1105110"/>
            <a:ext cx="42120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Расширение возможностей МЭШ. Появление новых сервисов: </a:t>
            </a:r>
            <a:endParaRPr sz="12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Мобильное приложение </a:t>
            </a:r>
            <a:b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«Журнал МЭШ» для учителей</a:t>
            </a:r>
            <a:endParaRPr sz="12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Теперь в Библиотеке МЭШ можно подписаться на любимых авторов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Коллекция виртуальных лабораторий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Обновлённый сервис </a:t>
            </a:r>
            <a:b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«Портфолио учащегося»</a:t>
            </a:r>
            <a:endParaRPr sz="12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Интеграция единой цифровой </a:t>
            </a:r>
            <a:b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платформы здравоохранения с МЭШ — </a:t>
            </a:r>
            <a:b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удобные электронные справки</a:t>
            </a:r>
            <a:endParaRPr sz="12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Справка об обучении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электронном     виде через МЭШ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5457160" y="1057071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&gt;100 000</a:t>
            </a: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единиц нового контента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от лучших поставщиков и отечественных разработчиков появилось в Библиотеке МЭШ</a:t>
            </a:r>
            <a:endParaRPr/>
          </a:p>
        </p:txBody>
      </p:sp>
      <p:pic>
        <p:nvPicPr>
          <p:cNvPr id="296" name="Google Shape;2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650" y="134080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ТЕХНОЛОГИЧНОСТЬ И ОСНАЩЕННОСТЬ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8" name="Google Shape;308;p30"/>
          <p:cNvSpPr txBox="1"/>
          <p:nvPr/>
        </p:nvSpPr>
        <p:spPr>
          <a:xfrm>
            <a:off x="673655" y="1383974"/>
            <a:ext cx="7852827" cy="232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endParaRPr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just">
              <a:spcBef>
                <a:spcPts val="1000"/>
              </a:spcBef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20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классов 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ГБОУ Школа № 1367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оборудованы новыми 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компьютерами,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компьютерных классах заменили моноблоки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на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новые в количестве 400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ш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т., закупили 433 ноутбука.</a:t>
            </a:r>
            <a:endParaRPr sz="15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just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Каждый учитель 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обеспечен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новым 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ноутбуком.</a:t>
            </a:r>
            <a:endParaRPr sz="15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just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2021-2022 учебном году 10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школы 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стали грантополучателями МЭШ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24</a:t>
            </a:fld>
            <a:endParaRPr/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/>
          <p:nvPr/>
        </p:nvSpPr>
        <p:spPr>
          <a:xfrm>
            <a:off x="618725" y="1226751"/>
            <a:ext cx="4101300" cy="3630900"/>
          </a:xfrm>
          <a:prstGeom prst="rect">
            <a:avLst/>
          </a:prstGeom>
          <a:noFill/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483301" y="1074350"/>
            <a:ext cx="736800" cy="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70632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ВЫСОКОЕ КАЧЕСТВО МОСКОВСКОГО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31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p31"/>
          <p:cNvSpPr txBox="1"/>
          <p:nvPr/>
        </p:nvSpPr>
        <p:spPr>
          <a:xfrm>
            <a:off x="705475" y="1478040"/>
            <a:ext cx="321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2022 году набрали </a:t>
            </a: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&gt;220 баллов</a:t>
            </a:r>
            <a:endParaRPr sz="13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512350" y="995600"/>
            <a:ext cx="70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ЕГЭ</a:t>
            </a:r>
            <a:endParaRPr sz="18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1" name="Google Shape;321;p31"/>
          <p:cNvSpPr/>
          <p:nvPr/>
        </p:nvSpPr>
        <p:spPr>
          <a:xfrm>
            <a:off x="809822" y="2143184"/>
            <a:ext cx="19512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1"/>
          <p:cNvSpPr txBox="1"/>
          <p:nvPr/>
        </p:nvSpPr>
        <p:spPr>
          <a:xfrm>
            <a:off x="809824" y="2076189"/>
            <a:ext cx="70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</a:t>
            </a:r>
            <a:endParaRPr sz="15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2757456" y="2076175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36,7%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1"/>
          <p:cNvSpPr txBox="1"/>
          <p:nvPr/>
        </p:nvSpPr>
        <p:spPr>
          <a:xfrm>
            <a:off x="705475" y="1758191"/>
            <a:ext cx="168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Рост в 3 раза</a:t>
            </a:r>
            <a:endParaRPr sz="15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5" name="Google Shape;325;p31"/>
          <p:cNvSpPr/>
          <p:nvPr/>
        </p:nvSpPr>
        <p:spPr>
          <a:xfrm>
            <a:off x="809820" y="2573284"/>
            <a:ext cx="7047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1"/>
          <p:cNvSpPr txBox="1"/>
          <p:nvPr/>
        </p:nvSpPr>
        <p:spPr>
          <a:xfrm>
            <a:off x="809822" y="2506284"/>
            <a:ext cx="66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7" name="Google Shape;327;p31"/>
          <p:cNvSpPr txBox="1"/>
          <p:nvPr/>
        </p:nvSpPr>
        <p:spPr>
          <a:xfrm>
            <a:off x="2757456" y="2506275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13,3%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31"/>
          <p:cNvSpPr txBox="1"/>
          <p:nvPr/>
        </p:nvSpPr>
        <p:spPr>
          <a:xfrm>
            <a:off x="707698" y="3212721"/>
            <a:ext cx="321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2022 году набрали </a:t>
            </a: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&gt;250 баллов</a:t>
            </a:r>
            <a:endParaRPr sz="13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31"/>
          <p:cNvSpPr/>
          <p:nvPr/>
        </p:nvSpPr>
        <p:spPr>
          <a:xfrm>
            <a:off x="812045" y="3877865"/>
            <a:ext cx="19512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1"/>
          <p:cNvSpPr txBox="1"/>
          <p:nvPr/>
        </p:nvSpPr>
        <p:spPr>
          <a:xfrm>
            <a:off x="812047" y="3810870"/>
            <a:ext cx="70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1" name="Google Shape;331;p31"/>
          <p:cNvSpPr txBox="1"/>
          <p:nvPr/>
        </p:nvSpPr>
        <p:spPr>
          <a:xfrm>
            <a:off x="2759679" y="3810856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18,1%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31"/>
          <p:cNvSpPr txBox="1"/>
          <p:nvPr/>
        </p:nvSpPr>
        <p:spPr>
          <a:xfrm>
            <a:off x="707698" y="3492871"/>
            <a:ext cx="168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Рост в 7 раз</a:t>
            </a:r>
            <a:endParaRPr sz="150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2052" y="4307975"/>
            <a:ext cx="6609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1"/>
          <p:cNvSpPr txBox="1"/>
          <p:nvPr/>
        </p:nvSpPr>
        <p:spPr>
          <a:xfrm>
            <a:off x="833947" y="4240315"/>
            <a:ext cx="66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5" name="Google Shape;335;p31"/>
          <p:cNvSpPr txBox="1"/>
          <p:nvPr/>
        </p:nvSpPr>
        <p:spPr>
          <a:xfrm>
            <a:off x="2759679" y="4240956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2,6%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6" name="Google Shape;336;p31"/>
          <p:cNvCxnSpPr/>
          <p:nvPr/>
        </p:nvCxnSpPr>
        <p:spPr>
          <a:xfrm>
            <a:off x="811450" y="3102806"/>
            <a:ext cx="37137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31"/>
          <p:cNvSpPr/>
          <p:nvPr/>
        </p:nvSpPr>
        <p:spPr>
          <a:xfrm>
            <a:off x="5037250" y="1226750"/>
            <a:ext cx="3713700" cy="3630900"/>
          </a:xfrm>
          <a:prstGeom prst="rect">
            <a:avLst/>
          </a:prstGeom>
          <a:noFill/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4945549" y="1079550"/>
            <a:ext cx="3438600" cy="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1"/>
          <p:cNvSpPr txBox="1"/>
          <p:nvPr/>
        </p:nvSpPr>
        <p:spPr>
          <a:xfrm>
            <a:off x="5163775" y="1408550"/>
            <a:ext cx="34386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Москвичи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— основа национальной команды на международных олимпиадах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2010 г. - 10 медалей (3 золотых и 7 серебряных)</a:t>
            </a:r>
            <a:endParaRPr sz="10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2022 г. - 19 медалей (12 золотых и 7 серебряных)  </a:t>
            </a:r>
            <a:r>
              <a:rPr lang="ru" sz="9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                                 </a:t>
            </a:r>
            <a:endParaRPr sz="9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4974600" y="1000800"/>
            <a:ext cx="340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Олимпиадное движение</a:t>
            </a:r>
            <a:endParaRPr sz="18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5099500" y="2780200"/>
            <a:ext cx="2083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каждой третьей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школе столицы есть победители и призеры </a:t>
            </a:r>
            <a:r>
              <a:rPr lang="ru" sz="13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Всероссийской олимпиады</a:t>
            </a:r>
            <a:endParaRPr sz="13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2010 г. - 278 чел.</a:t>
            </a:r>
            <a:endParaRPr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2022 г. -  1 317 чел.</a:t>
            </a:r>
            <a:r>
              <a:rPr lang="ru" sz="1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0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в 5 раз)</a:t>
            </a:r>
            <a:endParaRPr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2" name="Google Shape;342;p31"/>
          <p:cNvPicPr preferRelativeResize="0"/>
          <p:nvPr/>
        </p:nvPicPr>
        <p:blipFill rotWithShape="1">
          <a:blip r:embed="rId4">
            <a:alphaModFix/>
          </a:blip>
          <a:srcRect b="20000"/>
          <a:stretch/>
        </p:blipFill>
        <p:spPr>
          <a:xfrm>
            <a:off x="6637600" y="2254463"/>
            <a:ext cx="2283899" cy="289232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70632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УЧАСТИЕ В МЕЖДУНАРОДНЫХ СОСТЯЗАНИЯХ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49" name="Google Shape;349;p32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32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1" name="Google Shape;351;p32"/>
          <p:cNvSpPr txBox="1"/>
          <p:nvPr/>
        </p:nvSpPr>
        <p:spPr>
          <a:xfrm>
            <a:off x="1502950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PISA-2018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32"/>
          <p:cNvSpPr txBox="1"/>
          <p:nvPr/>
        </p:nvSpPr>
        <p:spPr>
          <a:xfrm>
            <a:off x="512350" y="1058825"/>
            <a:ext cx="7836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 — в пятерке мировых лидеров по качеству образования</a:t>
            </a:r>
            <a:endParaRPr sz="16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53" name="Google Shape;353;p32"/>
          <p:cNvSpPr txBox="1"/>
          <p:nvPr/>
        </p:nvSpPr>
        <p:spPr>
          <a:xfrm>
            <a:off x="4084144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ICILS-2018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32"/>
          <p:cNvSpPr txBox="1"/>
          <p:nvPr/>
        </p:nvSpPr>
        <p:spPr>
          <a:xfrm>
            <a:off x="6903552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TIMSS-2019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519" y="1809369"/>
            <a:ext cx="701349" cy="58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2904" y="1753525"/>
            <a:ext cx="658337" cy="6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 rotWithShape="1">
          <a:blip r:embed="rId6">
            <a:alphaModFix/>
          </a:blip>
          <a:srcRect l="22542" r="20343" b="49034"/>
          <a:stretch/>
        </p:blipFill>
        <p:spPr>
          <a:xfrm>
            <a:off x="542861" y="1670077"/>
            <a:ext cx="1005226" cy="7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 txBox="1"/>
          <p:nvPr/>
        </p:nvSpPr>
        <p:spPr>
          <a:xfrm>
            <a:off x="524225" y="2672600"/>
            <a:ext cx="20466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естествознанию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среди учеников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4-х классов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2"/>
          <p:cNvSpPr txBox="1"/>
          <p:nvPr/>
        </p:nvSpPr>
        <p:spPr>
          <a:xfrm>
            <a:off x="2746763" y="2672600"/>
            <a:ext cx="24312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компьютерной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информационной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2"/>
          <p:cNvSpPr txBox="1"/>
          <p:nvPr/>
        </p:nvSpPr>
        <p:spPr>
          <a:xfrm>
            <a:off x="5011379" y="2672600"/>
            <a:ext cx="16521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финансовой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32"/>
          <p:cNvSpPr txBox="1"/>
          <p:nvPr/>
        </p:nvSpPr>
        <p:spPr>
          <a:xfrm>
            <a:off x="6865470" y="2672600"/>
            <a:ext cx="16521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читательской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2" name="Google Shape;362;p32"/>
          <p:cNvCxnSpPr/>
          <p:nvPr/>
        </p:nvCxnSpPr>
        <p:spPr>
          <a:xfrm>
            <a:off x="2570825" y="281510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32"/>
          <p:cNvCxnSpPr/>
          <p:nvPr/>
        </p:nvCxnSpPr>
        <p:spPr>
          <a:xfrm>
            <a:off x="4847933" y="281510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32"/>
          <p:cNvCxnSpPr/>
          <p:nvPr/>
        </p:nvCxnSpPr>
        <p:spPr>
          <a:xfrm>
            <a:off x="6711613" y="279305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2"/>
          <p:cNvSpPr txBox="1"/>
          <p:nvPr/>
        </p:nvSpPr>
        <p:spPr>
          <a:xfrm>
            <a:off x="521964" y="3882539"/>
            <a:ext cx="20466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математической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2"/>
          <p:cNvSpPr txBox="1"/>
          <p:nvPr/>
        </p:nvSpPr>
        <p:spPr>
          <a:xfrm>
            <a:off x="2744500" y="3882550"/>
            <a:ext cx="27105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естествознанию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среди учеников 8-х классов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7" name="Google Shape;367;p32"/>
          <p:cNvCxnSpPr/>
          <p:nvPr/>
        </p:nvCxnSpPr>
        <p:spPr>
          <a:xfrm>
            <a:off x="2568564" y="4025045"/>
            <a:ext cx="0" cy="630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8" name="Google Shape;368;p32"/>
          <p:cNvPicPr preferRelativeResize="0"/>
          <p:nvPr/>
        </p:nvPicPr>
        <p:blipFill rotWithShape="1">
          <a:blip r:embed="rId7">
            <a:alphaModFix/>
          </a:blip>
          <a:srcRect b="61547"/>
          <a:stretch/>
        </p:blipFill>
        <p:spPr>
          <a:xfrm>
            <a:off x="5414261" y="3783200"/>
            <a:ext cx="3550611" cy="13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Прямоугольник 10"/>
          <p:cNvSpPr/>
          <p:nvPr/>
        </p:nvSpPr>
        <p:spPr>
          <a:xfrm>
            <a:off x="2121598" y="592111"/>
            <a:ext cx="5868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A1F"/>
                </a:solidFill>
                <a:effectLst/>
                <a:uLnTx/>
                <a:uFillTx/>
                <a:latin typeface="Averta CY" panose="00000500000000000000" pitchFamily="50" charset="-52"/>
                <a:ea typeface="+mn-ea"/>
                <a:cs typeface="Times New Roman" panose="02020603050405020304" pitchFamily="18" charset="0"/>
                <a:sym typeface="Arial"/>
              </a:rPr>
              <a:t>ВСЕРОССИЙСКАЯ ОЛИМПИАДА ШКОЛЬНИКОВ.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41A0"/>
                </a:solidFill>
                <a:effectLst/>
                <a:uLnTx/>
                <a:uFillTx/>
                <a:latin typeface="Averta CY" panose="00000500000000000000" pitchFamily="50" charset="-52"/>
                <a:ea typeface="+mn-ea"/>
                <a:cs typeface="Times New Roman" panose="02020603050405020304" pitchFamily="18" charset="0"/>
                <a:sym typeface="Arial"/>
              </a:rPr>
              <a:t>МУНИЦИПАЛЬНЫЙ ЭТАП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C41A0"/>
              </a:solidFill>
              <a:effectLst/>
              <a:uLnTx/>
              <a:uFillTx/>
              <a:latin typeface="Averta CY" panose="00000500000000000000" pitchFamily="50" charset="-52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2489381" y="1152525"/>
          <a:ext cx="4107180" cy="161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/>
          </p:nvPr>
        </p:nvGraphicFramePr>
        <p:xfrm>
          <a:off x="505460" y="2922179"/>
          <a:ext cx="4069080" cy="166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4693194" y="2882628"/>
          <a:ext cx="4053840" cy="1689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463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Прямоугольник 10"/>
          <p:cNvSpPr/>
          <p:nvPr/>
        </p:nvSpPr>
        <p:spPr>
          <a:xfrm>
            <a:off x="2121598" y="592111"/>
            <a:ext cx="5868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A1F"/>
                </a:solidFill>
                <a:effectLst/>
                <a:uLnTx/>
                <a:uFillTx/>
                <a:latin typeface="Averta CY" panose="00000500000000000000" pitchFamily="50" charset="-52"/>
                <a:ea typeface="+mn-ea"/>
                <a:cs typeface="Times New Roman" panose="02020603050405020304" pitchFamily="18" charset="0"/>
                <a:sym typeface="Arial"/>
              </a:rPr>
              <a:t>ВСЕРОССИЙСКАЯ ОЛИМПИАДА ШКОЛЬНИКОВ.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41A0"/>
                </a:solidFill>
                <a:effectLst/>
                <a:uLnTx/>
                <a:uFillTx/>
                <a:latin typeface="Averta CY" panose="00000500000000000000" pitchFamily="50" charset="-52"/>
                <a:ea typeface="+mn-ea"/>
                <a:cs typeface="Times New Roman" panose="02020603050405020304" pitchFamily="18" charset="0"/>
                <a:sym typeface="Arial"/>
              </a:rPr>
              <a:t>РЕГИОНАЛЬНЫЙ ЭТАП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C41A0"/>
              </a:solidFill>
              <a:effectLst/>
              <a:uLnTx/>
              <a:uFillTx/>
              <a:latin typeface="Averta CY" panose="00000500000000000000" pitchFamily="50" charset="-52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776513" y="1270000"/>
          <a:ext cx="3294743" cy="207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4855028" y="1190171"/>
          <a:ext cx="3548742" cy="21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Google Shape;203;p22"/>
          <p:cNvSpPr txBox="1"/>
          <p:nvPr/>
        </p:nvSpPr>
        <p:spPr>
          <a:xfrm>
            <a:off x="949037" y="3379822"/>
            <a:ext cx="3898282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>
              <a:lnSpc>
                <a:spcPct val="115000"/>
              </a:lnSpc>
              <a:buClr>
                <a:srgbClr val="1F497D"/>
              </a:buClr>
              <a:buSzPts val="1400"/>
            </a:pPr>
            <a:r>
              <a:rPr lang="ru" sz="1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"/>
              </a:rPr>
              <a:t>2021-2022  </a:t>
            </a:r>
            <a:endParaRPr lang="ru" sz="1000" b="1" dirty="0" smtClean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-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Т</a:t>
            </a: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ехнология – 1 победитель</a:t>
            </a:r>
            <a:endParaRPr lang="ru"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Обществознание – 2 призера</a:t>
            </a:r>
            <a:endParaRPr lang="ru"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Экология – 2 призера</a:t>
            </a:r>
          </a:p>
        </p:txBody>
      </p:sp>
      <p:sp>
        <p:nvSpPr>
          <p:cNvPr id="15" name="Google Shape;203;p22"/>
          <p:cNvSpPr txBox="1"/>
          <p:nvPr/>
        </p:nvSpPr>
        <p:spPr>
          <a:xfrm>
            <a:off x="5166186" y="3338286"/>
            <a:ext cx="354964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>
              <a:lnSpc>
                <a:spcPct val="115000"/>
              </a:lnSpc>
              <a:buClr>
                <a:srgbClr val="1F497D"/>
              </a:buClr>
              <a:buSzPts val="1400"/>
            </a:pPr>
            <a:r>
              <a:rPr lang="ru" sz="1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"/>
              </a:rPr>
              <a:t>2022-2023 </a:t>
            </a:r>
            <a:endParaRPr lang="ru" sz="1000" b="1" dirty="0" smtClean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-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Итальянский язык – 1 победитель</a:t>
            </a: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Экология – 1 победитель</a:t>
            </a: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Технология – 2 призера</a:t>
            </a:r>
            <a:endParaRPr lang="ru"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География - 1 призер</a:t>
            </a: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История – 1 призер</a:t>
            </a: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Литература – 1 призер</a:t>
            </a:r>
          </a:p>
          <a:p>
            <a: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0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Биология – 1 призер</a:t>
            </a:r>
            <a:endParaRPr lang="ru"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020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5637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НОВЫЙ ФОРМАТ ПОДГОТОВКИ К ЕГЭ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99" name="Google Shape;399;p35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35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p35"/>
          <p:cNvSpPr txBox="1"/>
          <p:nvPr/>
        </p:nvSpPr>
        <p:spPr>
          <a:xfrm>
            <a:off x="512350" y="966387"/>
            <a:ext cx="819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Точечная подготовка к ЕГЭ в школе </a:t>
            </a:r>
            <a:endParaRPr sz="15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02" name="Google Shape;402;p35"/>
          <p:cNvSpPr txBox="1"/>
          <p:nvPr/>
        </p:nvSpPr>
        <p:spPr>
          <a:xfrm>
            <a:off x="317300" y="1489625"/>
            <a:ext cx="49488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к экзаменам в группах с ребятами со схожим уровнем знаний и нацеленностью на результат ЕГЭ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Отработка именно тех заданий, которые вызывают у ребят трудности 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Проведены единые контрольные работы по всем предметам 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Подготовлен материал для одиннадцатиклассников школ, участников проекта, для подготовки по всем заданиям ЕГЭ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Учителя, участники проекта, постоянно повышают уровень квалификации на курсах повышения квалификации 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3" name="Google Shape;403;p35"/>
          <p:cNvPicPr preferRelativeResize="0"/>
          <p:nvPr/>
        </p:nvPicPr>
        <p:blipFill rotWithShape="1">
          <a:blip r:embed="rId4">
            <a:alphaModFix/>
          </a:blip>
          <a:srcRect r="15282"/>
          <a:stretch/>
        </p:blipFill>
        <p:spPr>
          <a:xfrm>
            <a:off x="4095574" y="1381887"/>
            <a:ext cx="5048426" cy="378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174971" y="158050"/>
            <a:ext cx="6922529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ОСНОВНЫЕ НАПРАВЛЕНИЯ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РАСХОДОВ </a:t>
            </a: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БЮДЖЕТА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492225" y="1222150"/>
            <a:ext cx="3845700" cy="2756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образования жителям города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323850">
              <a:lnSpc>
                <a:spcPct val="95000"/>
              </a:lnSpc>
              <a:spcBef>
                <a:spcPts val="1200"/>
              </a:spcBef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289 578 237  рублей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школьное </a:t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 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323850">
              <a:lnSpc>
                <a:spcPct val="95000"/>
              </a:lnSpc>
              <a:spcBef>
                <a:spcPts val="1000"/>
              </a:spcBef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668 533 924  рублей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дошкольное 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32385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668 533 924  рублей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дополнительное образование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7" name="Google Shape;97;p15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4393870" y="1222149"/>
            <a:ext cx="4525280" cy="375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современных условий </a:t>
            </a:r>
            <a:b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для предоставления </a:t>
            </a:r>
            <a:b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качественного образования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323850">
              <a:lnSpc>
                <a:spcPct val="95000"/>
              </a:lnSpc>
              <a:spcBef>
                <a:spcPts val="1000"/>
              </a:spcBef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668 533 924  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оборудование </a:t>
            </a:r>
          </a:p>
          <a:p>
            <a:pPr lvl="0" indent="-323850">
              <a:lnSpc>
                <a:spcPct val="95000"/>
              </a:lnSpc>
              <a:spcBef>
                <a:spcPts val="1000"/>
              </a:spcBef>
              <a:buSzPts val="1500"/>
              <a:buFont typeface="Montserrat"/>
              <a:buChar char="●"/>
            </a:pPr>
            <a:r>
              <a:rPr lang="ru" sz="9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оснащение </a:t>
            </a:r>
            <a:r>
              <a:rPr lang="ru" sz="9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предпрофессиональных классов (академические, инженерные, медицинские, IT-классы и пр.); обновление учебно-лабораторного оборудования; реализация комплексной программы модернизации и замены АПС в зданиях в целях обеспечения безопасности и т.п.</a:t>
            </a:r>
            <a:endParaRPr sz="9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323850">
              <a:lnSpc>
                <a:spcPct val="95000"/>
              </a:lnSpc>
              <a:spcBef>
                <a:spcPts val="1000"/>
              </a:spcBef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3 575 959 рублей 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ремонт 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323850">
              <a:lnSpc>
                <a:spcPct val="95000"/>
              </a:lnSpc>
              <a:spcBef>
                <a:spcPts val="1000"/>
              </a:spcBef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1 735 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164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форменное обмундирование</a:t>
            </a:r>
          </a:p>
          <a:p>
            <a:pPr lvl="0" indent="-323850">
              <a:lnSpc>
                <a:spcPct val="95000"/>
              </a:lnSpc>
              <a:spcBef>
                <a:spcPts val="1000"/>
              </a:spcBef>
              <a:buSzPts val="1500"/>
              <a:buFont typeface="Montserrat"/>
              <a:buChar char="●"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1 820 998 рублей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расходные материалы для учебного процесса</a:t>
            </a:r>
          </a:p>
          <a:p>
            <a:pPr lvl="0" indent="-323850">
              <a:lnSpc>
                <a:spcPct val="95000"/>
              </a:lnSpc>
              <a:spcBef>
                <a:spcPts val="1000"/>
              </a:spcBef>
              <a:buSzPts val="1500"/>
              <a:buFont typeface="Montserrat"/>
              <a:buChar char="●"/>
            </a:pP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" name="Google Shape;409;p3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36"/>
          <p:cNvSpPr txBox="1"/>
          <p:nvPr/>
        </p:nvSpPr>
        <p:spPr>
          <a:xfrm>
            <a:off x="775585" y="1245429"/>
            <a:ext cx="6110124" cy="329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</a:rPr>
              <a:t>Выпускники школы:</a:t>
            </a:r>
            <a:endParaRPr lang="ru-RU" sz="18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</a:endParaRP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освоили все программы по непрофильным предметам до конца января</a:t>
            </a: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получили гибкий учебный план</a:t>
            </a: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сфокусированы  на выбранных предметах для ЕГЭ во втором полугодии</a:t>
            </a: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готовятся к экзаменам в группах вместе с ребятами по схожему уровню знаний</a:t>
            </a: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качественно и углубленно готовятся к ЕГЭ в школе</a:t>
            </a: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получили материалы для подготовки к ЕГЭ в МЭШ </a:t>
            </a:r>
          </a:p>
        </p:txBody>
      </p:sp>
      <p:sp>
        <p:nvSpPr>
          <p:cNvPr id="416" name="Google Shape;416;p36"/>
          <p:cNvSpPr txBox="1">
            <a:spLocks noGrp="1"/>
          </p:cNvSpPr>
          <p:nvPr>
            <p:ph type="title"/>
          </p:nvPr>
        </p:nvSpPr>
        <p:spPr>
          <a:xfrm>
            <a:off x="2365650" y="301725"/>
            <a:ext cx="63429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ИЗМЕНЕНИЕ ФОРМАТА ПОДГОТОВКИ К ЕГЭ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30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"/>
          <p:cNvSpPr txBox="1">
            <a:spLocks noGrp="1"/>
          </p:cNvSpPr>
          <p:nvPr>
            <p:ph type="title"/>
          </p:nvPr>
        </p:nvSpPr>
        <p:spPr>
          <a:xfrm>
            <a:off x="1934375" y="287685"/>
            <a:ext cx="63804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ГОРОДСКИЕ ПРОЕКТЫ В СФЕРЕ ВОСПИТАНИЯ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23" name="Google Shape;423;p37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37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37"/>
          <p:cNvSpPr txBox="1"/>
          <p:nvPr/>
        </p:nvSpPr>
        <p:spPr>
          <a:xfrm>
            <a:off x="1037100" y="966875"/>
            <a:ext cx="3897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Церемония поднятия Государственного флага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Российской Федерации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исполнения государственного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гимна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 школы)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37"/>
          <p:cNvSpPr txBox="1"/>
          <p:nvPr/>
        </p:nvSpPr>
        <p:spPr>
          <a:xfrm>
            <a:off x="1037100" y="2639975"/>
            <a:ext cx="3310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Цикл внеурочных занятий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«Разговоры о важном»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 школы)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7" name="Google Shape;4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147989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900" y="2738919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909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4900" y="124091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401964"/>
            <a:ext cx="334200" cy="3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7"/>
          <p:cNvSpPr txBox="1"/>
          <p:nvPr/>
        </p:nvSpPr>
        <p:spPr>
          <a:xfrm>
            <a:off x="1037100" y="3751475"/>
            <a:ext cx="36333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Проект «Школьный театр»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(более 500 театральных студий)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37"/>
          <p:cNvSpPr txBox="1"/>
          <p:nvPr/>
        </p:nvSpPr>
        <p:spPr>
          <a:xfrm>
            <a:off x="4853275" y="1070575"/>
            <a:ext cx="41322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Сохранение исторической памяти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(посещение уникальных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экспозиций Музея Победы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«Подвиг народа» и «Битва за Москву»)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&gt;150 000 школьников посещают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Музей Победы ежегодно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37"/>
          <p:cNvSpPr txBox="1"/>
          <p:nvPr/>
        </p:nvSpPr>
        <p:spPr>
          <a:xfrm>
            <a:off x="4982200" y="3228575"/>
            <a:ext cx="36333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Российское движение детей и молодежи «Движение первых»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(активное участие московских школьников)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38"/>
          <p:cNvCxnSpPr/>
          <p:nvPr/>
        </p:nvCxnSpPr>
        <p:spPr>
          <a:xfrm>
            <a:off x="850044" y="49450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1149814" y="762164"/>
            <a:ext cx="8135700" cy="7802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500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Мероприятия</a:t>
            </a:r>
            <a:r>
              <a:rPr lang="ru" sz="15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, направленные на увеличение охвата патриотическими проектами</a:t>
            </a:r>
            <a:r>
              <a:rPr lang="ru" sz="15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Церемония поднятия (спуска) государственного флага, исполнение гимна РФ, проект «Разговоры о важном»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частие в проекте «Мой район в годы войны»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Патриотические и волонтерские патронаты и акции 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Городские творческие военно-патриотические фестивали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азвитие юнармейского и кадетского движений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роки мужества, музейные уроки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Е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жегодный флешмоб «С песней к Победе»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Участие в метапредметной олимпиаде «Не прервется связь поколений»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…. 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6919864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РАБОТА В ГБОУ ШКОЛА № 1367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32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38"/>
          <p:cNvCxnSpPr/>
          <p:nvPr/>
        </p:nvCxnSpPr>
        <p:spPr>
          <a:xfrm>
            <a:off x="850044" y="49450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1960305" y="1689197"/>
            <a:ext cx="8135700" cy="361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500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Спасибо за внимание!</a:t>
            </a:r>
            <a:endParaRPr lang="ru" sz="36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33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782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ЕДИНЫЙ НОРМАТИВ ФИНАНСИРОВАНИЯ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6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1109950" y="969617"/>
            <a:ext cx="63999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Равновысокий единый норматив на каждого ученика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увеличен с 1 января 2023 года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374175" y="1848835"/>
            <a:ext cx="6015600" cy="302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1-4 классы —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142 900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3 900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5-9 классы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163 200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3 200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10-11 классы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183 500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3 500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частные школы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аналогично государственным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(группы полного дня)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207 600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16 600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группы кратковременного пребывания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  <a:r>
              <a:rPr lang="ru" sz="12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82 400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5 100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частные детсады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аналогично государственным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0625" y="1272175"/>
            <a:ext cx="3124051" cy="38799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1939636" y="336275"/>
            <a:ext cx="6906761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КОНТИНГЕНТ И КАДРОВЫЙ СОСТАВ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</a:t>
            </a:r>
            <a:b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492225" y="1328550"/>
            <a:ext cx="37371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Дети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3830 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школьников 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1518 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дошкольников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492225" y="2745925"/>
            <a:ext cx="38895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Педагогические работники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214 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101 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воспитатель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4848874" y="1328550"/>
            <a:ext cx="3293639" cy="11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Рост контингента </a:t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обучающихся: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на 2% относительно предыдущего учебного года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4848875" y="2745925"/>
            <a:ext cx="29703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Процент 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дошкольников, перешедших в 1 класс 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–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87 %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(+ 1% в сравнении с предыдущем годом)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pic>
        <p:nvPicPr>
          <p:cNvPr id="17" name="Рисунок 16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2174971" y="276021"/>
            <a:ext cx="6671429" cy="67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СРЕДНЯЯ ЗАРАБОТНАЯ ПЛАТА РАБОТНИКОВ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№ 1367 ЗА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 год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9"/>
          <p:cNvSpPr txBox="1"/>
          <p:nvPr/>
        </p:nvSpPr>
        <p:spPr>
          <a:xfrm>
            <a:off x="512350" y="1155375"/>
            <a:ext cx="2949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88 708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2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2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воспитатели </a:t>
            </a: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3315192" y="1155375"/>
            <a:ext cx="2218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128 712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2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2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учителя </a:t>
            </a: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5868750" y="1155375"/>
            <a:ext cx="2899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82 303 рубля</a:t>
            </a:r>
            <a:r>
              <a:rPr lang="ru" sz="12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2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педагоги допобразования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512350" y="2910975"/>
            <a:ext cx="23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81 844 рубля</a:t>
            </a:r>
            <a:r>
              <a:rPr lang="ru" sz="12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2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прочий персонал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412227"/>
              </p:ext>
            </p:extLst>
          </p:nvPr>
        </p:nvGraphicFramePr>
        <p:xfrm>
          <a:off x="2604052" y="2166730"/>
          <a:ext cx="6242348" cy="2976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6196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СТРОИТЕЛЬСТВО И РЕМОНТ ШКОЛ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9" name="Google Shape;169;p20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0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0"/>
          <p:cNvSpPr txBox="1"/>
          <p:nvPr/>
        </p:nvSpPr>
        <p:spPr>
          <a:xfrm>
            <a:off x="512350" y="1764975"/>
            <a:ext cx="24096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17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дошкольных зданий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4 100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body" idx="1"/>
          </p:nvPr>
        </p:nvSpPr>
        <p:spPr>
          <a:xfrm>
            <a:off x="1109950" y="969625"/>
            <a:ext cx="75681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 1 сентября 2022 года открылось 29 зданий новостроек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11 450 мест, из них (в 2021 г. - 26 школьных зданий и 32 детсада):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/>
          <p:nvPr/>
        </p:nvSpPr>
        <p:spPr>
          <a:xfrm>
            <a:off x="3495650" y="1764975"/>
            <a:ext cx="21687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школьных зданий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6 800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6206286" y="1764975"/>
            <a:ext cx="2471700" cy="1185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школьное здание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дошкольными группами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на 550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283750" y="2992825"/>
            <a:ext cx="42120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 года и 2 месяца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возраст зачисления в детский сад 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школа в районе проживания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выбрали 95% родителей первоклассников   в 2022 году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~ 400 территорий ОО благоустроены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  2021/2022 уч. году.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 200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— к началу 2022/2023 уч. года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 rotWithShape="1">
          <a:blip r:embed="rId5">
            <a:alphaModFix/>
          </a:blip>
          <a:srcRect b="35119"/>
          <a:stretch/>
        </p:blipFill>
        <p:spPr>
          <a:xfrm>
            <a:off x="3712500" y="2510875"/>
            <a:ext cx="5431501" cy="26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899" y="276025"/>
            <a:ext cx="5636909" cy="721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</a:t>
            </a: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Школа № 1367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 ГОДУ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3963" y="4073236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             Волжский </a:t>
            </a:r>
            <a:r>
              <a:rPr lang="ru-RU" sz="1000" dirty="0"/>
              <a:t>бульвар, дом 18, корп.4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56" y="2149435"/>
            <a:ext cx="2532211" cy="19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51371" y="1736603"/>
            <a:ext cx="4843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/>
              <a:t>межпанельных швов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96198" y="1710705"/>
            <a:ext cx="12202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Ремонт </a:t>
            </a:r>
            <a:r>
              <a:rPr lang="ru-RU" sz="1000" dirty="0" smtClean="0"/>
              <a:t>бассейна</a:t>
            </a:r>
            <a:endParaRPr lang="ru-RU" sz="1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68286" y="4085278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Окская д.5 корп.2</a:t>
            </a:r>
            <a:endParaRPr lang="ru-RU" sz="10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83" y="2233420"/>
            <a:ext cx="2274134" cy="177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637865" y="4101510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Волжский бульвар, дом 18, корп.4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29" y="2233420"/>
            <a:ext cx="2410690" cy="177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899" y="276024"/>
            <a:ext cx="5182119" cy="6937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</a:t>
            </a: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ГБОУ Школа № 1367 в 2022 ГОДУ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3963" y="4073236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             Саратовская д. 16 корп. 2</a:t>
            </a:r>
            <a:endParaRPr lang="ru-RU" sz="1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51371" y="1736603"/>
            <a:ext cx="4843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</a:t>
            </a:r>
            <a:r>
              <a:rPr lang="ru-RU" sz="1000" dirty="0" smtClean="0"/>
              <a:t>Ремонт</a:t>
            </a:r>
            <a:r>
              <a:rPr lang="ru-RU" dirty="0" smtClean="0"/>
              <a:t> </a:t>
            </a:r>
            <a:r>
              <a:rPr lang="ru-RU" sz="1000" dirty="0" smtClean="0"/>
              <a:t>учебных классов</a:t>
            </a:r>
            <a:endParaRPr lang="ru-RU" sz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43963" y="1736603"/>
            <a:ext cx="9300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/>
              <a:t>Актовый зал</a:t>
            </a:r>
            <a:endParaRPr lang="ru-RU" sz="1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85669" y="4101510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 smtClean="0"/>
              <a:t>Васильцовский</a:t>
            </a:r>
            <a:r>
              <a:rPr lang="ru-RU" sz="1000" dirty="0" smtClean="0"/>
              <a:t> стан д.6</a:t>
            </a:r>
            <a:endParaRPr 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637865" y="4101510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Волжский бульвар, дом </a:t>
            </a:r>
            <a:r>
              <a:rPr lang="ru-RU" sz="1000" dirty="0" smtClean="0"/>
              <a:t>6, </a:t>
            </a:r>
            <a:r>
              <a:rPr lang="ru-RU" sz="1000" dirty="0"/>
              <a:t>корп.4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8" y="2072653"/>
            <a:ext cx="2921330" cy="202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05" y="2072653"/>
            <a:ext cx="2761001" cy="202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06" y="2068727"/>
            <a:ext cx="2872433" cy="203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8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6413</TotalTime>
  <Words>1409</Words>
  <Application>Microsoft Office PowerPoint</Application>
  <PresentationFormat>Экран (16:9)</PresentationFormat>
  <Paragraphs>317</Paragraphs>
  <Slides>33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Montserrat</vt:lpstr>
      <vt:lpstr>Averta CY</vt:lpstr>
      <vt:lpstr>Montserrat ExtraBold</vt:lpstr>
      <vt:lpstr>Arial</vt:lpstr>
      <vt:lpstr>Times New Roman</vt:lpstr>
      <vt:lpstr>Simple Light</vt:lpstr>
      <vt:lpstr>Презентация PowerPoint</vt:lpstr>
      <vt:lpstr>КЛЮЧЕВЫЕ ПРИНЦИПЫ И ПРИОРИТЕТЫ  МОСКОВСКОГО ОБРАЗОВАНИЯ</vt:lpstr>
      <vt:lpstr>ОСНОВНЫЕ НАПРАВЛЕНИЯ РАСХОДОВ БЮДЖЕТА </vt:lpstr>
      <vt:lpstr>ЕДИНЫЙ НОРМАТИВ ФИНАНСИРОВАНИЯ</vt:lpstr>
      <vt:lpstr>КОНТИНГЕНТ И КАДРОВЫЙ СОСТАВ ГБОУ Школа  № 1367</vt:lpstr>
      <vt:lpstr>СРЕДНЯЯ ЗАРАБОТНАЯ ПЛАТА РАБОТНИКОВ ГБОУ Школа № 1367 ЗА 2022 год</vt:lpstr>
      <vt:lpstr>СТРОИТЕЛЬСТВО И РЕМОНТ ШКОЛ</vt:lpstr>
      <vt:lpstr>РЕМОНТЫЕ РАБОТЫ в ГБОУ Школа № 1367 в 2022 ГОДУ </vt:lpstr>
      <vt:lpstr>РЕМОНТЫЕ РАБОТЫ в ГБОУ Школа № 1367 в 2022 ГОДУ </vt:lpstr>
      <vt:lpstr>РЕМОНТЫЕ РАБОТЫ в ГБОУ Школа № 1367 в 2022 ГОДУ </vt:lpstr>
      <vt:lpstr>РЕМОНТЫЕ РАБОТЫ в ГБОУ Школа № 1367 в 2022 ГОДУ </vt:lpstr>
      <vt:lpstr>РЕМОНТЫЕ РАБОТЫ в ГБОУ Школа № 1367 в 2022 ГОДУ </vt:lpstr>
      <vt:lpstr>РЕМОНТЫЕ РАБОТЫ В 2022 ГОДУ </vt:lpstr>
      <vt:lpstr>РЕМОНТЫЕ РАБОТЫ В 2022 ГОДУ </vt:lpstr>
      <vt:lpstr>РЕМОНТЫЕ РАБОТЫ в ГБОУ Школа № 1367 в 2022 ГОДУ 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 В ГБОУ ШКОЛА № 1367 </vt:lpstr>
      <vt:lpstr>Презентация PowerPoint</vt:lpstr>
      <vt:lpstr>МОСКОВСКАЯ ЭЛЕКТРОННАЯ ШКОЛА</vt:lpstr>
      <vt:lpstr>МОСКОВСКАЯ ЭЛЕКТРОННАЯ ШКОЛА</vt:lpstr>
      <vt:lpstr>ТЕХНОЛОГИЧНОСТЬ И ОСНАЩЕННОСТЬ</vt:lpstr>
      <vt:lpstr>ВЫСОКОЕ КАЧЕСТВО МОСКОВСКОГО ОБРАЗОВАНИЯ</vt:lpstr>
      <vt:lpstr>УЧАСТИЕ В МЕЖДУНАРОДНЫХ СОСТЯЗАНИЯХ </vt:lpstr>
      <vt:lpstr>МАССОВОЕ КАЧЕСТВЕННОЕ ОБРАЗОВАНИЕ </vt:lpstr>
      <vt:lpstr>МАССОВОЕ КАЧЕСТВЕННОЕ ОБРАЗОВАНИЕ </vt:lpstr>
      <vt:lpstr>НОВЫЙ ФОРМАТ ПОДГОТОВКИ К ЕГЭ</vt:lpstr>
      <vt:lpstr>ИЗМЕНЕНИЕ ФОРМАТА ПОДГОТОВКИ К ЕГЭ </vt:lpstr>
      <vt:lpstr>ГОРОДСКИЕ ПРОЕКТЫ В СФЕРЕ ВОСПИТАНИЯ</vt:lpstr>
      <vt:lpstr>ВОСПИТАТЕЛЬНАЯ РАБОТА В ГБОУ ШКОЛА № 1367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Началка</dc:creator>
  <cp:lastModifiedBy>Пользователь Windows</cp:lastModifiedBy>
  <cp:revision>65</cp:revision>
  <cp:lastPrinted>2023-03-13T08:36:44Z</cp:lastPrinted>
  <dcterms:modified xsi:type="dcterms:W3CDTF">2023-03-20T09:33:09Z</dcterms:modified>
</cp:coreProperties>
</file>