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4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1450F"/>
    <a:srgbClr val="FFFFFF"/>
    <a:srgbClr val="CD3535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65" d="100"/>
          <a:sy n="65" d="100"/>
        </p:scale>
        <p:origin x="2778" y="54"/>
      </p:cViewPr>
      <p:guideLst>
        <p:guide orient="horz" pos="5615"/>
        <p:guide pos="255"/>
        <p:guide orient="horz" pos="1396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microsoft.com/office/2016/11/relationships/changesInfo" Target="changesInfos/changesInfo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67A278B-A4C7-4E33-A33B-216348695EDF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E6EFD3A-917A-4BF2-8D05-56547861500E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95225AFB-D0C3-4436-B6BC-FCF4147A5C4A}"/>
              </a:ext>
            </a:extLst>
          </p:cNvPr>
          <p:cNvCxnSpPr>
            <a:cxnSpLocks/>
          </p:cNvCxnSpPr>
          <p:nvPr/>
        </p:nvCxnSpPr>
        <p:spPr>
          <a:xfrm>
            <a:off x="2852936" y="1712640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127AEC0-0ECE-4FAB-9950-FBA13B754BC0}"/>
              </a:ext>
            </a:extLst>
          </p:cNvPr>
          <p:cNvCxnSpPr>
            <a:cxnSpLocks/>
          </p:cNvCxnSpPr>
          <p:nvPr/>
        </p:nvCxnSpPr>
        <p:spPr>
          <a:xfrm>
            <a:off x="2852936" y="3020041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9CB6C8-FB1C-4786-860A-720FFF058F59}"/>
              </a:ext>
            </a:extLst>
          </p:cNvPr>
          <p:cNvSpPr txBox="1"/>
          <p:nvPr/>
        </p:nvSpPr>
        <p:spPr>
          <a:xfrm>
            <a:off x="205399" y="291876"/>
            <a:ext cx="6582160" cy="16950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760969">
              <a:defRPr/>
            </a:pPr>
            <a:r>
              <a:rPr lang="ru-RU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категории   </a:t>
            </a:r>
            <a:r>
              <a:rPr lang="ru-RU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налогоплательщиков, </a:t>
            </a: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          в </a:t>
            </a:r>
            <a:r>
              <a:rPr lang="ru-RU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отношении которых установлены </a:t>
            </a:r>
            <a:endParaRPr lang="ru-RU" b="1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1760969">
              <a:defRPr/>
            </a:pP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налоговые </a:t>
            </a:r>
            <a:r>
              <a:rPr lang="ru-RU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льготы (налоговые вычеты) </a:t>
            </a:r>
          </a:p>
          <a:p>
            <a:pPr algn="ctr" defTabSz="1760969">
              <a:defRPr/>
            </a:pPr>
            <a:r>
              <a:rPr lang="ru-RU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имущественным налогам физических лиц: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9E0F65-63F4-48B6-AA30-EE09119347FD}"/>
              </a:ext>
            </a:extLst>
          </p:cNvPr>
          <p:cNvSpPr txBox="1"/>
          <p:nvPr/>
        </p:nvSpPr>
        <p:spPr>
          <a:xfrm>
            <a:off x="0" y="8410174"/>
            <a:ext cx="6858000" cy="739826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4C46BDC-B028-40FF-96FD-6BA94449C41B}"/>
              </a:ext>
            </a:extLst>
          </p:cNvPr>
          <p:cNvCxnSpPr>
            <a:cxnSpLocks/>
          </p:cNvCxnSpPr>
          <p:nvPr/>
        </p:nvCxnSpPr>
        <p:spPr>
          <a:xfrm>
            <a:off x="2852936" y="75092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04571" y="2550008"/>
            <a:ext cx="6172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земельному налогу и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налогу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имущество физических лиц 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(льгота представляется в отношении 1 объекта каждого вида, определенного Налоговым кодексом Российской Федерации):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88919" y="4053114"/>
            <a:ext cx="6674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0"/>
              </a:spcAft>
            </a:pPr>
            <a:r>
              <a:rPr lang="ru-RU" sz="1800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инвалиды 1-2 групп;</a:t>
            </a:r>
          </a:p>
          <a:p>
            <a:pPr marL="180000"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пенсионеры (в том числе по инвалидности);</a:t>
            </a:r>
          </a:p>
          <a:p>
            <a:pPr marL="180000"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предпенсионеры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;</a:t>
            </a:r>
          </a:p>
          <a:p>
            <a:pPr marL="180000"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лица, имеющие трех и более несовершеннолетних детей;</a:t>
            </a:r>
          </a:p>
          <a:p>
            <a:pPr marL="180000">
              <a:spcAft>
                <a:spcPts val="1000"/>
              </a:spcAft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ветераны боевых действий.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4572" y="5800845"/>
            <a:ext cx="6330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транспортному налогу </a:t>
            </a:r>
            <a:endParaRPr lang="ru-RU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 1 транспортное средство,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зарегистрированное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граждан указанных категорий):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04573" y="6932846"/>
            <a:ext cx="6127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/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инвалиды 1-2 групп;</a:t>
            </a:r>
          </a:p>
          <a:p>
            <a:pPr marL="180000" algn="just"/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ветераны боевых действий;</a:t>
            </a:r>
          </a:p>
          <a:p>
            <a:pPr marL="180000" algn="just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-один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из родителей (усыновителей), опекун, попечитель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ребенка-инвалида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;</a:t>
            </a:r>
          </a:p>
          <a:p>
            <a:pPr marL="180000" algn="just"/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один из родителей (усыновителей) в многодетной семье.</a:t>
            </a:r>
          </a:p>
        </p:txBody>
      </p:sp>
      <p:cxnSp>
        <p:nvCxnSpPr>
          <p:cNvPr id="56" name="Straight Connector 19">
            <a:extLst>
              <a:ext uri="{FF2B5EF4-FFF2-40B4-BE49-F238E27FC236}">
                <a16:creationId xmlns="" xmlns:a16="http://schemas.microsoft.com/office/drawing/2014/main" id="{4127AEC0-0ECE-4FAB-9950-FBA13B754BC0}"/>
              </a:ext>
            </a:extLst>
          </p:cNvPr>
          <p:cNvCxnSpPr>
            <a:cxnSpLocks/>
          </p:cNvCxnSpPr>
          <p:nvPr/>
        </p:nvCxnSpPr>
        <p:spPr>
          <a:xfrm>
            <a:off x="2852936" y="444894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9">
            <a:extLst>
              <a:ext uri="{FF2B5EF4-FFF2-40B4-BE49-F238E27FC236}">
                <a16:creationId xmlns="" xmlns:a16="http://schemas.microsoft.com/office/drawing/2014/main" id="{4127AEC0-0ECE-4FAB-9950-FBA13B754BC0}"/>
              </a:ext>
            </a:extLst>
          </p:cNvPr>
          <p:cNvCxnSpPr>
            <a:cxnSpLocks/>
          </p:cNvCxnSpPr>
          <p:nvPr/>
        </p:nvCxnSpPr>
        <p:spPr>
          <a:xfrm>
            <a:off x="2942854" y="57810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е 2"/>
          <p:cNvSpPr txBox="1"/>
          <p:nvPr/>
        </p:nvSpPr>
        <p:spPr>
          <a:xfrm>
            <a:off x="3850855" y="291876"/>
            <a:ext cx="2884170" cy="14478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 algn="r">
              <a:spcAft>
                <a:spcPts val="0"/>
              </a:spcAft>
            </a:pP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12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165127</TotalTime>
  <Words>136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 Condensed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1</cp:lastModifiedBy>
  <cp:revision>1920</cp:revision>
  <cp:lastPrinted>2023-01-31T10:55:51Z</cp:lastPrinted>
  <dcterms:created xsi:type="dcterms:W3CDTF">2014-10-08T23:03:32Z</dcterms:created>
  <dcterms:modified xsi:type="dcterms:W3CDTF">2023-02-20T06:02:31Z</dcterms:modified>
</cp:coreProperties>
</file>